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410" r:id="rId3"/>
    <p:sldId id="411" r:id="rId4"/>
    <p:sldId id="412" r:id="rId5"/>
    <p:sldId id="414" r:id="rId6"/>
    <p:sldId id="416" r:id="rId7"/>
    <p:sldId id="417" r:id="rId8"/>
    <p:sldId id="427" r:id="rId9"/>
    <p:sldId id="428" r:id="rId10"/>
    <p:sldId id="429" r:id="rId11"/>
    <p:sldId id="430" r:id="rId12"/>
    <p:sldId id="419" r:id="rId13"/>
    <p:sldId id="420" r:id="rId14"/>
    <p:sldId id="421" r:id="rId15"/>
    <p:sldId id="422" r:id="rId16"/>
    <p:sldId id="423" r:id="rId17"/>
    <p:sldId id="424" r:id="rId18"/>
    <p:sldId id="425" r:id="rId19"/>
    <p:sldId id="431" r:id="rId20"/>
    <p:sldId id="432" r:id="rId21"/>
    <p:sldId id="42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958827"/>
    <a:srgbClr val="A29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26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565" y="1122363"/>
            <a:ext cx="858058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5" y="3602038"/>
            <a:ext cx="858057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5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KJM3110 Electrochemistry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4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5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6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RMI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6467475"/>
            <a:ext cx="7921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N_KJEMI_A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6524625"/>
            <a:ext cx="23050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8" descr="MN_KJEMI_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6453188"/>
            <a:ext cx="6302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[SMN]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13" y="6524625"/>
            <a:ext cx="1068387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30128" cy="720080"/>
          </a:xfrm>
        </p:spPr>
        <p:txBody>
          <a:bodyPr/>
          <a:lstStyle>
            <a:lvl1pPr>
              <a:defRPr sz="28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28800"/>
            <a:ext cx="8394136" cy="454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5423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793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D5DF-618F-4B4E-B350-0EEB60B775F4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7385" y="6344518"/>
            <a:ext cx="2817669" cy="376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KJM3110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90" y="6356351"/>
            <a:ext cx="415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lde 7" descr="MN_KJEMI_A_ENG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3749" y="6387594"/>
            <a:ext cx="2422236" cy="32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83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260422"/>
          </a:xfrm>
        </p:spPr>
        <p:txBody>
          <a:bodyPr/>
          <a:lstStyle/>
          <a:p>
            <a:pPr algn="ctr"/>
            <a:r>
              <a:rPr lang="en-US" dirty="0" smtClean="0"/>
              <a:t>KJM 3110 Electrochemistry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Chapter 10. Electrode </a:t>
            </a:r>
            <a:r>
              <a:rPr lang="en-US" dirty="0" err="1" smtClean="0"/>
              <a:t>polarisation</a:t>
            </a:r>
            <a:r>
              <a:rPr lang="en-US" dirty="0" smtClean="0"/>
              <a:t>  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1885" y="1411834"/>
            <a:ext cx="8347165" cy="4959705"/>
          </a:xfrm>
        </p:spPr>
        <p:txBody>
          <a:bodyPr>
            <a:normAutofit/>
          </a:bodyPr>
          <a:lstStyle/>
          <a:p>
            <a:r>
              <a:rPr lang="en-GB" sz="2400" dirty="0" smtClean="0"/>
              <a:t>There are 3 contributions to </a:t>
            </a:r>
            <a:r>
              <a:rPr lang="en-GB" sz="2400" i="1" dirty="0" smtClean="0"/>
              <a:t>limit</a:t>
            </a:r>
            <a:r>
              <a:rPr lang="en-GB" sz="2400" dirty="0" smtClean="0"/>
              <a:t> the rate of an electrode reaction (3 «frictions» or barriers):</a:t>
            </a:r>
          </a:p>
          <a:p>
            <a:pPr lvl="1"/>
            <a:endParaRPr lang="en-GB" sz="2000" dirty="0" smtClean="0"/>
          </a:p>
          <a:p>
            <a:pPr lvl="1"/>
            <a:endParaRPr lang="en-GB" sz="2000" dirty="0" smtClean="0"/>
          </a:p>
          <a:p>
            <a:pPr lvl="1"/>
            <a:r>
              <a:rPr lang="en-GB" sz="2000" dirty="0" smtClean="0"/>
              <a:t>Ohmic: Ionic conduction</a:t>
            </a:r>
          </a:p>
          <a:p>
            <a:pPr lvl="1"/>
            <a:endParaRPr lang="en-GB" sz="2000" dirty="0" smtClean="0"/>
          </a:p>
          <a:p>
            <a:pPr lvl="1"/>
            <a:endParaRPr lang="en-GB" sz="2000" dirty="0" smtClean="0"/>
          </a:p>
          <a:p>
            <a:pPr lvl="1"/>
            <a:r>
              <a:rPr lang="en-GB" sz="2000" dirty="0" smtClean="0"/>
              <a:t>Kinetics of the electrode reaction itself (usually electron transfer)</a:t>
            </a:r>
          </a:p>
          <a:p>
            <a:pPr lvl="1"/>
            <a:endParaRPr lang="en-GB" sz="2000" dirty="0" smtClean="0"/>
          </a:p>
          <a:p>
            <a:pPr lvl="1"/>
            <a:endParaRPr lang="en-GB" sz="2000" dirty="0" smtClean="0"/>
          </a:p>
          <a:p>
            <a:pPr lvl="1"/>
            <a:r>
              <a:rPr lang="en-GB" sz="2000" dirty="0" smtClean="0"/>
              <a:t>Transport of reactants and products</a:t>
            </a:r>
          </a:p>
          <a:p>
            <a:pPr lvl="1"/>
            <a:endParaRPr lang="en-GB" sz="2000" dirty="0" smtClean="0"/>
          </a:p>
          <a:p>
            <a:pPr lvl="2"/>
            <a:r>
              <a:rPr lang="en-GB" sz="1600" dirty="0" smtClean="0"/>
              <a:t>There are 3 contributions to </a:t>
            </a:r>
            <a:r>
              <a:rPr lang="en-GB" sz="1600" i="1" dirty="0" smtClean="0"/>
              <a:t>facilitate </a:t>
            </a:r>
            <a:r>
              <a:rPr lang="en-GB" sz="1600" dirty="0" smtClean="0"/>
              <a:t>this </a:t>
            </a:r>
            <a:r>
              <a:rPr lang="en-GB" sz="1600" dirty="0" smtClean="0"/>
              <a:t>transport (3 paths, or drivers)</a:t>
            </a:r>
            <a:endParaRPr lang="en-GB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1885" y="365127"/>
            <a:ext cx="8240051" cy="758280"/>
          </a:xfrm>
        </p:spPr>
        <p:txBody>
          <a:bodyPr>
            <a:normAutofit/>
          </a:bodyPr>
          <a:lstStyle/>
          <a:p>
            <a:r>
              <a:rPr lang="nb-NO" sz="3200" dirty="0" err="1" smtClean="0"/>
              <a:t>Electrode</a:t>
            </a:r>
            <a:r>
              <a:rPr lang="nb-NO" sz="3200" dirty="0" smtClean="0"/>
              <a:t> </a:t>
            </a:r>
            <a:r>
              <a:rPr lang="nb-NO" sz="3200" dirty="0" err="1" smtClean="0"/>
              <a:t>reaction</a:t>
            </a:r>
            <a:r>
              <a:rPr lang="nb-NO" sz="3200" dirty="0" smtClean="0"/>
              <a:t>: </a:t>
            </a:r>
            <a:r>
              <a:rPr lang="nb-NO" sz="3200" dirty="0" err="1" smtClean="0"/>
              <a:t>Limitations</a:t>
            </a:r>
            <a:r>
              <a:rPr lang="nb-NO" sz="3200" dirty="0" smtClean="0"/>
              <a:t> and </a:t>
            </a:r>
            <a:r>
              <a:rPr lang="nb-NO" sz="3200" dirty="0" err="1" smtClean="0"/>
              <a:t>possibilities</a:t>
            </a:r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445" y="5961434"/>
            <a:ext cx="5230368" cy="716796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828032" y="2345368"/>
            <a:ext cx="4037990" cy="1100938"/>
            <a:chOff x="4828032" y="1909267"/>
            <a:chExt cx="4037990" cy="1100938"/>
          </a:xfrm>
        </p:grpSpPr>
        <p:sp>
          <p:nvSpPr>
            <p:cNvPr id="5" name="Rectangle 4"/>
            <p:cNvSpPr/>
            <p:nvPr/>
          </p:nvSpPr>
          <p:spPr>
            <a:xfrm>
              <a:off x="7220102" y="2062886"/>
              <a:ext cx="1411834" cy="81198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" name="Straight Connector 6"/>
            <p:cNvCxnSpPr/>
            <p:nvPr/>
          </p:nvCxnSpPr>
          <p:spPr>
            <a:xfrm flipH="1">
              <a:off x="4828032" y="2465222"/>
              <a:ext cx="403799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7629754" y="1909267"/>
              <a:ext cx="577900" cy="285293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i="1" dirty="0" smtClean="0"/>
                <a:t>u</a:t>
              </a:r>
              <a:endParaRPr lang="en-GB" i="1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637069" y="2322575"/>
              <a:ext cx="577900" cy="285293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i="1" dirty="0" smtClean="0"/>
                <a:t>D</a:t>
              </a:r>
              <a:endParaRPr lang="en-GB" i="1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637069" y="2724912"/>
              <a:ext cx="577900" cy="285293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i="1" dirty="0" smtClean="0"/>
                <a:t>v</a:t>
              </a:r>
              <a:endParaRPr lang="en-GB" i="1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57217" y="2322575"/>
              <a:ext cx="577900" cy="285293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i="1" dirty="0" smtClean="0"/>
                <a:t>σ</a:t>
              </a:r>
              <a:endParaRPr lang="en-GB" i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225235" y="2322574"/>
              <a:ext cx="577900" cy="285293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i="1" dirty="0" smtClean="0"/>
                <a:t>k</a:t>
              </a:r>
              <a:endParaRPr lang="en-GB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4457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36211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Electrode</a:t>
            </a:r>
            <a:r>
              <a:rPr lang="nb-NO" dirty="0" smtClean="0"/>
              <a:t> </a:t>
            </a:r>
            <a:r>
              <a:rPr lang="nb-NO" dirty="0" err="1" smtClean="0"/>
              <a:t>polarisation</a:t>
            </a:r>
            <a:r>
              <a:rPr lang="nb-NO" dirty="0" smtClean="0"/>
              <a:t>, </a:t>
            </a:r>
            <a:r>
              <a:rPr lang="nb-NO" dirty="0" err="1" smtClean="0"/>
              <a:t>overvoltage</a:t>
            </a:r>
            <a:endParaRPr lang="en-GB" dirty="0"/>
          </a:p>
        </p:txBody>
      </p:sp>
      <p:pic>
        <p:nvPicPr>
          <p:cNvPr id="4" name="Picture 7" descr="D:\temp\DBJWEC001-216\WOST764\E-Book\10\10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00" y="1139192"/>
            <a:ext cx="8562975" cy="375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850" y="5342709"/>
            <a:ext cx="6841522" cy="143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2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058091"/>
            <a:ext cx="7886700" cy="1698172"/>
          </a:xfrm>
        </p:spPr>
        <p:txBody>
          <a:bodyPr/>
          <a:lstStyle/>
          <a:p>
            <a:r>
              <a:rPr lang="en-GB" dirty="0" smtClean="0"/>
              <a:t>The textbook assigns positive current in an electrochemical cell as that arising from an anodic reaction at the working electrode.</a:t>
            </a:r>
          </a:p>
          <a:p>
            <a:r>
              <a:rPr lang="en-GB" dirty="0" smtClean="0"/>
              <a:t>Moreover, in plots, upward and right are positive.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82880"/>
            <a:ext cx="7886700" cy="783771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Sign</a:t>
            </a:r>
            <a:r>
              <a:rPr lang="nb-NO" dirty="0" smtClean="0"/>
              <a:t> </a:t>
            </a:r>
            <a:r>
              <a:rPr lang="nb-NO" dirty="0" smtClean="0"/>
              <a:t>(+ or -) of </a:t>
            </a:r>
            <a:r>
              <a:rPr lang="nb-NO" dirty="0" err="1" smtClean="0"/>
              <a:t>current</a:t>
            </a:r>
            <a:r>
              <a:rPr lang="nb-NO" dirty="0" smtClean="0"/>
              <a:t> in an </a:t>
            </a:r>
            <a:r>
              <a:rPr lang="nb-NO" dirty="0" err="1" smtClean="0"/>
              <a:t>electrochemical</a:t>
            </a:r>
            <a:r>
              <a:rPr lang="nb-NO" dirty="0" smtClean="0"/>
              <a:t> </a:t>
            </a:r>
            <a:r>
              <a:rPr lang="nb-NO" dirty="0" err="1" smtClean="0"/>
              <a:t>cell</a:t>
            </a:r>
            <a:endParaRPr lang="en-GB" dirty="0"/>
          </a:p>
        </p:txBody>
      </p:sp>
      <p:pic>
        <p:nvPicPr>
          <p:cNvPr id="4" name="Picture 7" descr="D:\temp\DBJWEC001-216\WOST764\E-Book\10\10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34" y="4135699"/>
            <a:ext cx="2779553" cy="259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D:\temp\DBJWEC001-216\WOST764\E-Book\10\10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519" y="3911852"/>
            <a:ext cx="4754880" cy="2817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D:\temp\DBJWEC001-216\WOST764\E-Book\10\10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87" y="2215187"/>
            <a:ext cx="3549685" cy="155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1002180" y="6421296"/>
            <a:ext cx="1242648" cy="307777"/>
          </a:xfrm>
          <a:prstGeom prst="rect">
            <a:avLst/>
          </a:prstGeom>
          <a:solidFill>
            <a:srgbClr val="D9D9D9">
              <a:alpha val="52157"/>
            </a:srgbClr>
          </a:solidFill>
        </p:spPr>
        <p:txBody>
          <a:bodyPr wrap="none" rtlCol="0">
            <a:spAutoFit/>
          </a:bodyPr>
          <a:lstStyle/>
          <a:p>
            <a:r>
              <a:rPr lang="en-GB" sz="1400" dirty="0" smtClean="0"/>
              <a:t>M → M</a:t>
            </a:r>
            <a:r>
              <a:rPr lang="en-GB" sz="1400" baseline="30000" dirty="0" smtClean="0"/>
              <a:t>2+</a:t>
            </a:r>
            <a:r>
              <a:rPr lang="en-GB" sz="1400" dirty="0" smtClean="0"/>
              <a:t> + 2e</a:t>
            </a:r>
            <a:r>
              <a:rPr lang="en-GB" sz="1400" baseline="30000" dirty="0" smtClean="0"/>
              <a:t>-</a:t>
            </a:r>
            <a:endParaRPr lang="en-GB" sz="1400" baseline="30000" dirty="0"/>
          </a:p>
        </p:txBody>
      </p:sp>
    </p:spTree>
    <p:extLst>
      <p:ext uri="{BB962C8B-B14F-4D97-AF65-F5344CB8AC3E}">
        <p14:creationId xmlns:p14="http://schemas.microsoft.com/office/powerpoint/2010/main" val="422671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515291"/>
            <a:ext cx="7886700" cy="4661672"/>
          </a:xfrm>
        </p:spPr>
        <p:txBody>
          <a:bodyPr/>
          <a:lstStyle/>
          <a:p>
            <a:r>
              <a:rPr lang="nb-NO" dirty="0" smtClean="0"/>
              <a:t>Case </a:t>
            </a:r>
            <a:r>
              <a:rPr lang="nb-NO" dirty="0" err="1" smtClean="0"/>
              <a:t>of</a:t>
            </a:r>
            <a:r>
              <a:rPr lang="nb-NO" dirty="0" smtClean="0"/>
              <a:t> disk </a:t>
            </a:r>
            <a:r>
              <a:rPr lang="nb-NO" dirty="0" err="1" smtClean="0"/>
              <a:t>electrode</a:t>
            </a:r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Case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trough</a:t>
            </a:r>
            <a:r>
              <a:rPr lang="nb-NO" dirty="0" smtClean="0"/>
              <a:t> </a:t>
            </a:r>
            <a:r>
              <a:rPr lang="nb-NO" dirty="0" err="1" smtClean="0"/>
              <a:t>geometry</a:t>
            </a:r>
            <a:r>
              <a:rPr lang="nb-NO" dirty="0" smtClean="0"/>
              <a:t>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Ohmic </a:t>
            </a:r>
            <a:r>
              <a:rPr lang="nb-NO" dirty="0" err="1" smtClean="0"/>
              <a:t>polarisation</a:t>
            </a:r>
            <a:endParaRPr lang="en-GB" dirty="0"/>
          </a:p>
        </p:txBody>
      </p:sp>
      <p:pic>
        <p:nvPicPr>
          <p:cNvPr id="4" name="Picture 7" descr="D:\temp\DBJWEC001-216\WOST764\E-Book\10\10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951493"/>
            <a:ext cx="2990080" cy="162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D:\temp\DBJWEC001-216\WOST764\E-Book\10\10-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569" y="4476648"/>
            <a:ext cx="3645781" cy="230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5514" y="2455091"/>
            <a:ext cx="2737512" cy="8367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876" y="1244158"/>
            <a:ext cx="5407014" cy="9242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0394" y="3353242"/>
            <a:ext cx="2265106" cy="64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2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1075" y="1071155"/>
            <a:ext cx="8334102" cy="5105808"/>
          </a:xfrm>
        </p:spPr>
        <p:txBody>
          <a:bodyPr>
            <a:normAutofit/>
          </a:bodyPr>
          <a:lstStyle/>
          <a:p>
            <a:r>
              <a:rPr lang="en-GB" dirty="0" smtClean="0"/>
              <a:t>Read about them in the textbook</a:t>
            </a:r>
          </a:p>
          <a:p>
            <a:r>
              <a:rPr lang="en-GB" dirty="0" smtClean="0"/>
              <a:t>a) – j) of how to reduce the ohmic overvoltage 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Just </a:t>
            </a:r>
            <a:r>
              <a:rPr lang="en-GB" dirty="0" smtClean="0"/>
              <a:t>as much as the electrochemist tries to eliminate the ohmic part, the study of ionic conductivity requires that we eliminate the electrode part.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320" y="365127"/>
            <a:ext cx="8595360" cy="706028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electrodes</a:t>
            </a:r>
            <a:r>
              <a:rPr lang="nb-NO" dirty="0" smtClean="0"/>
              <a:t> in </a:t>
            </a:r>
            <a:r>
              <a:rPr lang="nb-NO" dirty="0" err="1" smtClean="0"/>
              <a:t>aqueous</a:t>
            </a:r>
            <a:r>
              <a:rPr lang="nb-NO" dirty="0" smtClean="0"/>
              <a:t> </a:t>
            </a:r>
            <a:r>
              <a:rPr lang="nb-NO" dirty="0" err="1" smtClean="0"/>
              <a:t>electrochemistry</a:t>
            </a:r>
            <a:r>
              <a:rPr lang="nb-NO" dirty="0" smtClean="0"/>
              <a:t> </a:t>
            </a:r>
            <a:endParaRPr lang="en-GB" dirty="0"/>
          </a:p>
        </p:txBody>
      </p:sp>
      <p:pic>
        <p:nvPicPr>
          <p:cNvPr id="4" name="Picture 7" descr="D:\temp\DBJWEC001-216\WOST764\E-Book\10\10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2260681"/>
            <a:ext cx="5785213" cy="269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959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0169" y="992777"/>
            <a:ext cx="8214904" cy="5124374"/>
          </a:xfrm>
        </p:spPr>
        <p:txBody>
          <a:bodyPr/>
          <a:lstStyle/>
          <a:p>
            <a:r>
              <a:rPr lang="nb-NO" dirty="0" err="1" smtClean="0"/>
              <a:t>Current</a:t>
            </a:r>
            <a:r>
              <a:rPr lang="nb-NO" dirty="0" smtClean="0"/>
              <a:t> </a:t>
            </a:r>
            <a:r>
              <a:rPr lang="nb-NO" dirty="0" err="1" smtClean="0"/>
              <a:t>density</a:t>
            </a:r>
            <a:r>
              <a:rPr lang="nb-NO" dirty="0" smtClean="0"/>
              <a:t> </a:t>
            </a:r>
            <a:r>
              <a:rPr lang="nb-NO" dirty="0" err="1" smtClean="0"/>
              <a:t>limited</a:t>
            </a:r>
            <a:r>
              <a:rPr lang="nb-NO" dirty="0" smtClean="0"/>
              <a:t> by </a:t>
            </a:r>
            <a:r>
              <a:rPr lang="nb-NO" dirty="0" err="1" smtClean="0"/>
              <a:t>electrode</a:t>
            </a:r>
            <a:r>
              <a:rPr lang="nb-NO" dirty="0" smtClean="0"/>
              <a:t> </a:t>
            </a:r>
            <a:r>
              <a:rPr lang="nb-NO" dirty="0" err="1" smtClean="0"/>
              <a:t>reaction</a:t>
            </a:r>
            <a:r>
              <a:rPr lang="nb-NO" dirty="0" smtClean="0"/>
              <a:t> rate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If </a:t>
            </a:r>
            <a:r>
              <a:rPr lang="nb-NO" dirty="0" err="1" smtClean="0"/>
              <a:t>there</a:t>
            </a:r>
            <a:r>
              <a:rPr lang="nb-NO" dirty="0" smtClean="0"/>
              <a:t> is </a:t>
            </a:r>
            <a:r>
              <a:rPr lang="nb-NO" dirty="0" err="1" smtClean="0"/>
              <a:t>no</a:t>
            </a:r>
            <a:r>
              <a:rPr lang="nb-NO" dirty="0" smtClean="0"/>
              <a:t> </a:t>
            </a:r>
            <a:r>
              <a:rPr lang="nb-NO" dirty="0" err="1" smtClean="0"/>
              <a:t>concentration</a:t>
            </a:r>
            <a:r>
              <a:rPr lang="nb-NO" dirty="0" smtClean="0"/>
              <a:t> </a:t>
            </a:r>
            <a:r>
              <a:rPr lang="nb-NO" dirty="0" err="1" smtClean="0"/>
              <a:t>polarisation</a:t>
            </a:r>
            <a:r>
              <a:rPr lang="nb-NO" dirty="0" smtClean="0"/>
              <a:t>,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3629841" cy="627651"/>
          </a:xfrm>
        </p:spPr>
        <p:txBody>
          <a:bodyPr/>
          <a:lstStyle/>
          <a:p>
            <a:r>
              <a:rPr lang="nb-NO" dirty="0" err="1" smtClean="0"/>
              <a:t>Kinetic</a:t>
            </a:r>
            <a:r>
              <a:rPr lang="nb-NO" dirty="0" smtClean="0"/>
              <a:t> </a:t>
            </a:r>
            <a:r>
              <a:rPr lang="nb-NO" dirty="0" err="1" smtClean="0"/>
              <a:t>polarisation</a:t>
            </a:r>
            <a:endParaRPr lang="en-GB" dirty="0"/>
          </a:p>
        </p:txBody>
      </p:sp>
      <p:pic>
        <p:nvPicPr>
          <p:cNvPr id="4" name="Picture 7" descr="D:\temp\DBJWEC001-216\WOST764\E-Book\10\10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474" y="4062986"/>
            <a:ext cx="4104549" cy="279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169" y="1475082"/>
            <a:ext cx="7942252" cy="8239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169" y="3056710"/>
            <a:ext cx="8651044" cy="9256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7860" y="443504"/>
            <a:ext cx="3054823" cy="502525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2012478" y="3271447"/>
            <a:ext cx="2873031" cy="1474231"/>
            <a:chOff x="2012478" y="3271447"/>
            <a:chExt cx="2873031" cy="1474231"/>
          </a:xfrm>
        </p:grpSpPr>
        <p:sp>
          <p:nvSpPr>
            <p:cNvPr id="10" name="Oval 9"/>
            <p:cNvSpPr/>
            <p:nvPr/>
          </p:nvSpPr>
          <p:spPr>
            <a:xfrm>
              <a:off x="2586446" y="3271447"/>
              <a:ext cx="391886" cy="47026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4493623" y="3271447"/>
              <a:ext cx="391886" cy="47026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012478" y="4376346"/>
              <a:ext cx="2395143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Driven by overpotential</a:t>
              </a:r>
              <a:endParaRPr lang="en-GB" dirty="0"/>
            </a:p>
          </p:txBody>
        </p:sp>
        <p:cxnSp>
          <p:nvCxnSpPr>
            <p:cNvPr id="16" name="Straight Arrow Connector 15"/>
            <p:cNvCxnSpPr>
              <a:stCxn id="12" idx="0"/>
              <a:endCxn id="10" idx="4"/>
            </p:cNvCxnSpPr>
            <p:nvPr/>
          </p:nvCxnSpPr>
          <p:spPr>
            <a:xfrm flipH="1" flipV="1">
              <a:off x="2782389" y="3741710"/>
              <a:ext cx="427661" cy="63463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2" idx="0"/>
              <a:endCxn id="11" idx="4"/>
            </p:cNvCxnSpPr>
            <p:nvPr/>
          </p:nvCxnSpPr>
          <p:spPr>
            <a:xfrm flipV="1">
              <a:off x="3210050" y="3741710"/>
              <a:ext cx="1479516" cy="63463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5943600" y="2345810"/>
            <a:ext cx="2869083" cy="1337915"/>
            <a:chOff x="5943600" y="2345810"/>
            <a:chExt cx="2869083" cy="1337915"/>
          </a:xfrm>
        </p:grpSpPr>
        <p:sp>
          <p:nvSpPr>
            <p:cNvPr id="8" name="Oval 7"/>
            <p:cNvSpPr/>
            <p:nvPr/>
          </p:nvSpPr>
          <p:spPr>
            <a:xfrm>
              <a:off x="7184571" y="3213462"/>
              <a:ext cx="391886" cy="47026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943600" y="2345810"/>
              <a:ext cx="2869083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Driven by </a:t>
              </a:r>
              <a:r>
                <a:rPr lang="nb-NO" dirty="0" err="1" smtClean="0"/>
                <a:t>thermal</a:t>
              </a:r>
              <a:r>
                <a:rPr lang="nb-NO" dirty="0" smtClean="0"/>
                <a:t> </a:t>
              </a:r>
              <a:r>
                <a:rPr lang="nb-NO" dirty="0" err="1" smtClean="0"/>
                <a:t>energy</a:t>
              </a:r>
              <a:r>
                <a:rPr lang="nb-NO" dirty="0" smtClean="0"/>
                <a:t> over </a:t>
              </a:r>
              <a:r>
                <a:rPr lang="nb-NO" dirty="0" err="1" smtClean="0"/>
                <a:t>the</a:t>
              </a:r>
              <a:r>
                <a:rPr lang="nb-NO" dirty="0" smtClean="0"/>
                <a:t> </a:t>
              </a:r>
              <a:r>
                <a:rPr lang="nb-NO" dirty="0" err="1" smtClean="0"/>
                <a:t>activation</a:t>
              </a:r>
              <a:r>
                <a:rPr lang="nb-NO" dirty="0" smtClean="0"/>
                <a:t> </a:t>
              </a:r>
              <a:r>
                <a:rPr lang="nb-NO" dirty="0" err="1" smtClean="0"/>
                <a:t>barrier</a:t>
              </a:r>
              <a:endParaRPr lang="en-GB" dirty="0"/>
            </a:p>
          </p:txBody>
        </p:sp>
        <p:cxnSp>
          <p:nvCxnSpPr>
            <p:cNvPr id="20" name="Straight Arrow Connector 19"/>
            <p:cNvCxnSpPr>
              <a:stCxn id="13" idx="2"/>
              <a:endCxn id="8" idx="0"/>
            </p:cNvCxnSpPr>
            <p:nvPr/>
          </p:nvCxnSpPr>
          <p:spPr>
            <a:xfrm>
              <a:off x="7378142" y="2992141"/>
              <a:ext cx="2372" cy="2213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7576457" y="3213462"/>
            <a:ext cx="1393514" cy="1715626"/>
            <a:chOff x="7576457" y="3213462"/>
            <a:chExt cx="1393514" cy="1715626"/>
          </a:xfrm>
        </p:grpSpPr>
        <p:sp>
          <p:nvSpPr>
            <p:cNvPr id="9" name="Oval 8"/>
            <p:cNvSpPr/>
            <p:nvPr/>
          </p:nvSpPr>
          <p:spPr>
            <a:xfrm>
              <a:off x="7576457" y="3213462"/>
              <a:ext cx="1374756" cy="56624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720148" y="4005758"/>
              <a:ext cx="1249823" cy="92333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 err="1" smtClean="0"/>
                <a:t>Requires</a:t>
              </a:r>
              <a:r>
                <a:rPr lang="nb-NO" dirty="0" smtClean="0"/>
                <a:t> </a:t>
              </a:r>
              <a:r>
                <a:rPr lang="nb-NO" dirty="0" err="1" smtClean="0"/>
                <a:t>reactants</a:t>
              </a:r>
              <a:r>
                <a:rPr lang="nb-NO" dirty="0" smtClean="0"/>
                <a:t> </a:t>
              </a:r>
              <a:r>
                <a:rPr lang="nb-NO" dirty="0" err="1" smtClean="0"/>
                <a:t>both</a:t>
              </a:r>
              <a:r>
                <a:rPr lang="nb-NO" dirty="0" smtClean="0"/>
                <a:t> </a:t>
              </a:r>
              <a:r>
                <a:rPr lang="nb-NO" dirty="0" err="1" smtClean="0"/>
                <a:t>ways</a:t>
              </a:r>
              <a:endParaRPr lang="en-GB" dirty="0"/>
            </a:p>
          </p:txBody>
        </p:sp>
        <p:cxnSp>
          <p:nvCxnSpPr>
            <p:cNvPr id="22" name="Straight Arrow Connector 21"/>
            <p:cNvCxnSpPr>
              <a:endCxn id="9" idx="4"/>
            </p:cNvCxnSpPr>
            <p:nvPr/>
          </p:nvCxnSpPr>
          <p:spPr>
            <a:xfrm flipH="1" flipV="1">
              <a:off x="8263835" y="3779705"/>
              <a:ext cx="81224" cy="2026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2604327" y="5819694"/>
            <a:ext cx="84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rgbClr val="FF0000"/>
                </a:solidFill>
              </a:rPr>
              <a:t>α</a:t>
            </a:r>
            <a:r>
              <a:rPr lang="nb-NO" dirty="0" smtClean="0">
                <a:solidFill>
                  <a:srgbClr val="FF0000"/>
                </a:solidFill>
              </a:rPr>
              <a:t>=0.35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40680" y="6368265"/>
            <a:ext cx="84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rgbClr val="00B050"/>
                </a:solidFill>
              </a:rPr>
              <a:t>α</a:t>
            </a:r>
            <a:r>
              <a:rPr lang="nb-NO" dirty="0" smtClean="0">
                <a:solidFill>
                  <a:srgbClr val="00B050"/>
                </a:solidFill>
              </a:rPr>
              <a:t>=0.50</a:t>
            </a:r>
            <a:endParaRPr lang="en-GB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778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2730137"/>
            <a:ext cx="7886700" cy="3446826"/>
          </a:xfrm>
        </p:spPr>
        <p:txBody>
          <a:bodyPr/>
          <a:lstStyle/>
          <a:p>
            <a:r>
              <a:rPr lang="nb-NO" dirty="0" smtClean="0"/>
              <a:t>At </a:t>
            </a:r>
            <a:r>
              <a:rPr lang="nb-NO" dirty="0" err="1" smtClean="0"/>
              <a:t>small</a:t>
            </a:r>
            <a:r>
              <a:rPr lang="nb-NO" dirty="0" smtClean="0"/>
              <a:t> overpotentials, it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shown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Charge transfer </a:t>
            </a:r>
            <a:r>
              <a:rPr lang="nb-NO" dirty="0" err="1" smtClean="0"/>
              <a:t>resistance</a:t>
            </a:r>
            <a:endParaRPr lang="en-GB" dirty="0"/>
          </a:p>
        </p:txBody>
      </p:sp>
      <p:pic>
        <p:nvPicPr>
          <p:cNvPr id="4" name="Picture 7" descr="D:\temp\DBJWEC001-216\WOST764\E-Book\10\10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006" y="4001294"/>
            <a:ext cx="4104549" cy="279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6" y="1528356"/>
            <a:ext cx="8651044" cy="9256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609" y="3250749"/>
            <a:ext cx="5908851" cy="94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1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4585063"/>
            <a:ext cx="7886700" cy="1591900"/>
          </a:xfrm>
        </p:spPr>
        <p:txBody>
          <a:bodyPr/>
          <a:lstStyle/>
          <a:p>
            <a:r>
              <a:rPr lang="nb-NO" dirty="0" smtClean="0"/>
              <a:t>«</a:t>
            </a:r>
            <a:r>
              <a:rPr lang="en-US" dirty="0"/>
              <a:t>Even when both R and O are transported by the same mechanism, there is an </a:t>
            </a:r>
            <a:r>
              <a:rPr lang="en-US" dirty="0" smtClean="0"/>
              <a:t>important distinction </a:t>
            </a:r>
            <a:r>
              <a:rPr lang="en-US" dirty="0"/>
              <a:t>between the transport of a reactant and of a product in that there is a limit to </a:t>
            </a:r>
            <a:r>
              <a:rPr lang="en-US" dirty="0" smtClean="0"/>
              <a:t>the rate </a:t>
            </a:r>
            <a:r>
              <a:rPr lang="en-US" dirty="0"/>
              <a:t>of transport of the reactant, but not of the product</a:t>
            </a:r>
            <a:r>
              <a:rPr lang="en-US" dirty="0" smtClean="0"/>
              <a:t>.”</a:t>
            </a:r>
          </a:p>
          <a:p>
            <a:pPr lvl="1"/>
            <a:r>
              <a:rPr lang="en-US" dirty="0" smtClean="0"/>
              <a:t>What does it mean? Is it always correct?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Transport </a:t>
            </a:r>
            <a:r>
              <a:rPr lang="nb-NO" dirty="0" err="1" smtClean="0"/>
              <a:t>polarisation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892618"/>
            <a:ext cx="2577967" cy="21191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5242" y="2252393"/>
            <a:ext cx="1448450" cy="6998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370" y="3513910"/>
            <a:ext cx="1281174" cy="63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9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4028671" cy="639446"/>
          </a:xfrm>
        </p:spPr>
        <p:txBody>
          <a:bodyPr/>
          <a:lstStyle/>
          <a:p>
            <a:r>
              <a:rPr lang="nb-NO" dirty="0" smtClean="0"/>
              <a:t>Transport </a:t>
            </a:r>
            <a:r>
              <a:rPr lang="nb-NO" dirty="0" err="1" smtClean="0"/>
              <a:t>polarisation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467" y="54294"/>
            <a:ext cx="2577967" cy="21191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434" y="304759"/>
            <a:ext cx="1448450" cy="6998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1072" y="1502455"/>
            <a:ext cx="1281174" cy="6328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813" y="1278119"/>
            <a:ext cx="4291508" cy="7908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885" y="2161675"/>
            <a:ext cx="4516582" cy="891585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376779" y="3138970"/>
            <a:ext cx="7971658" cy="1028244"/>
            <a:chOff x="376779" y="3308789"/>
            <a:chExt cx="7971658" cy="102824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6779" y="3308789"/>
              <a:ext cx="7144293" cy="1028244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7785462" y="3526763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400" dirty="0" smtClean="0">
                  <a:solidFill>
                    <a:srgbClr val="FF0000"/>
                  </a:solidFill>
                </a:rPr>
                <a:t>&gt; 0</a:t>
              </a:r>
              <a:endParaRPr lang="en-GB" sz="24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2" name="Picture 7" descr="D:\temp\DBJWEC001-216\WOST764\E-Book\10\10-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37" y="3886825"/>
            <a:ext cx="3317966" cy="2920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03718" y="3053260"/>
            <a:ext cx="2181744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700" dirty="0" smtClean="0">
                <a:solidFill>
                  <a:schemeClr val="bg2">
                    <a:lumMod val="75000"/>
                  </a:schemeClr>
                </a:solidFill>
              </a:rPr>
              <a:t>X</a:t>
            </a:r>
            <a:endParaRPr lang="en-GB" sz="287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92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4949" y="1227909"/>
            <a:ext cx="8321040" cy="4949054"/>
          </a:xfrm>
        </p:spPr>
        <p:txBody>
          <a:bodyPr/>
          <a:lstStyle/>
          <a:p>
            <a:r>
              <a:rPr lang="nb-NO" dirty="0" smtClean="0"/>
              <a:t>From </a:t>
            </a:r>
            <a:r>
              <a:rPr lang="nb-NO" dirty="0" err="1" smtClean="0"/>
              <a:t>Ch</a:t>
            </a:r>
            <a:r>
              <a:rPr lang="nb-NO" dirty="0" smtClean="0"/>
              <a:t>. 8: Simple </a:t>
            </a:r>
            <a:r>
              <a:rPr lang="nb-NO" dirty="0" err="1" smtClean="0"/>
              <a:t>relationship</a:t>
            </a:r>
            <a:r>
              <a:rPr lang="nb-NO" dirty="0" smtClean="0"/>
              <a:t> for transport</a:t>
            </a:r>
          </a:p>
          <a:p>
            <a:endParaRPr lang="nb-NO" dirty="0"/>
          </a:p>
          <a:p>
            <a:r>
              <a:rPr lang="nb-NO" dirty="0" err="1" smtClean="0"/>
              <a:t>Faraday’s</a:t>
            </a:r>
            <a:r>
              <a:rPr lang="nb-NO" dirty="0" smtClean="0"/>
              <a:t> </a:t>
            </a:r>
            <a:r>
              <a:rPr lang="nb-NO" dirty="0" err="1" smtClean="0"/>
              <a:t>law</a:t>
            </a:r>
            <a:r>
              <a:rPr lang="nb-NO" dirty="0" smtClean="0"/>
              <a:t>:</a:t>
            </a:r>
          </a:p>
          <a:p>
            <a:endParaRPr lang="nb-NO" dirty="0"/>
          </a:p>
          <a:p>
            <a:r>
              <a:rPr lang="nb-NO" dirty="0" err="1" smtClean="0"/>
              <a:t>Combine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err="1" smtClean="0"/>
              <a:t>Yields</a:t>
            </a:r>
            <a:r>
              <a:rPr lang="nb-NO" dirty="0" smtClean="0"/>
              <a:t>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53777"/>
          </a:xfrm>
        </p:spPr>
        <p:txBody>
          <a:bodyPr/>
          <a:lstStyle/>
          <a:p>
            <a:r>
              <a:rPr lang="nb-NO" dirty="0" smtClean="0"/>
              <a:t>Transport </a:t>
            </a:r>
            <a:r>
              <a:rPr lang="nb-NO" dirty="0" err="1" smtClean="0"/>
              <a:t>overvoltage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604" y="1149530"/>
            <a:ext cx="2992079" cy="4180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677" y="1788249"/>
            <a:ext cx="1713003" cy="7427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869" y="2544014"/>
            <a:ext cx="3716112" cy="9045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5030" y="3755614"/>
            <a:ext cx="7070959" cy="8229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7243" y="4764698"/>
            <a:ext cx="4834346" cy="56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4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43401"/>
          </a:xfrm>
        </p:spPr>
        <p:txBody>
          <a:bodyPr/>
          <a:lstStyle/>
          <a:p>
            <a:r>
              <a:rPr lang="nb-NO" dirty="0" err="1" smtClean="0"/>
              <a:t>Limiting</a:t>
            </a:r>
            <a:r>
              <a:rPr lang="nb-NO" dirty="0" smtClean="0"/>
              <a:t> </a:t>
            </a:r>
            <a:r>
              <a:rPr lang="nb-NO" dirty="0" err="1" smtClean="0"/>
              <a:t>currents</a:t>
            </a:r>
            <a:endParaRPr lang="en-GB" dirty="0"/>
          </a:p>
        </p:txBody>
      </p:sp>
      <p:pic>
        <p:nvPicPr>
          <p:cNvPr id="4" name="Picture 7" descr="D:\temp\DBJWEC001-216\WOST764\E-Book\10\10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5" y="1164047"/>
            <a:ext cx="6153150" cy="375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4489768"/>
            <a:ext cx="3215132" cy="10055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019" y="5829302"/>
            <a:ext cx="8257246" cy="89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97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3502115"/>
            <a:ext cx="7886700" cy="2674847"/>
          </a:xfrm>
        </p:spPr>
        <p:txBody>
          <a:bodyPr/>
          <a:lstStyle/>
          <a:p>
            <a:r>
              <a:rPr lang="nb-NO" dirty="0" smtClean="0"/>
              <a:t>Overpotential sums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ohmic </a:t>
            </a:r>
            <a:r>
              <a:rPr lang="nb-NO" dirty="0" err="1" smtClean="0"/>
              <a:t>one</a:t>
            </a:r>
            <a:endParaRPr lang="nb-NO" dirty="0" smtClean="0"/>
          </a:p>
          <a:p>
            <a:endParaRPr lang="nb-NO" dirty="0"/>
          </a:p>
          <a:p>
            <a:r>
              <a:rPr lang="nb-NO" dirty="0" err="1" smtClean="0"/>
              <a:t>But</a:t>
            </a:r>
            <a:r>
              <a:rPr lang="nb-NO" dirty="0" smtClean="0"/>
              <a:t> </a:t>
            </a:r>
            <a:r>
              <a:rPr lang="nb-NO" dirty="0" err="1" smtClean="0"/>
              <a:t>kinetic</a:t>
            </a:r>
            <a:r>
              <a:rPr lang="nb-NO" dirty="0" smtClean="0"/>
              <a:t> and transport </a:t>
            </a:r>
            <a:r>
              <a:rPr lang="nb-NO" dirty="0" err="1" smtClean="0"/>
              <a:t>interact</a:t>
            </a:r>
            <a:r>
              <a:rPr lang="nb-NO" dirty="0" smtClean="0"/>
              <a:t> and do not sum in a simple manner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63587"/>
          </a:xfrm>
        </p:spPr>
        <p:txBody>
          <a:bodyPr/>
          <a:lstStyle/>
          <a:p>
            <a:r>
              <a:rPr lang="nb-NO" dirty="0" smtClean="0"/>
              <a:t>Ohmic + </a:t>
            </a:r>
            <a:r>
              <a:rPr lang="nb-NO" dirty="0" err="1" smtClean="0"/>
              <a:t>kinetic</a:t>
            </a:r>
            <a:r>
              <a:rPr lang="nb-NO" dirty="0" smtClean="0"/>
              <a:t> + transport </a:t>
            </a:r>
            <a:r>
              <a:rPr lang="nb-NO" dirty="0" err="1" smtClean="0"/>
              <a:t>limitations</a:t>
            </a:r>
            <a:endParaRPr lang="en-GB" dirty="0"/>
          </a:p>
        </p:txBody>
      </p:sp>
      <p:pic>
        <p:nvPicPr>
          <p:cNvPr id="4" name="Picture 2" descr="D:\temp\DBJWEC001-216\WOST764\E-Book\10\10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" y="1276963"/>
            <a:ext cx="9043988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1662" y="3309711"/>
            <a:ext cx="3751536" cy="9405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469" y="4740047"/>
            <a:ext cx="7757704" cy="158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51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Interplay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three</a:t>
            </a:r>
            <a:r>
              <a:rPr lang="nb-NO" dirty="0" smtClean="0"/>
              <a:t> </a:t>
            </a:r>
            <a:r>
              <a:rPr lang="nb-NO" dirty="0" err="1" smtClean="0"/>
              <a:t>polarisations</a:t>
            </a:r>
            <a:endParaRPr lang="en-GB" dirty="0"/>
          </a:p>
        </p:txBody>
      </p:sp>
      <p:pic>
        <p:nvPicPr>
          <p:cNvPr id="4" name="Picture 2" descr="D:\temp\DBJWEC001-216\WOST764\E-Book\10\10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603" y="1867985"/>
            <a:ext cx="4675489" cy="4008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33515" y="648289"/>
            <a:ext cx="3635380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1300" dirty="0" smtClean="0">
                <a:solidFill>
                  <a:schemeClr val="bg2">
                    <a:lumMod val="75000"/>
                  </a:schemeClr>
                </a:solidFill>
              </a:rPr>
              <a:t>X</a:t>
            </a:r>
            <a:endParaRPr lang="en-GB" sz="413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14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Transport + </a:t>
            </a:r>
            <a:r>
              <a:rPr lang="nb-NO" dirty="0" err="1" smtClean="0"/>
              <a:t>kinetic</a:t>
            </a: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Transport + ohmic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i="1" dirty="0" smtClean="0"/>
              <a:t>i-</a:t>
            </a:r>
            <a:r>
              <a:rPr lang="el-GR" i="1" dirty="0" smtClean="0"/>
              <a:t>η</a:t>
            </a:r>
            <a:r>
              <a:rPr lang="nb-NO" dirty="0" smtClean="0"/>
              <a:t> plots</a:t>
            </a:r>
            <a:endParaRPr lang="en-GB" dirty="0"/>
          </a:p>
        </p:txBody>
      </p:sp>
      <p:pic>
        <p:nvPicPr>
          <p:cNvPr id="4" name="Picture 2" descr="D:\temp\DBJWEC001-216\WOST764\E-Book\10\10-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120" y="142162"/>
            <a:ext cx="4271553" cy="6553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22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2995" y="365126"/>
            <a:ext cx="3540037" cy="1325563"/>
          </a:xfrm>
        </p:spPr>
        <p:txBody>
          <a:bodyPr/>
          <a:lstStyle/>
          <a:p>
            <a:r>
              <a:rPr lang="nb-NO" dirty="0" err="1" smtClean="0"/>
              <a:t>Two-electrode</a:t>
            </a:r>
            <a:r>
              <a:rPr lang="nb-NO" dirty="0" smtClean="0"/>
              <a:t> </a:t>
            </a:r>
            <a:r>
              <a:rPr lang="nb-NO" dirty="0" err="1" smtClean="0"/>
              <a:t>cell</a:t>
            </a:r>
            <a:endParaRPr lang="en-GB" dirty="0"/>
          </a:p>
        </p:txBody>
      </p:sp>
      <p:pic>
        <p:nvPicPr>
          <p:cNvPr id="4" name="Picture 2" descr="D:\temp\DBJWEC001-216\WOST764\E-Book\10\10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654" y="2209680"/>
            <a:ext cx="5292752" cy="4500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575" y="234778"/>
            <a:ext cx="5553363" cy="159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67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temp\DBJWEC001-216\WOST764\E-Book\10\10-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671" y="2557849"/>
            <a:ext cx="4922010" cy="41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2995" y="1223319"/>
            <a:ext cx="4127156" cy="4953644"/>
          </a:xfrm>
        </p:spPr>
        <p:txBody>
          <a:bodyPr/>
          <a:lstStyle/>
          <a:p>
            <a:r>
              <a:rPr lang="nb-NO" dirty="0" smtClean="0"/>
              <a:t>RE </a:t>
            </a:r>
            <a:r>
              <a:rPr lang="nb-NO" dirty="0" err="1" smtClean="0"/>
              <a:t>potential</a:t>
            </a:r>
            <a:r>
              <a:rPr lang="nb-NO" dirty="0" smtClean="0"/>
              <a:t> </a:t>
            </a:r>
            <a:r>
              <a:rPr lang="nb-NO" dirty="0" err="1" smtClean="0"/>
              <a:t>measured</a:t>
            </a:r>
            <a:r>
              <a:rPr lang="nb-NO" dirty="0" smtClean="0"/>
              <a:t> by separate, </a:t>
            </a:r>
            <a:r>
              <a:rPr lang="nb-NO" dirty="0" err="1" smtClean="0"/>
              <a:t>third</a:t>
            </a:r>
            <a:r>
              <a:rPr lang="nb-NO" dirty="0" smtClean="0"/>
              <a:t> </a:t>
            </a:r>
            <a:r>
              <a:rPr lang="nb-NO" dirty="0" err="1" smtClean="0"/>
              <a:t>electrode</a:t>
            </a:r>
            <a:endParaRPr lang="nb-NO" dirty="0" smtClean="0"/>
          </a:p>
          <a:p>
            <a:endParaRPr lang="nb-NO" dirty="0"/>
          </a:p>
          <a:p>
            <a:r>
              <a:rPr lang="nb-NO" dirty="0" err="1" smtClean="0"/>
              <a:t>Eliminates</a:t>
            </a:r>
            <a:r>
              <a:rPr lang="nb-NO" dirty="0" smtClean="0"/>
              <a:t> CE </a:t>
            </a:r>
            <a:r>
              <a:rPr lang="nb-NO" dirty="0" err="1" smtClean="0"/>
              <a:t>polarisations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Ohmic </a:t>
            </a:r>
            <a:r>
              <a:rPr lang="nb-NO" dirty="0" err="1" smtClean="0"/>
              <a:t>polarisation</a:t>
            </a:r>
            <a:r>
              <a:rPr lang="nb-NO" dirty="0" smtClean="0"/>
              <a:t> still </a:t>
            </a:r>
            <a:r>
              <a:rPr lang="nb-NO" dirty="0" err="1" smtClean="0"/>
              <a:t>remains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Potentiostat </a:t>
            </a:r>
            <a:r>
              <a:rPr lang="nb-NO" dirty="0" err="1" smtClean="0"/>
              <a:t>feeds</a:t>
            </a:r>
            <a:r>
              <a:rPr lang="nb-NO" dirty="0" smtClean="0"/>
              <a:t> </a:t>
            </a:r>
            <a:r>
              <a:rPr lang="nb-NO" i="1" dirty="0" smtClean="0"/>
              <a:t>E</a:t>
            </a:r>
            <a:r>
              <a:rPr lang="nb-NO" dirty="0" smtClean="0"/>
              <a:t> = </a:t>
            </a:r>
            <a:r>
              <a:rPr lang="nb-NO" i="1" dirty="0" smtClean="0"/>
              <a:t>E</a:t>
            </a:r>
            <a:r>
              <a:rPr lang="nb-NO" baseline="-25000" dirty="0" smtClean="0"/>
              <a:t>WE</a:t>
            </a:r>
            <a:r>
              <a:rPr lang="nb-NO" dirty="0" smtClean="0"/>
              <a:t>-</a:t>
            </a:r>
            <a:r>
              <a:rPr lang="nb-NO" i="1" dirty="0" smtClean="0"/>
              <a:t>E</a:t>
            </a:r>
            <a:r>
              <a:rPr lang="nb-NO" baseline="-25000" dirty="0" smtClean="0"/>
              <a:t>RE</a:t>
            </a:r>
            <a:r>
              <a:rPr lang="nb-NO" dirty="0" smtClean="0"/>
              <a:t> back to </a:t>
            </a:r>
            <a:r>
              <a:rPr lang="nb-NO" dirty="0" err="1" smtClean="0"/>
              <a:t>voltage</a:t>
            </a:r>
            <a:r>
              <a:rPr lang="nb-NO" dirty="0" smtClean="0"/>
              <a:t> </a:t>
            </a:r>
            <a:r>
              <a:rPr lang="nb-NO" dirty="0" err="1" smtClean="0"/>
              <a:t>source</a:t>
            </a:r>
            <a:r>
              <a:rPr lang="nb-NO" dirty="0" smtClean="0"/>
              <a:t> to </a:t>
            </a:r>
            <a:r>
              <a:rPr lang="nb-NO" dirty="0" err="1" smtClean="0"/>
              <a:t>keep</a:t>
            </a:r>
            <a:r>
              <a:rPr lang="nb-NO" dirty="0" smtClean="0"/>
              <a:t> </a:t>
            </a:r>
            <a:r>
              <a:rPr lang="nb-NO" i="1" dirty="0" smtClean="0"/>
              <a:t>E</a:t>
            </a:r>
            <a:r>
              <a:rPr lang="nb-NO" dirty="0" smtClean="0"/>
              <a:t> </a:t>
            </a:r>
            <a:r>
              <a:rPr lang="nb-NO" dirty="0" err="1" smtClean="0"/>
              <a:t>constant</a:t>
            </a:r>
            <a:r>
              <a:rPr lang="nb-NO" dirty="0" smtClean="0"/>
              <a:t> (potentiostat) </a:t>
            </a:r>
          </a:p>
          <a:p>
            <a:endParaRPr lang="nb-NO" baseline="-25000" dirty="0"/>
          </a:p>
          <a:p>
            <a:r>
              <a:rPr lang="nb-NO" dirty="0" smtClean="0"/>
              <a:t>May </a:t>
            </a:r>
            <a:r>
              <a:rPr lang="nb-NO" dirty="0" err="1" smtClean="0"/>
              <a:t>alternatively</a:t>
            </a:r>
            <a:r>
              <a:rPr lang="nb-NO" dirty="0" smtClean="0"/>
              <a:t> </a:t>
            </a:r>
            <a:r>
              <a:rPr lang="nb-NO" dirty="0" err="1" smtClean="0"/>
              <a:t>feed</a:t>
            </a:r>
            <a:r>
              <a:rPr lang="nb-NO" dirty="0" smtClean="0"/>
              <a:t> </a:t>
            </a:r>
            <a:r>
              <a:rPr lang="nb-NO" dirty="0" err="1" smtClean="0"/>
              <a:t>current</a:t>
            </a:r>
            <a:r>
              <a:rPr lang="nb-NO" dirty="0" smtClean="0"/>
              <a:t> back to </a:t>
            </a:r>
            <a:r>
              <a:rPr lang="nb-NO" dirty="0" err="1" smtClean="0"/>
              <a:t>keep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constant</a:t>
            </a:r>
            <a:r>
              <a:rPr lang="nb-NO" dirty="0" smtClean="0"/>
              <a:t> (</a:t>
            </a:r>
            <a:r>
              <a:rPr lang="nb-NO" dirty="0" err="1" smtClean="0"/>
              <a:t>galvanostat</a:t>
            </a:r>
            <a:r>
              <a:rPr lang="nb-NO" dirty="0" smtClean="0"/>
              <a:t>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9912"/>
          </a:xfrm>
        </p:spPr>
        <p:txBody>
          <a:bodyPr/>
          <a:lstStyle/>
          <a:p>
            <a:r>
              <a:rPr lang="nb-NO" dirty="0" smtClean="0"/>
              <a:t>Three-</a:t>
            </a:r>
            <a:r>
              <a:rPr lang="nb-NO" dirty="0" err="1" smtClean="0"/>
              <a:t>electrode</a:t>
            </a:r>
            <a:r>
              <a:rPr lang="nb-NO" dirty="0" smtClean="0"/>
              <a:t> </a:t>
            </a:r>
            <a:r>
              <a:rPr lang="nb-NO" dirty="0" err="1" smtClean="0"/>
              <a:t>cell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793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8941" y="1764406"/>
            <a:ext cx="4314422" cy="4918923"/>
          </a:xfrm>
        </p:spPr>
        <p:txBody>
          <a:bodyPr/>
          <a:lstStyle/>
          <a:p>
            <a:r>
              <a:rPr lang="nb-NO" dirty="0" err="1" smtClean="0"/>
              <a:t>Luggin</a:t>
            </a:r>
            <a:r>
              <a:rPr lang="nb-NO" dirty="0" smtClean="0"/>
              <a:t> </a:t>
            </a:r>
            <a:r>
              <a:rPr lang="nb-NO" dirty="0" err="1" smtClean="0"/>
              <a:t>capillary</a:t>
            </a:r>
            <a:r>
              <a:rPr lang="nb-NO" dirty="0" smtClean="0"/>
              <a:t> RE </a:t>
            </a:r>
            <a:r>
              <a:rPr lang="nb-NO" dirty="0" err="1" smtClean="0"/>
              <a:t>minimises</a:t>
            </a:r>
            <a:r>
              <a:rPr lang="nb-NO" dirty="0" smtClean="0"/>
              <a:t> ohmic </a:t>
            </a:r>
            <a:r>
              <a:rPr lang="nb-NO" dirty="0" err="1" smtClean="0"/>
              <a:t>resistance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The </a:t>
            </a:r>
            <a:r>
              <a:rPr lang="nb-NO" dirty="0" err="1" smtClean="0"/>
              <a:t>switch</a:t>
            </a:r>
            <a:r>
              <a:rPr lang="nb-NO" dirty="0" smtClean="0"/>
              <a:t> </a:t>
            </a:r>
            <a:r>
              <a:rPr lang="nb-NO" dirty="0" err="1" smtClean="0"/>
              <a:t>opens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circuit</a:t>
            </a:r>
            <a:r>
              <a:rPr lang="nb-NO" dirty="0" smtClean="0"/>
              <a:t>, </a:t>
            </a:r>
            <a:r>
              <a:rPr lang="nb-NO" dirty="0" err="1" smtClean="0"/>
              <a:t>allowing</a:t>
            </a:r>
            <a:r>
              <a:rPr lang="nb-NO" dirty="0" smtClean="0"/>
              <a:t> </a:t>
            </a:r>
            <a:r>
              <a:rPr lang="nb-NO" dirty="0" err="1" smtClean="0"/>
              <a:t>measurement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open</a:t>
            </a:r>
            <a:r>
              <a:rPr lang="nb-NO" dirty="0" smtClean="0"/>
              <a:t> </a:t>
            </a:r>
            <a:r>
              <a:rPr lang="nb-NO" dirty="0" err="1" smtClean="0"/>
              <a:t>circuit</a:t>
            </a:r>
            <a:r>
              <a:rPr lang="nb-NO" dirty="0" smtClean="0"/>
              <a:t> </a:t>
            </a:r>
            <a:r>
              <a:rPr lang="nb-NO" dirty="0" err="1" smtClean="0"/>
              <a:t>potential</a:t>
            </a:r>
            <a:endParaRPr lang="nb-NO" dirty="0" smtClean="0"/>
          </a:p>
          <a:p>
            <a:endParaRPr lang="nb-NO" dirty="0"/>
          </a:p>
          <a:p>
            <a:r>
              <a:rPr lang="nb-NO" dirty="0" err="1" smtClean="0"/>
              <a:t>Allows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potentiostat to </a:t>
            </a:r>
            <a:r>
              <a:rPr lang="nb-NO" dirty="0" err="1" smtClean="0"/>
              <a:t>set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WE </a:t>
            </a:r>
            <a:r>
              <a:rPr lang="nb-NO" dirty="0" err="1" smtClean="0"/>
              <a:t>electrode</a:t>
            </a:r>
            <a:r>
              <a:rPr lang="nb-NO" dirty="0" smtClean="0"/>
              <a:t> to a </a:t>
            </a:r>
            <a:r>
              <a:rPr lang="nb-NO" dirty="0" err="1" smtClean="0"/>
              <a:t>potential</a:t>
            </a:r>
            <a:r>
              <a:rPr lang="nb-NO" dirty="0" smtClean="0"/>
              <a:t> relative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open</a:t>
            </a:r>
            <a:r>
              <a:rPr lang="nb-NO" dirty="0" smtClean="0"/>
              <a:t> </a:t>
            </a:r>
            <a:r>
              <a:rPr lang="nb-NO" dirty="0" err="1" smtClean="0"/>
              <a:t>circuit</a:t>
            </a:r>
            <a:r>
              <a:rPr lang="nb-NO" dirty="0" smtClean="0"/>
              <a:t> </a:t>
            </a:r>
            <a:r>
              <a:rPr lang="nb-NO" dirty="0" err="1" smtClean="0"/>
              <a:t>potential</a:t>
            </a:r>
            <a:r>
              <a:rPr lang="nb-NO" dirty="0" smtClean="0"/>
              <a:t>, i.e.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desired</a:t>
            </a:r>
            <a:r>
              <a:rPr lang="nb-NO" dirty="0" smtClean="0"/>
              <a:t> </a:t>
            </a:r>
            <a:r>
              <a:rPr lang="nb-NO" i="1" dirty="0" smtClean="0"/>
              <a:t>overpotential</a:t>
            </a:r>
            <a:r>
              <a:rPr lang="nb-NO" dirty="0" smtClean="0"/>
              <a:t>. </a:t>
            </a:r>
          </a:p>
          <a:p>
            <a:endParaRPr lang="nb-NO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8279878" cy="928374"/>
          </a:xfrm>
        </p:spPr>
        <p:txBody>
          <a:bodyPr/>
          <a:lstStyle/>
          <a:p>
            <a:r>
              <a:rPr lang="nb-NO" dirty="0" smtClean="0"/>
              <a:t>3 </a:t>
            </a:r>
            <a:r>
              <a:rPr lang="nb-NO" dirty="0" err="1" smtClean="0"/>
              <a:t>electrode</a:t>
            </a:r>
            <a:r>
              <a:rPr lang="nb-NO" dirty="0" smtClean="0"/>
              <a:t> </a:t>
            </a:r>
            <a:r>
              <a:rPr lang="nb-NO" dirty="0" err="1" smtClean="0"/>
              <a:t>cell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potentiostat</a:t>
            </a:r>
            <a:endParaRPr lang="en-GB" dirty="0"/>
          </a:p>
        </p:txBody>
      </p:sp>
      <p:pic>
        <p:nvPicPr>
          <p:cNvPr id="4" name="Picture 2" descr="D:\temp\DBJWEC001-216\WOST764\E-Book\10\10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589" y="2496830"/>
            <a:ext cx="4290809" cy="41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39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Potentiostat</a:t>
            </a:r>
            <a:endParaRPr lang="en-GB" dirty="0"/>
          </a:p>
        </p:txBody>
      </p:sp>
      <p:pic>
        <p:nvPicPr>
          <p:cNvPr id="1026" name="Picture 2" descr="https://upload.wikimedia.org/wikipedia/commons/7/72/Potentiostat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647" y="1690689"/>
            <a:ext cx="4247353" cy="239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eresultater for potentiost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338" y="4381606"/>
            <a:ext cx="4247353" cy="239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4" y="1825625"/>
            <a:ext cx="5009882" cy="4351338"/>
          </a:xfrm>
        </p:spPr>
        <p:txBody>
          <a:bodyPr/>
          <a:lstStyle/>
          <a:p>
            <a:r>
              <a:rPr lang="nb-NO" dirty="0" smtClean="0"/>
              <a:t>3 </a:t>
            </a:r>
            <a:r>
              <a:rPr lang="nb-NO" dirty="0" err="1" smtClean="0"/>
              <a:t>electrode</a:t>
            </a:r>
            <a:r>
              <a:rPr lang="nb-NO" dirty="0" smtClean="0"/>
              <a:t> </a:t>
            </a:r>
            <a:r>
              <a:rPr lang="nb-NO" dirty="0" err="1" smtClean="0"/>
              <a:t>cell</a:t>
            </a:r>
            <a:endParaRPr lang="nb-NO" dirty="0" smtClean="0"/>
          </a:p>
          <a:p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represented</a:t>
            </a:r>
            <a:r>
              <a:rPr lang="nb-NO" dirty="0" smtClean="0"/>
              <a:t> by </a:t>
            </a: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resistances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Set </a:t>
            </a:r>
            <a:r>
              <a:rPr lang="nb-NO" dirty="0" err="1" smtClean="0"/>
              <a:t>potential</a:t>
            </a:r>
            <a:r>
              <a:rPr lang="nb-NO" dirty="0" smtClean="0"/>
              <a:t> </a:t>
            </a:r>
            <a:r>
              <a:rPr lang="nb-NO" dirty="0" err="1" smtClean="0"/>
              <a:t>source</a:t>
            </a:r>
            <a:r>
              <a:rPr lang="nb-NO" dirty="0" smtClean="0"/>
              <a:t> </a:t>
            </a:r>
            <a:r>
              <a:rPr lang="nb-NO" i="1" dirty="0" smtClean="0"/>
              <a:t>E</a:t>
            </a:r>
            <a:r>
              <a:rPr lang="nb-NO" baseline="-25000" dirty="0" smtClean="0"/>
              <a:t>i</a:t>
            </a:r>
            <a:r>
              <a:rPr lang="nb-NO" dirty="0" smtClean="0"/>
              <a:t> to </a:t>
            </a:r>
            <a:r>
              <a:rPr lang="nb-NO" dirty="0" err="1" smtClean="0"/>
              <a:t>control</a:t>
            </a:r>
            <a:r>
              <a:rPr lang="nb-NO" dirty="0" smtClean="0"/>
              <a:t> </a:t>
            </a:r>
            <a:r>
              <a:rPr lang="nb-NO" dirty="0" err="1" smtClean="0"/>
              <a:t>amplifier</a:t>
            </a:r>
            <a:r>
              <a:rPr lang="nb-NO" dirty="0" smtClean="0"/>
              <a:t> (CA) input (+)</a:t>
            </a:r>
          </a:p>
          <a:p>
            <a:endParaRPr lang="nb-NO" i="1" dirty="0"/>
          </a:p>
          <a:p>
            <a:r>
              <a:rPr lang="nb-NO" dirty="0" smtClean="0"/>
              <a:t>Reference </a:t>
            </a:r>
            <a:r>
              <a:rPr lang="nb-NO" dirty="0" err="1" smtClean="0"/>
              <a:t>electrode</a:t>
            </a:r>
            <a:r>
              <a:rPr lang="nb-NO" i="1" dirty="0" smtClean="0"/>
              <a:t> E</a:t>
            </a:r>
            <a:r>
              <a:rPr lang="nb-NO" baseline="-25000" dirty="0" smtClean="0"/>
              <a:t>r</a:t>
            </a:r>
            <a:r>
              <a:rPr lang="nb-NO" dirty="0" smtClean="0"/>
              <a:t> to CA </a:t>
            </a:r>
            <a:r>
              <a:rPr lang="nb-NO" dirty="0" err="1" smtClean="0"/>
              <a:t>inverting</a:t>
            </a:r>
            <a:r>
              <a:rPr lang="nb-NO" dirty="0" smtClean="0"/>
              <a:t> input (-)</a:t>
            </a:r>
          </a:p>
          <a:p>
            <a:endParaRPr lang="nb-NO" baseline="-25000" dirty="0"/>
          </a:p>
          <a:p>
            <a:r>
              <a:rPr lang="nb-NO" dirty="0" smtClean="0"/>
              <a:t>Runs a </a:t>
            </a:r>
            <a:r>
              <a:rPr lang="nb-NO" dirty="0" err="1" smtClean="0"/>
              <a:t>current</a:t>
            </a:r>
            <a:r>
              <a:rPr lang="nb-NO" dirty="0" smtClean="0"/>
              <a:t> </a:t>
            </a:r>
            <a:r>
              <a:rPr lang="nb-NO" i="1" dirty="0" err="1" smtClean="0"/>
              <a:t>I</a:t>
            </a:r>
            <a:r>
              <a:rPr lang="nb-NO" baseline="-25000" dirty="0" err="1" smtClean="0"/>
              <a:t>c</a:t>
            </a:r>
            <a:r>
              <a:rPr lang="nb-NO" dirty="0" smtClean="0"/>
              <a:t> to </a:t>
            </a:r>
            <a:r>
              <a:rPr lang="nb-NO" dirty="0" err="1" smtClean="0"/>
              <a:t>maintain</a:t>
            </a:r>
            <a:r>
              <a:rPr lang="nb-NO" dirty="0" smtClean="0"/>
              <a:t> </a:t>
            </a:r>
            <a:r>
              <a:rPr lang="nb-NO" i="1" dirty="0" smtClean="0"/>
              <a:t>E</a:t>
            </a:r>
            <a:r>
              <a:rPr lang="nb-NO" baseline="-25000" dirty="0" smtClean="0"/>
              <a:t>r</a:t>
            </a:r>
            <a:r>
              <a:rPr lang="nb-NO" dirty="0" smtClean="0"/>
              <a:t> = </a:t>
            </a:r>
            <a:r>
              <a:rPr lang="nb-NO" i="1" dirty="0" smtClean="0"/>
              <a:t>E</a:t>
            </a:r>
            <a:r>
              <a:rPr lang="nb-NO" baseline="-25000" dirty="0" smtClean="0"/>
              <a:t>i</a:t>
            </a:r>
            <a:r>
              <a:rPr lang="nb-NO" dirty="0" smtClean="0"/>
              <a:t>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587349" y="225656"/>
            <a:ext cx="1681073" cy="129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7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4700" y="1825625"/>
            <a:ext cx="4546242" cy="4351338"/>
          </a:xfrm>
        </p:spPr>
        <p:txBody>
          <a:bodyPr/>
          <a:lstStyle/>
          <a:p>
            <a:r>
              <a:rPr lang="nb-NO" dirty="0" smtClean="0"/>
              <a:t>Set </a:t>
            </a:r>
            <a:r>
              <a:rPr lang="nb-NO" dirty="0" err="1" smtClean="0"/>
              <a:t>potential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(+) input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POT </a:t>
            </a:r>
            <a:r>
              <a:rPr lang="nb-NO" dirty="0" err="1" smtClean="0"/>
              <a:t>amplifier</a:t>
            </a:r>
            <a:r>
              <a:rPr lang="nb-NO" dirty="0" smtClean="0"/>
              <a:t> drives it to </a:t>
            </a:r>
            <a:r>
              <a:rPr lang="nb-NO" dirty="0" err="1" smtClean="0"/>
              <a:t>yield</a:t>
            </a:r>
            <a:r>
              <a:rPr lang="nb-NO" dirty="0" smtClean="0"/>
              <a:t> a </a:t>
            </a:r>
            <a:r>
              <a:rPr lang="nb-NO" dirty="0" err="1" smtClean="0"/>
              <a:t>certain</a:t>
            </a:r>
            <a:r>
              <a:rPr lang="nb-NO" dirty="0" smtClean="0"/>
              <a:t> </a:t>
            </a:r>
            <a:r>
              <a:rPr lang="nb-NO" dirty="0" err="1" smtClean="0"/>
              <a:t>current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cell</a:t>
            </a:r>
            <a:r>
              <a:rPr lang="nb-NO" dirty="0" smtClean="0"/>
              <a:t>, </a:t>
            </a:r>
            <a:r>
              <a:rPr lang="nb-NO" dirty="0" err="1" smtClean="0"/>
              <a:t>generating</a:t>
            </a:r>
            <a:r>
              <a:rPr lang="nb-NO" dirty="0" smtClean="0"/>
              <a:t> a </a:t>
            </a:r>
            <a:r>
              <a:rPr lang="nb-NO" dirty="0" err="1" smtClean="0"/>
              <a:t>potential</a:t>
            </a:r>
            <a:r>
              <a:rPr lang="nb-NO" dirty="0" smtClean="0"/>
              <a:t> over </a:t>
            </a:r>
            <a:r>
              <a:rPr lang="nb-NO" i="1" dirty="0" err="1" smtClean="0"/>
              <a:t>R</a:t>
            </a:r>
            <a:r>
              <a:rPr lang="nb-NO" baseline="-25000" dirty="0" err="1" smtClean="0"/>
              <a:t>c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inverting</a:t>
            </a:r>
            <a:r>
              <a:rPr lang="nb-NO" dirty="0" smtClean="0"/>
              <a:t> (-) input. </a:t>
            </a:r>
          </a:p>
          <a:p>
            <a:endParaRPr lang="nb-NO" dirty="0"/>
          </a:p>
          <a:p>
            <a:r>
              <a:rPr lang="nb-NO" i="1" dirty="0" smtClean="0"/>
              <a:t>E</a:t>
            </a:r>
            <a:r>
              <a:rPr lang="nb-NO" dirty="0" smtClean="0"/>
              <a:t> = </a:t>
            </a:r>
            <a:r>
              <a:rPr lang="nb-NO" i="1" dirty="0" smtClean="0"/>
              <a:t>E</a:t>
            </a:r>
            <a:r>
              <a:rPr lang="nb-NO" baseline="-25000" dirty="0" smtClean="0"/>
              <a:t>WE</a:t>
            </a:r>
            <a:r>
              <a:rPr lang="nb-NO" dirty="0" smtClean="0"/>
              <a:t> – </a:t>
            </a:r>
            <a:r>
              <a:rPr lang="nb-NO" i="1" dirty="0" smtClean="0"/>
              <a:t>E</a:t>
            </a:r>
            <a:r>
              <a:rPr lang="nb-NO" baseline="-25000" dirty="0" smtClean="0"/>
              <a:t>RE</a:t>
            </a:r>
            <a:r>
              <a:rPr lang="nb-NO" dirty="0" smtClean="0"/>
              <a:t> </a:t>
            </a:r>
            <a:r>
              <a:rPr lang="nb-NO" dirty="0" err="1" smtClean="0"/>
              <a:t>taken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IA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Galvanostat</a:t>
            </a:r>
            <a:endParaRPr lang="en-GB" dirty="0"/>
          </a:p>
        </p:txBody>
      </p:sp>
      <p:pic>
        <p:nvPicPr>
          <p:cNvPr id="17410" name="Picture 2" descr="Bilderesultater for galvanostat schemat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612" y="2269789"/>
            <a:ext cx="3105150" cy="308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48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Summary</a:t>
            </a:r>
            <a:r>
              <a:rPr lang="nb-NO" dirty="0" smtClean="0"/>
              <a:t> </a:t>
            </a:r>
            <a:r>
              <a:rPr lang="nb-NO" dirty="0" err="1" smtClean="0"/>
              <a:t>Ch</a:t>
            </a:r>
            <a:r>
              <a:rPr lang="nb-NO" dirty="0" smtClean="0"/>
              <a:t>. 10 </a:t>
            </a:r>
            <a:r>
              <a:rPr lang="nb-NO" dirty="0" err="1" smtClean="0"/>
              <a:t>Electrode</a:t>
            </a:r>
            <a:r>
              <a:rPr lang="nb-NO" dirty="0" smtClean="0"/>
              <a:t> </a:t>
            </a:r>
            <a:r>
              <a:rPr lang="nb-NO" dirty="0" err="1" smtClean="0"/>
              <a:t>polarisation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052158"/>
            <a:ext cx="8110401" cy="10723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991" y="4002813"/>
            <a:ext cx="5458480" cy="11178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67207" y="5814304"/>
            <a:ext cx="1648143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nb-NO" dirty="0" err="1" smtClean="0"/>
              <a:t>Next</a:t>
            </a:r>
            <a:r>
              <a:rPr lang="nb-NO" dirty="0" smtClean="0"/>
              <a:t>: </a:t>
            </a:r>
            <a:r>
              <a:rPr lang="nb-NO" dirty="0" err="1" smtClean="0"/>
              <a:t>Corrosion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000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48175</TotalTime>
  <Words>548</Words>
  <Application>Microsoft Office PowerPoint</Application>
  <PresentationFormat>On-screen Show (4:3)</PresentationFormat>
  <Paragraphs>118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KJM 3110 Electrochemistry   Chapter 10. Electrode polarisation   </vt:lpstr>
      <vt:lpstr>Electrode reaction: Limitations and possibilities</vt:lpstr>
      <vt:lpstr>Electrode polarisation, overvoltage</vt:lpstr>
      <vt:lpstr>Sign (+ or -) of current in an electrochemical cell</vt:lpstr>
      <vt:lpstr>Ohmic polarisation</vt:lpstr>
      <vt:lpstr>Two common electrodes in aqueous electrochemistry </vt:lpstr>
      <vt:lpstr>Kinetic polarisation</vt:lpstr>
      <vt:lpstr>Charge transfer resistance</vt:lpstr>
      <vt:lpstr>Transport polarisation</vt:lpstr>
      <vt:lpstr>Transport polarisation</vt:lpstr>
      <vt:lpstr>Transport overvoltage</vt:lpstr>
      <vt:lpstr>Limiting currents</vt:lpstr>
      <vt:lpstr>Ohmic + kinetic + transport limitations</vt:lpstr>
      <vt:lpstr>Interplay between the three polarisations</vt:lpstr>
      <vt:lpstr>i-η plots</vt:lpstr>
      <vt:lpstr>Two-electrode cell</vt:lpstr>
      <vt:lpstr>Three-electrode cell</vt:lpstr>
      <vt:lpstr>3 electrode cell with potentiostat</vt:lpstr>
      <vt:lpstr>Potentiostat</vt:lpstr>
      <vt:lpstr>Galvanostat</vt:lpstr>
      <vt:lpstr>Summary Ch. 10 Electrode polarisation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KJM 3110  Electrochemistry</dc:title>
  <dc:creator>Truls Norby</dc:creator>
  <cp:lastModifiedBy>Truls Norby</cp:lastModifiedBy>
  <cp:revision>323</cp:revision>
  <dcterms:created xsi:type="dcterms:W3CDTF">2020-01-18T04:32:08Z</dcterms:created>
  <dcterms:modified xsi:type="dcterms:W3CDTF">2022-03-28T07:41:57Z</dcterms:modified>
</cp:coreProperties>
</file>