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452" r:id="rId3"/>
    <p:sldId id="442" r:id="rId4"/>
    <p:sldId id="455" r:id="rId5"/>
    <p:sldId id="443" r:id="rId6"/>
    <p:sldId id="444" r:id="rId7"/>
    <p:sldId id="445" r:id="rId8"/>
    <p:sldId id="427" r:id="rId9"/>
    <p:sldId id="428" r:id="rId10"/>
    <p:sldId id="453" r:id="rId11"/>
    <p:sldId id="430" r:id="rId12"/>
    <p:sldId id="447" r:id="rId13"/>
    <p:sldId id="431" r:id="rId14"/>
    <p:sldId id="454" r:id="rId15"/>
    <p:sldId id="432" r:id="rId16"/>
    <p:sldId id="434" r:id="rId17"/>
    <p:sldId id="449" r:id="rId18"/>
    <p:sldId id="436" r:id="rId19"/>
    <p:sldId id="437" r:id="rId20"/>
    <p:sldId id="450" r:id="rId21"/>
    <p:sldId id="438" r:id="rId22"/>
    <p:sldId id="451" r:id="rId23"/>
    <p:sldId id="439" r:id="rId24"/>
    <p:sldId id="44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79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4/19/2022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3073533"/>
          </a:xfrm>
        </p:spPr>
        <p:txBody>
          <a:bodyPr/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Chapter 12. Steady-state voltammetry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2" name="Picture 4" descr="Bilderesultater for Rotating disk electro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661" y="2220686"/>
            <a:ext cx="4007150" cy="457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8650" y="6071616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2022-04-19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389" y="1156106"/>
            <a:ext cx="3796589" cy="5020857"/>
          </a:xfrm>
        </p:spPr>
        <p:txBody>
          <a:bodyPr/>
          <a:lstStyle/>
          <a:p>
            <a:r>
              <a:rPr lang="en-GB" dirty="0" smtClean="0"/>
              <a:t>Spend time on understanding the BV mixed corrosion potential plot and the corresponding Tafel plot</a:t>
            </a:r>
          </a:p>
          <a:p>
            <a:endParaRPr lang="en-GB" dirty="0"/>
          </a:p>
          <a:p>
            <a:r>
              <a:rPr lang="en-GB" dirty="0" smtClean="0"/>
              <a:t>The slope is 1/b (Tafel slope)</a:t>
            </a:r>
          </a:p>
          <a:p>
            <a:endParaRPr lang="en-GB" dirty="0"/>
          </a:p>
          <a:p>
            <a:r>
              <a:rPr lang="en-GB" dirty="0" smtClean="0"/>
              <a:t>Fe corrosion: Effects of Fe(II) and Cl</a:t>
            </a:r>
            <a:r>
              <a:rPr lang="en-GB" baseline="30000" dirty="0" smtClean="0"/>
              <a:t>-</a:t>
            </a:r>
            <a:r>
              <a:rPr lang="en-GB" dirty="0" smtClean="0"/>
              <a:t>, pits and crevices</a:t>
            </a:r>
          </a:p>
          <a:p>
            <a:endParaRPr lang="en-GB" dirty="0"/>
          </a:p>
          <a:p>
            <a:r>
              <a:rPr lang="en-GB" dirty="0" smtClean="0"/>
              <a:t>Cathodic and anodic protection</a:t>
            </a:r>
          </a:p>
          <a:p>
            <a:endParaRPr lang="en-GB" dirty="0"/>
          </a:p>
          <a:p>
            <a:r>
              <a:rPr lang="en-GB" dirty="0" smtClean="0"/>
              <a:t>Stress corrosion, </a:t>
            </a:r>
            <a:r>
              <a:rPr lang="en-GB" dirty="0" err="1" smtClean="0"/>
              <a:t>fatique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1686"/>
          </a:xfrm>
        </p:spPr>
        <p:txBody>
          <a:bodyPr/>
          <a:lstStyle/>
          <a:p>
            <a:r>
              <a:rPr lang="nb-NO" dirty="0" err="1" smtClean="0"/>
              <a:t>Ch</a:t>
            </a:r>
            <a:r>
              <a:rPr lang="nb-NO" dirty="0" smtClean="0"/>
              <a:t>. 11 </a:t>
            </a:r>
            <a:r>
              <a:rPr lang="nb-NO" dirty="0" err="1" smtClean="0"/>
              <a:t>Corrosion</a:t>
            </a:r>
            <a:r>
              <a:rPr lang="nb-NO" dirty="0" smtClean="0"/>
              <a:t> - </a:t>
            </a:r>
            <a:r>
              <a:rPr lang="nb-NO" dirty="0" err="1" smtClean="0"/>
              <a:t>Summary</a:t>
            </a:r>
            <a:endParaRPr lang="en-GB" dirty="0"/>
          </a:p>
        </p:txBody>
      </p:sp>
      <p:pic>
        <p:nvPicPr>
          <p:cNvPr id="4" name="Picture 3" descr="D:\temp\DBJWEC001-216\WOST764\E-Book\11\11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652" y="4157467"/>
            <a:ext cx="4823394" cy="260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D:\temp\DBJWEC001-216\WOST764\E-Book\11\11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979" y="1156106"/>
            <a:ext cx="4873982" cy="2681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28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1" y="1167064"/>
            <a:ext cx="6843562" cy="5293698"/>
          </a:xfrm>
        </p:spPr>
        <p:txBody>
          <a:bodyPr/>
          <a:lstStyle/>
          <a:p>
            <a:r>
              <a:rPr lang="en-GB" dirty="0" smtClean="0"/>
              <a:t>Equilibrium</a:t>
            </a:r>
          </a:p>
          <a:p>
            <a:pPr lvl="1"/>
            <a:r>
              <a:rPr lang="en-GB" dirty="0" smtClean="0"/>
              <a:t>Concentrations are constant. Net fluxes are zero.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Steady state</a:t>
            </a:r>
          </a:p>
          <a:p>
            <a:pPr lvl="1"/>
            <a:r>
              <a:rPr lang="en-GB" dirty="0" smtClean="0"/>
              <a:t>Concentration </a:t>
            </a:r>
            <a:r>
              <a:rPr lang="en-GB" i="1" dirty="0" smtClean="0"/>
              <a:t>gradients</a:t>
            </a:r>
            <a:r>
              <a:rPr lang="en-GB" dirty="0" smtClean="0"/>
              <a:t> are constant. </a:t>
            </a:r>
          </a:p>
          <a:p>
            <a:pPr lvl="1"/>
            <a:r>
              <a:rPr lang="en-GB" dirty="0" smtClean="0"/>
              <a:t>Concentrations are constant with time.</a:t>
            </a:r>
          </a:p>
          <a:p>
            <a:pPr lvl="1"/>
            <a:r>
              <a:rPr lang="en-GB" dirty="0" smtClean="0"/>
              <a:t>Net fluxes are non-zero and constant.</a:t>
            </a:r>
          </a:p>
          <a:p>
            <a:pPr lvl="1"/>
            <a:r>
              <a:rPr lang="en-GB" b="1" dirty="0" smtClean="0"/>
              <a:t>This chapter</a:t>
            </a:r>
            <a:endParaRPr lang="en-GB" dirty="0" smtClean="0"/>
          </a:p>
          <a:p>
            <a:pPr lvl="1"/>
            <a:endParaRPr lang="en-GB" b="1" dirty="0" smtClean="0"/>
          </a:p>
          <a:p>
            <a:r>
              <a:rPr lang="en-GB" dirty="0" smtClean="0"/>
              <a:t>Periodic state </a:t>
            </a:r>
          </a:p>
          <a:p>
            <a:pPr lvl="1"/>
            <a:r>
              <a:rPr lang="en-GB" dirty="0" smtClean="0"/>
              <a:t>Concentrations and net fluxes change with time periodically </a:t>
            </a:r>
          </a:p>
          <a:p>
            <a:pPr lvl="1"/>
            <a:r>
              <a:rPr lang="en-GB" dirty="0" smtClean="0"/>
              <a:t>Chapter 15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Transient state</a:t>
            </a:r>
          </a:p>
          <a:p>
            <a:pPr lvl="1"/>
            <a:r>
              <a:rPr lang="en-GB" dirty="0" smtClean="0"/>
              <a:t>Concentrations and net fluxes change with time, non-periodically</a:t>
            </a:r>
          </a:p>
          <a:p>
            <a:pPr lvl="1"/>
            <a:r>
              <a:rPr lang="en-GB" dirty="0" smtClean="0"/>
              <a:t>Chapter 16 (touched in Ch. 8: Potential </a:t>
            </a:r>
            <a:r>
              <a:rPr lang="en-GB" dirty="0" smtClean="0"/>
              <a:t>step - Cottrell)</a:t>
            </a:r>
            <a:endParaRPr lang="en-GB" dirty="0" smtClean="0"/>
          </a:p>
          <a:p>
            <a:pPr lvl="1"/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8262"/>
          </a:xfrm>
        </p:spPr>
        <p:txBody>
          <a:bodyPr/>
          <a:lstStyle/>
          <a:p>
            <a:r>
              <a:rPr lang="nb-NO" dirty="0" err="1" smtClean="0"/>
              <a:t>Electrochemical</a:t>
            </a:r>
            <a:r>
              <a:rPr lang="nb-NO" dirty="0" smtClean="0"/>
              <a:t> </a:t>
            </a:r>
            <a:r>
              <a:rPr lang="nb-NO" dirty="0" err="1" smtClean="0"/>
              <a:t>experiments</a:t>
            </a:r>
            <a:r>
              <a:rPr lang="nb-NO" dirty="0" smtClean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463" y="1274164"/>
            <a:ext cx="3644537" cy="233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7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2505" y="1580084"/>
            <a:ext cx="8795084" cy="507338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Previously</a:t>
            </a:r>
          </a:p>
          <a:p>
            <a:pPr lvl="1"/>
            <a:r>
              <a:rPr lang="en-GB" sz="2000" dirty="0" smtClean="0"/>
              <a:t>Presence of both reduced and oxidised species – of both reactant and product</a:t>
            </a:r>
          </a:p>
          <a:p>
            <a:pPr lvl="2"/>
            <a:r>
              <a:rPr lang="en-GB" sz="1800" dirty="0" smtClean="0"/>
              <a:t>Ni/Ni</a:t>
            </a:r>
            <a:r>
              <a:rPr lang="en-GB" sz="1800" baseline="30000" dirty="0" smtClean="0"/>
              <a:t>2+</a:t>
            </a:r>
          </a:p>
          <a:p>
            <a:pPr lvl="2"/>
            <a:r>
              <a:rPr lang="en-GB" sz="1800" dirty="0" smtClean="0"/>
              <a:t>[Fe(CN)</a:t>
            </a:r>
            <a:r>
              <a:rPr lang="en-GB" sz="1800" baseline="-25000" dirty="0" smtClean="0"/>
              <a:t>6</a:t>
            </a:r>
            <a:r>
              <a:rPr lang="en-GB" sz="1800" dirty="0" smtClean="0"/>
              <a:t>]</a:t>
            </a:r>
            <a:r>
              <a:rPr lang="en-GB" sz="1800" baseline="30000" dirty="0" smtClean="0"/>
              <a:t>4</a:t>
            </a:r>
            <a:r>
              <a:rPr lang="en-GB" sz="1800" baseline="30000" dirty="0"/>
              <a:t>-</a:t>
            </a:r>
            <a:r>
              <a:rPr lang="en-GB" sz="1800" dirty="0" smtClean="0"/>
              <a:t>/[Fe(CN)</a:t>
            </a:r>
            <a:r>
              <a:rPr lang="en-GB" sz="1800" baseline="-25000" dirty="0" smtClean="0"/>
              <a:t>6</a:t>
            </a:r>
            <a:r>
              <a:rPr lang="en-GB" sz="1800" dirty="0" smtClean="0"/>
              <a:t>]</a:t>
            </a:r>
            <a:r>
              <a:rPr lang="en-GB" sz="1800" baseline="30000" dirty="0" smtClean="0"/>
              <a:t>3-</a:t>
            </a:r>
            <a:endParaRPr lang="en-GB" sz="1800" dirty="0"/>
          </a:p>
          <a:p>
            <a:pPr lvl="1"/>
            <a:r>
              <a:rPr lang="en-GB" sz="2100" dirty="0" smtClean="0"/>
              <a:t>Electrode polarisation curves around OCV</a:t>
            </a:r>
          </a:p>
          <a:p>
            <a:pPr lvl="1"/>
            <a:r>
              <a:rPr lang="en-GB" sz="2100" dirty="0" smtClean="0"/>
              <a:t>Concentrations assumed to remain constant</a:t>
            </a:r>
          </a:p>
          <a:p>
            <a:pPr lvl="1"/>
            <a:endParaRPr lang="en-GB" sz="2100" dirty="0"/>
          </a:p>
          <a:p>
            <a:endParaRPr lang="en-GB" sz="2800" dirty="0" smtClean="0"/>
          </a:p>
          <a:p>
            <a:r>
              <a:rPr lang="en-GB" sz="2800" dirty="0" smtClean="0"/>
              <a:t>Now</a:t>
            </a:r>
          </a:p>
          <a:p>
            <a:pPr lvl="1"/>
            <a:r>
              <a:rPr lang="en-GB" sz="2100" dirty="0" smtClean="0"/>
              <a:t>Presence of reactant only</a:t>
            </a:r>
          </a:p>
          <a:p>
            <a:pPr lvl="1"/>
            <a:r>
              <a:rPr lang="en-GB" sz="2100" dirty="0" smtClean="0"/>
              <a:t>OCV undefined</a:t>
            </a:r>
          </a:p>
          <a:p>
            <a:pPr lvl="1"/>
            <a:r>
              <a:rPr lang="en-GB" sz="2100" dirty="0" smtClean="0"/>
              <a:t>Reaction can only run in one direction</a:t>
            </a:r>
          </a:p>
          <a:p>
            <a:pPr lvl="1"/>
            <a:r>
              <a:rPr lang="en-GB" sz="2100" dirty="0" smtClean="0"/>
              <a:t>Concentration gradients (steady-state or transient)</a:t>
            </a:r>
            <a:endParaRPr lang="en-GB" sz="2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5954"/>
          </a:xfrm>
        </p:spPr>
        <p:txBody>
          <a:bodyPr/>
          <a:lstStyle/>
          <a:p>
            <a:r>
              <a:rPr lang="nb-NO" dirty="0" smtClean="0"/>
              <a:t>Voltammetry – setting </a:t>
            </a:r>
            <a:r>
              <a:rPr lang="nb-NO" dirty="0" err="1" smtClean="0"/>
              <a:t>the</a:t>
            </a:r>
            <a:r>
              <a:rPr lang="nb-NO" dirty="0" smtClean="0"/>
              <a:t> scene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06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2505" y="1119226"/>
            <a:ext cx="8795084" cy="5534238"/>
          </a:xfrm>
        </p:spPr>
        <p:txBody>
          <a:bodyPr>
            <a:normAutofit/>
          </a:bodyPr>
          <a:lstStyle/>
          <a:p>
            <a:r>
              <a:rPr lang="en-GB" sz="2000" dirty="0" smtClean="0"/>
              <a:t>Textbook paragraphs (a) to (q). Excerpts:  </a:t>
            </a:r>
          </a:p>
          <a:p>
            <a:endParaRPr lang="en-GB" sz="2000" dirty="0" smtClean="0"/>
          </a:p>
          <a:p>
            <a:r>
              <a:rPr lang="en-GB" sz="2000" dirty="0" smtClean="0"/>
              <a:t>Experiment and model</a:t>
            </a:r>
          </a:p>
          <a:p>
            <a:r>
              <a:rPr lang="en-GB" sz="2000" dirty="0" smtClean="0"/>
              <a:t>3-electrode cells (Working, Reference, Counter)</a:t>
            </a:r>
          </a:p>
          <a:p>
            <a:r>
              <a:rPr lang="en-GB" sz="2000" dirty="0" smtClean="0"/>
              <a:t>Liquid electrolyte: Ionic conductor – often supporting electrolyte</a:t>
            </a:r>
          </a:p>
          <a:p>
            <a:r>
              <a:rPr lang="en-GB" sz="2000" dirty="0" smtClean="0"/>
              <a:t>Single </a:t>
            </a:r>
            <a:r>
              <a:rPr lang="en-GB" sz="2000" dirty="0" smtClean="0"/>
              <a:t>reactant </a:t>
            </a:r>
            <a:r>
              <a:rPr lang="en-GB" sz="2000" dirty="0" smtClean="0"/>
              <a:t>at known concentration – no parasitic reactants</a:t>
            </a:r>
          </a:p>
          <a:p>
            <a:r>
              <a:rPr lang="en-GB" sz="2000" dirty="0" smtClean="0"/>
              <a:t>Size and shape of electrode; convection</a:t>
            </a:r>
          </a:p>
          <a:p>
            <a:r>
              <a:rPr lang="en-GB" sz="2000" dirty="0" smtClean="0"/>
              <a:t>(j)-(k) Commonly we have initial absence of </a:t>
            </a:r>
            <a:r>
              <a:rPr lang="en-GB" sz="2000" dirty="0" smtClean="0"/>
              <a:t>product: </a:t>
            </a:r>
            <a:r>
              <a:rPr lang="en-GB" sz="2000" dirty="0" smtClean="0"/>
              <a:t>OCV and </a:t>
            </a:r>
            <a:r>
              <a:rPr lang="en-GB" sz="2000" i="1" dirty="0" smtClean="0"/>
              <a:t>η</a:t>
            </a:r>
            <a:r>
              <a:rPr lang="en-GB" sz="2000" dirty="0" smtClean="0"/>
              <a:t> undefined.</a:t>
            </a:r>
          </a:p>
          <a:p>
            <a:r>
              <a:rPr lang="en-GB" sz="2000" dirty="0" smtClean="0"/>
              <a:t>Potential program: Step, steps, ramps: Resulting current.</a:t>
            </a:r>
          </a:p>
          <a:p>
            <a:pPr lvl="1"/>
            <a:r>
              <a:rPr lang="en-GB" sz="1600" dirty="0" smtClean="0"/>
              <a:t>More rarely: Current program with resulting potential.</a:t>
            </a:r>
          </a:p>
          <a:p>
            <a:r>
              <a:rPr lang="en-GB" sz="2000" dirty="0" smtClean="0"/>
              <a:t>Parasitic </a:t>
            </a:r>
            <a:r>
              <a:rPr lang="en-GB" sz="2000" dirty="0" smtClean="0"/>
              <a:t>uncompensated ohmic resistance </a:t>
            </a:r>
            <a:r>
              <a:rPr lang="en-GB" sz="2000" dirty="0" smtClean="0"/>
              <a:t>and capacitive currents suppressed</a:t>
            </a:r>
          </a:p>
          <a:p>
            <a:pPr lvl="1"/>
            <a:r>
              <a:rPr lang="en-GB" sz="1600" dirty="0" smtClean="0"/>
              <a:t>Remains are modelled or neglected</a:t>
            </a:r>
          </a:p>
          <a:p>
            <a:r>
              <a:rPr lang="en-GB" sz="2000" dirty="0" smtClean="0"/>
              <a:t>Voltammogram: Most commonly </a:t>
            </a:r>
            <a:r>
              <a:rPr lang="en-GB" sz="2000" i="1" dirty="0" smtClean="0"/>
              <a:t>I</a:t>
            </a:r>
            <a:r>
              <a:rPr lang="en-GB" sz="2000" dirty="0" smtClean="0"/>
              <a:t> vs </a:t>
            </a:r>
            <a:r>
              <a:rPr lang="en-GB" sz="2000" i="1" dirty="0" smtClean="0"/>
              <a:t>E</a:t>
            </a:r>
            <a:endParaRPr lang="en-GB" sz="2000" dirty="0" smtClean="0"/>
          </a:p>
          <a:p>
            <a:r>
              <a:rPr lang="en-GB" sz="2000" dirty="0" smtClean="0"/>
              <a:t>Compare voltammogram(s) with model voltammogram(s)</a:t>
            </a:r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5954"/>
          </a:xfrm>
        </p:spPr>
        <p:txBody>
          <a:bodyPr/>
          <a:lstStyle/>
          <a:p>
            <a:r>
              <a:rPr lang="nb-NO" dirty="0" smtClean="0"/>
              <a:t>Voltammetry – setting </a:t>
            </a:r>
            <a:r>
              <a:rPr lang="nb-NO" dirty="0" err="1" smtClean="0"/>
              <a:t>the</a:t>
            </a:r>
            <a:r>
              <a:rPr lang="nb-NO" dirty="0" smtClean="0"/>
              <a:t> scene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813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80474"/>
            <a:ext cx="7886700" cy="938463"/>
          </a:xfrm>
        </p:spPr>
        <p:txBody>
          <a:bodyPr/>
          <a:lstStyle/>
          <a:p>
            <a:r>
              <a:rPr lang="nb-NO" dirty="0" smtClean="0"/>
              <a:t>Voltammetry (and </a:t>
            </a:r>
            <a:r>
              <a:rPr lang="nb-NO" dirty="0" err="1" smtClean="0"/>
              <a:t>potentiometry</a:t>
            </a:r>
            <a:r>
              <a:rPr lang="nb-NO" dirty="0" smtClean="0"/>
              <a:t>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09" y="1118937"/>
            <a:ext cx="8233297" cy="5591427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6443306" y="649705"/>
            <a:ext cx="2375445" cy="3154710"/>
            <a:chOff x="6443306" y="649705"/>
            <a:chExt cx="2375445" cy="3154710"/>
          </a:xfrm>
        </p:grpSpPr>
        <p:sp>
          <p:nvSpPr>
            <p:cNvPr id="2" name="TextBox 1"/>
            <p:cNvSpPr txBox="1"/>
            <p:nvPr/>
          </p:nvSpPr>
          <p:spPr>
            <a:xfrm>
              <a:off x="7483449" y="2150669"/>
              <a:ext cx="13353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This chapter</a:t>
              </a:r>
              <a:endParaRPr lang="en-GB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443306" y="649705"/>
              <a:ext cx="987771" cy="3154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9900" dirty="0" smtClean="0"/>
                <a:t>}</a:t>
              </a:r>
              <a:endParaRPr lang="en-GB" sz="19900" dirty="0"/>
            </a:p>
          </p:txBody>
        </p:sp>
      </p:grpSp>
    </p:spTree>
    <p:extLst>
      <p:ext uri="{BB962C8B-B14F-4D97-AF65-F5344CB8AC3E}">
        <p14:creationId xmlns:p14="http://schemas.microsoft.com/office/powerpoint/2010/main" val="99470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854" y="672264"/>
            <a:ext cx="3311994" cy="1505452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0788" y="1022684"/>
            <a:ext cx="6977836" cy="5642811"/>
          </a:xfrm>
        </p:spPr>
        <p:txBody>
          <a:bodyPr/>
          <a:lstStyle/>
          <a:p>
            <a:r>
              <a:rPr lang="nb-NO" dirty="0" smtClean="0"/>
              <a:t>Steady state</a:t>
            </a:r>
            <a:r>
              <a:rPr lang="nb-NO" dirty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promoted</a:t>
            </a:r>
            <a:r>
              <a:rPr lang="nb-NO" dirty="0" smtClean="0"/>
              <a:t> by </a:t>
            </a:r>
            <a:r>
              <a:rPr lang="nb-NO" dirty="0" err="1" smtClean="0"/>
              <a:t>convection</a:t>
            </a:r>
            <a:r>
              <a:rPr lang="nb-NO" dirty="0" smtClean="0"/>
              <a:t> </a:t>
            </a:r>
          </a:p>
          <a:p>
            <a:pPr lvl="1"/>
            <a:r>
              <a:rPr lang="nb-NO" dirty="0" smtClean="0"/>
              <a:t>and a </a:t>
            </a:r>
            <a:r>
              <a:rPr lang="nb-NO" dirty="0" err="1" smtClean="0"/>
              <a:t>large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r>
              <a:rPr lang="nb-NO" dirty="0" smtClean="0"/>
              <a:t> </a:t>
            </a:r>
            <a:r>
              <a:rPr lang="nb-NO" dirty="0" err="1" smtClean="0"/>
              <a:t>volume</a:t>
            </a:r>
            <a:r>
              <a:rPr lang="nb-NO" dirty="0" smtClean="0"/>
              <a:t> </a:t>
            </a:r>
          </a:p>
          <a:p>
            <a:endParaRPr lang="nb-NO" dirty="0" smtClean="0"/>
          </a:p>
          <a:p>
            <a:r>
              <a:rPr lang="nb-NO" dirty="0" smtClean="0"/>
              <a:t>In </a:t>
            </a:r>
            <a:r>
              <a:rPr lang="nb-NO" dirty="0" err="1" smtClean="0"/>
              <a:t>the</a:t>
            </a:r>
            <a:r>
              <a:rPr lang="nb-NO" dirty="0" smtClean="0"/>
              <a:t> absence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convection</a:t>
            </a:r>
            <a:r>
              <a:rPr lang="nb-NO" dirty="0" smtClean="0"/>
              <a:t>, </a:t>
            </a:r>
            <a:r>
              <a:rPr lang="en-GB" i="1" dirty="0" smtClean="0"/>
              <a:t>”steady </a:t>
            </a:r>
            <a:r>
              <a:rPr lang="en-GB" i="1" dirty="0"/>
              <a:t>state can </a:t>
            </a:r>
            <a:r>
              <a:rPr lang="en-GB" i="1" dirty="0" smtClean="0"/>
              <a:t>be </a:t>
            </a:r>
            <a:r>
              <a:rPr lang="en-US" i="1" dirty="0" smtClean="0"/>
              <a:t>established </a:t>
            </a:r>
            <a:r>
              <a:rPr lang="en-US" i="1" dirty="0"/>
              <a:t>only at an electrode </a:t>
            </a:r>
            <a:r>
              <a:rPr lang="en-US" i="1" dirty="0" smtClean="0"/>
              <a:t>surface that </a:t>
            </a:r>
            <a:r>
              <a:rPr lang="en-US" i="1" dirty="0"/>
              <a:t>is small </a:t>
            </a:r>
            <a:r>
              <a:rPr lang="en-US" i="1" dirty="0" smtClean="0"/>
              <a:t>in all </a:t>
            </a:r>
            <a:r>
              <a:rPr lang="en-US" i="1" dirty="0"/>
              <a:t>its linear </a:t>
            </a:r>
            <a:r>
              <a:rPr lang="en-US" i="1" dirty="0" smtClean="0"/>
              <a:t>dimensions”. </a:t>
            </a:r>
          </a:p>
          <a:p>
            <a:pPr lvl="1"/>
            <a:r>
              <a:rPr lang="en-US" dirty="0" smtClean="0"/>
              <a:t>What it means will now be illustrated.</a:t>
            </a:r>
          </a:p>
          <a:p>
            <a:pPr lvl="1"/>
            <a:endParaRPr lang="en-US" dirty="0"/>
          </a:p>
          <a:p>
            <a:r>
              <a:rPr lang="en-US" dirty="0" smtClean="0"/>
              <a:t>Reconsider from Ch. 8, the linear potential-leap </a:t>
            </a:r>
            <a:r>
              <a:rPr lang="en-US" dirty="0" smtClean="0"/>
              <a:t>experiment (a </a:t>
            </a:r>
            <a:r>
              <a:rPr lang="en-US" dirty="0" err="1" smtClean="0"/>
              <a:t>macroelectrode</a:t>
            </a:r>
            <a:r>
              <a:rPr lang="en-US" dirty="0" smtClean="0"/>
              <a:t>):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5011" y="256841"/>
            <a:ext cx="8361947" cy="669589"/>
          </a:xfrm>
        </p:spPr>
        <p:txBody>
          <a:bodyPr/>
          <a:lstStyle/>
          <a:p>
            <a:r>
              <a:rPr lang="nb-NO" dirty="0" err="1" smtClean="0"/>
              <a:t>Microelectrodes</a:t>
            </a:r>
            <a:r>
              <a:rPr lang="nb-NO" dirty="0" smtClean="0"/>
              <a:t> and </a:t>
            </a:r>
            <a:r>
              <a:rPr lang="nb-NO" dirty="0" err="1" smtClean="0"/>
              <a:t>macroelectrodes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670" y="4608092"/>
            <a:ext cx="4951546" cy="21656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27" y="4294022"/>
            <a:ext cx="3702614" cy="256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7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8442" y="1022684"/>
            <a:ext cx="8346908" cy="5654841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Same </a:t>
            </a:r>
            <a:r>
              <a:rPr lang="nb-NO" dirty="0" err="1" smtClean="0"/>
              <a:t>experiment</a:t>
            </a:r>
            <a:r>
              <a:rPr lang="nb-NO" dirty="0" smtClean="0"/>
              <a:t> – </a:t>
            </a:r>
            <a:r>
              <a:rPr lang="nb-NO" dirty="0" err="1" smtClean="0"/>
              <a:t>potential</a:t>
            </a:r>
            <a:r>
              <a:rPr lang="nb-NO" dirty="0" smtClean="0"/>
              <a:t> </a:t>
            </a:r>
            <a:r>
              <a:rPr lang="nb-NO" dirty="0" err="1" smtClean="0"/>
              <a:t>leap</a:t>
            </a:r>
            <a:r>
              <a:rPr lang="nb-NO" dirty="0" smtClean="0"/>
              <a:t> – zero </a:t>
            </a:r>
            <a:r>
              <a:rPr lang="nb-NO" dirty="0" err="1" smtClean="0"/>
              <a:t>concentration</a:t>
            </a:r>
            <a:r>
              <a:rPr lang="nb-NO" dirty="0" smtClean="0"/>
              <a:t> at </a:t>
            </a:r>
            <a:r>
              <a:rPr lang="nb-NO" dirty="0" err="1" smtClean="0"/>
              <a:t>interface</a:t>
            </a:r>
            <a:endParaRPr lang="nb-NO" dirty="0" smtClean="0"/>
          </a:p>
          <a:p>
            <a:r>
              <a:rPr lang="nb-NO" dirty="0" err="1" smtClean="0"/>
              <a:t>Similar</a:t>
            </a:r>
            <a:r>
              <a:rPr lang="nb-NO" dirty="0" smtClean="0"/>
              <a:t> simple </a:t>
            </a:r>
            <a:r>
              <a:rPr lang="nb-NO" dirty="0" err="1" smtClean="0"/>
              <a:t>solution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err="1" smtClean="0"/>
              <a:t>Further</a:t>
            </a:r>
            <a:r>
              <a:rPr lang="nb-NO" dirty="0" smtClean="0"/>
              <a:t> </a:t>
            </a:r>
            <a:r>
              <a:rPr lang="nb-NO" dirty="0" err="1" smtClean="0"/>
              <a:t>simplification</a:t>
            </a:r>
            <a:r>
              <a:rPr lang="nb-NO" dirty="0" smtClean="0"/>
              <a:t> for </a:t>
            </a:r>
            <a:r>
              <a:rPr lang="nb-NO" dirty="0" err="1" smtClean="0"/>
              <a:t>short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    </a:t>
            </a:r>
          </a:p>
          <a:p>
            <a:pPr marL="0" indent="0">
              <a:buNone/>
            </a:pPr>
            <a:r>
              <a:rPr lang="nb-NO" dirty="0" smtClean="0"/>
              <a:t>	and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 </a:t>
            </a:r>
            <a:r>
              <a:rPr lang="nb-NO" dirty="0" err="1" smtClean="0"/>
              <a:t>long</a:t>
            </a:r>
            <a:r>
              <a:rPr lang="nb-NO" dirty="0" smtClean="0"/>
              <a:t> times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32775"/>
            <a:ext cx="7886700" cy="657558"/>
          </a:xfrm>
        </p:spPr>
        <p:txBody>
          <a:bodyPr/>
          <a:lstStyle/>
          <a:p>
            <a:r>
              <a:rPr lang="nb-NO" dirty="0" err="1" smtClean="0"/>
              <a:t>Hemispherical</a:t>
            </a:r>
            <a:r>
              <a:rPr lang="nb-NO" dirty="0" smtClean="0"/>
              <a:t> micro- and </a:t>
            </a:r>
            <a:r>
              <a:rPr lang="nb-NO" dirty="0" err="1" smtClean="0"/>
              <a:t>macroelectrodes</a:t>
            </a:r>
            <a:endParaRPr lang="en-GB" dirty="0"/>
          </a:p>
        </p:txBody>
      </p:sp>
      <p:pic>
        <p:nvPicPr>
          <p:cNvPr id="4" name="Picture 3" descr="D:\temp\DBJWEC001-216\WOST764\E-Book\12\12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15" y="1700756"/>
            <a:ext cx="4015875" cy="258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608" y="4299052"/>
            <a:ext cx="5295131" cy="24742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1736844"/>
            <a:ext cx="4196013" cy="273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56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379" y="1074716"/>
            <a:ext cx="4331367" cy="5783283"/>
          </a:xfrm>
        </p:spPr>
        <p:txBody>
          <a:bodyPr/>
          <a:lstStyle/>
          <a:p>
            <a:r>
              <a:rPr lang="en-GB" dirty="0" err="1" smtClean="0"/>
              <a:t>Macroelectrode</a:t>
            </a:r>
            <a:endParaRPr lang="en-GB" dirty="0" smtClean="0"/>
          </a:p>
          <a:p>
            <a:pPr lvl="1"/>
            <a:r>
              <a:rPr lang="en-GB" dirty="0" smtClean="0"/>
              <a:t>Behaves as if it were large and planar</a:t>
            </a:r>
          </a:p>
          <a:p>
            <a:pPr lvl="1"/>
            <a:r>
              <a:rPr lang="en-GB" dirty="0" smtClean="0"/>
              <a:t>Diffusion controlled time dependent </a:t>
            </a:r>
            <a:r>
              <a:rPr lang="en-GB" dirty="0" smtClean="0"/>
              <a:t>current (not steady-state)</a:t>
            </a:r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Large electrodes may be studied as </a:t>
            </a:r>
            <a:r>
              <a:rPr lang="en-GB" dirty="0" err="1" smtClean="0"/>
              <a:t>macroelectrodes</a:t>
            </a:r>
            <a:r>
              <a:rPr lang="en-GB" dirty="0" smtClean="0"/>
              <a:t> up to a short time.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Microelectrode</a:t>
            </a:r>
          </a:p>
          <a:p>
            <a:pPr lvl="1"/>
            <a:r>
              <a:rPr lang="en-GB" dirty="0" smtClean="0"/>
              <a:t>Diffusion-controlled steady-state</a:t>
            </a:r>
          </a:p>
          <a:p>
            <a:pPr lvl="1"/>
            <a:r>
              <a:rPr lang="en-GB" dirty="0" smtClean="0"/>
              <a:t>Concentration gradient continues to change in the bulk, but remains constant near the electrode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Small electrodes may be studied as microelectrodes (steady-state) after a short time.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96678"/>
            <a:ext cx="7886700" cy="574655"/>
          </a:xfrm>
        </p:spPr>
        <p:txBody>
          <a:bodyPr/>
          <a:lstStyle/>
          <a:p>
            <a:r>
              <a:rPr lang="nb-NO" dirty="0" err="1" smtClean="0"/>
              <a:t>Hemispherical</a:t>
            </a:r>
            <a:r>
              <a:rPr lang="nb-NO" dirty="0" smtClean="0"/>
              <a:t> micro- and </a:t>
            </a:r>
            <a:r>
              <a:rPr lang="nb-NO" dirty="0" err="1" smtClean="0"/>
              <a:t>macroelectrodes</a:t>
            </a:r>
            <a:endParaRPr lang="en-GB" dirty="0"/>
          </a:p>
        </p:txBody>
      </p:sp>
      <p:pic>
        <p:nvPicPr>
          <p:cNvPr id="4" name="Picture 3" descr="D:\temp\DBJWEC001-216\WOST764\E-Book\12\1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874" y="3415466"/>
            <a:ext cx="4523625" cy="334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746" y="942366"/>
            <a:ext cx="4668253" cy="222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8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379" y="1074716"/>
            <a:ext cx="4331367" cy="5783283"/>
          </a:xfrm>
        </p:spPr>
        <p:txBody>
          <a:bodyPr/>
          <a:lstStyle/>
          <a:p>
            <a:r>
              <a:rPr lang="en-GB" dirty="0" err="1" smtClean="0"/>
              <a:t>Macroelectrode</a:t>
            </a:r>
            <a:endParaRPr lang="en-GB" dirty="0" smtClean="0"/>
          </a:p>
          <a:p>
            <a:pPr lvl="1"/>
            <a:r>
              <a:rPr lang="en-GB" dirty="0" smtClean="0"/>
              <a:t>Behaves as if it were large and planar</a:t>
            </a:r>
          </a:p>
          <a:p>
            <a:pPr lvl="1"/>
            <a:r>
              <a:rPr lang="en-GB" dirty="0" smtClean="0"/>
              <a:t>Diffusion controlled time dependent </a:t>
            </a:r>
            <a:r>
              <a:rPr lang="en-GB" dirty="0" smtClean="0"/>
              <a:t>current (not steady-state)</a:t>
            </a:r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Large electrodes may be studied as </a:t>
            </a:r>
            <a:r>
              <a:rPr lang="en-GB" dirty="0" err="1" smtClean="0"/>
              <a:t>macroelectrodes</a:t>
            </a:r>
            <a:r>
              <a:rPr lang="en-GB" dirty="0" smtClean="0"/>
              <a:t> up to a short time.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Microelectrode</a:t>
            </a:r>
          </a:p>
          <a:p>
            <a:pPr lvl="1"/>
            <a:r>
              <a:rPr lang="en-GB" dirty="0" smtClean="0"/>
              <a:t>Diffusion-controlled steady-state</a:t>
            </a:r>
          </a:p>
          <a:p>
            <a:pPr lvl="1"/>
            <a:r>
              <a:rPr lang="en-GB" dirty="0" smtClean="0"/>
              <a:t>Concentration gradient continues to change in the bulk, but remains constant near the electrode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Small electrodes may be studied as microelectrodes (steady-state) after a short time.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96678"/>
            <a:ext cx="7886700" cy="574655"/>
          </a:xfrm>
        </p:spPr>
        <p:txBody>
          <a:bodyPr/>
          <a:lstStyle/>
          <a:p>
            <a:r>
              <a:rPr lang="nb-NO" dirty="0" err="1" smtClean="0"/>
              <a:t>Hemispherical</a:t>
            </a:r>
            <a:r>
              <a:rPr lang="nb-NO" dirty="0" smtClean="0"/>
              <a:t> micro- and </a:t>
            </a:r>
            <a:r>
              <a:rPr lang="nb-NO" dirty="0" err="1" smtClean="0"/>
              <a:t>macroelectrodes</a:t>
            </a:r>
            <a:endParaRPr lang="en-GB" dirty="0"/>
          </a:p>
        </p:txBody>
      </p:sp>
      <p:pic>
        <p:nvPicPr>
          <p:cNvPr id="6" name="Picture 5" descr="D:\temp\DBJWEC001-216\WOST764\E-Book\12\12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269" y="3939265"/>
            <a:ext cx="3768977" cy="2801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D:\temp\DBJWEC001-216\WOST764\E-Book\8\8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445" y="883608"/>
            <a:ext cx="3780802" cy="2713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746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8916" y="1311442"/>
            <a:ext cx="4499810" cy="527223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Previously (potential leap) looked at reactant (e.g. R) depletion</a:t>
            </a:r>
          </a:p>
          <a:p>
            <a:endParaRPr lang="en-GB" dirty="0" smtClean="0"/>
          </a:p>
          <a:p>
            <a:r>
              <a:rPr lang="en-GB" dirty="0" smtClean="0"/>
              <a:t>Now (potential step) also </a:t>
            </a:r>
            <a:r>
              <a:rPr lang="en-GB" dirty="0" smtClean="0"/>
              <a:t>considers </a:t>
            </a:r>
            <a:r>
              <a:rPr lang="en-GB" dirty="0" smtClean="0"/>
              <a:t>product (O) concentration profile.</a:t>
            </a:r>
          </a:p>
          <a:p>
            <a:endParaRPr lang="en-GB" dirty="0" smtClean="0"/>
          </a:p>
          <a:p>
            <a:r>
              <a:rPr lang="en-GB" dirty="0" smtClean="0"/>
              <a:t>Fick’s law for both; complicated…</a:t>
            </a:r>
          </a:p>
          <a:p>
            <a:endParaRPr lang="en-GB" dirty="0" smtClean="0"/>
          </a:p>
          <a:p>
            <a:r>
              <a:rPr lang="en-GB" dirty="0" smtClean="0"/>
              <a:t>The book decides to consider only </a:t>
            </a:r>
            <a:r>
              <a:rPr lang="en-GB" b="1" i="1" dirty="0" smtClean="0"/>
              <a:t>steady-state</a:t>
            </a:r>
            <a:r>
              <a:rPr lang="en-GB" dirty="0" smtClean="0"/>
              <a:t>:</a:t>
            </a:r>
          </a:p>
          <a:p>
            <a:endParaRPr lang="en-GB" dirty="0" smtClean="0"/>
          </a:p>
          <a:p>
            <a:r>
              <a:rPr lang="en-GB" dirty="0" smtClean="0"/>
              <a:t>Diffusion limited (Nernstian):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Kinetically limited: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5842"/>
          </a:xfrm>
        </p:spPr>
        <p:txBody>
          <a:bodyPr/>
          <a:lstStyle/>
          <a:p>
            <a:r>
              <a:rPr lang="nb-NO" dirty="0" smtClean="0"/>
              <a:t>Steady </a:t>
            </a:r>
            <a:r>
              <a:rPr lang="nb-NO" dirty="0" err="1" smtClean="0"/>
              <a:t>state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 </a:t>
            </a:r>
            <a:r>
              <a:rPr lang="nb-NO" dirty="0" err="1" smtClean="0"/>
              <a:t>step</a:t>
            </a:r>
            <a:r>
              <a:rPr lang="nb-NO" dirty="0" smtClean="0"/>
              <a:t>; </a:t>
            </a:r>
            <a:r>
              <a:rPr lang="nb-NO" dirty="0" err="1" smtClean="0"/>
              <a:t>reversibility</a:t>
            </a:r>
            <a:endParaRPr lang="en-GB" dirty="0"/>
          </a:p>
        </p:txBody>
      </p:sp>
      <p:pic>
        <p:nvPicPr>
          <p:cNvPr id="4" name="Picture 3" descr="D:\temp\DBJWEC001-216\WOST764\E-Book\12\12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957" y="1395666"/>
            <a:ext cx="4195770" cy="3043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055" y="4697038"/>
            <a:ext cx="3200400" cy="7905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1176" y="5543069"/>
            <a:ext cx="516255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2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8194" y="1214848"/>
            <a:ext cx="8647612" cy="5199015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Normal expression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Reciprocal (harmonic) sum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Note that the overall current is </a:t>
            </a:r>
            <a:r>
              <a:rPr lang="en-GB" i="1" dirty="0" smtClean="0"/>
              <a:t>not</a:t>
            </a:r>
            <a:r>
              <a:rPr lang="en-GB" dirty="0" smtClean="0"/>
              <a:t> a sum of currents, but limited by a sum of polarisations, each characterised by a limiting current as if that polarisation was the only limiting one.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69818"/>
            <a:ext cx="7886700" cy="862148"/>
          </a:xfrm>
        </p:spPr>
        <p:txBody>
          <a:bodyPr/>
          <a:lstStyle/>
          <a:p>
            <a:r>
              <a:rPr lang="nb-NO" dirty="0" err="1" smtClean="0"/>
              <a:t>Reciprocal</a:t>
            </a:r>
            <a:r>
              <a:rPr lang="nb-NO" dirty="0" smtClean="0"/>
              <a:t> sum </a:t>
            </a:r>
            <a:r>
              <a:rPr lang="nb-NO" dirty="0" err="1" smtClean="0"/>
              <a:t>formula</a:t>
            </a:r>
            <a:r>
              <a:rPr lang="nb-NO" dirty="0"/>
              <a:t> </a:t>
            </a:r>
            <a:r>
              <a:rPr lang="nb-NO" dirty="0" smtClean="0"/>
              <a:t>(«</a:t>
            </a:r>
            <a:r>
              <a:rPr lang="nb-NO" dirty="0" err="1" smtClean="0"/>
              <a:t>harmonic</a:t>
            </a:r>
            <a:r>
              <a:rPr lang="nb-NO" dirty="0" smtClean="0"/>
              <a:t> sum»)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350" y="1144646"/>
            <a:ext cx="6136456" cy="1539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567" y="3069777"/>
            <a:ext cx="7475011" cy="1917787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17564" y="4415246"/>
            <a:ext cx="5551716" cy="585381"/>
            <a:chOff x="117564" y="4402183"/>
            <a:chExt cx="5551716" cy="585381"/>
          </a:xfrm>
        </p:grpSpPr>
        <p:sp>
          <p:nvSpPr>
            <p:cNvPr id="6" name="TextBox 5"/>
            <p:cNvSpPr txBox="1"/>
            <p:nvPr/>
          </p:nvSpPr>
          <p:spPr>
            <a:xfrm>
              <a:off x="117564" y="4649010"/>
              <a:ext cx="3740255" cy="33855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R</a:t>
              </a:r>
              <a:r>
                <a:rPr lang="nb-NO" sz="1600" dirty="0" err="1" smtClean="0"/>
                <a:t>emoval</a:t>
              </a:r>
              <a:r>
                <a:rPr lang="nb-NO" sz="1600" dirty="0" smtClean="0"/>
                <a:t> </a:t>
              </a:r>
              <a:r>
                <a:rPr lang="nb-NO" sz="1600" dirty="0" err="1" smtClean="0"/>
                <a:t>controlled</a:t>
              </a:r>
              <a:r>
                <a:rPr lang="nb-NO" sz="1600" dirty="0" smtClean="0"/>
                <a:t> </a:t>
              </a:r>
              <a:r>
                <a:rPr lang="nb-NO" sz="1600" dirty="0" err="1" smtClean="0"/>
                <a:t>current</a:t>
              </a:r>
              <a:r>
                <a:rPr lang="nb-NO" sz="1600" dirty="0" smtClean="0"/>
                <a:t>. </a:t>
              </a:r>
              <a:r>
                <a:rPr lang="nb-NO" sz="1600" dirty="0" err="1" smtClean="0"/>
                <a:t>Should</a:t>
              </a:r>
              <a:r>
                <a:rPr lang="nb-NO" sz="1600" dirty="0" smtClean="0"/>
                <a:t> </a:t>
              </a:r>
              <a:r>
                <a:rPr lang="nb-NO" sz="1600" dirty="0" smtClean="0"/>
                <a:t>be </a:t>
              </a:r>
              <a:r>
                <a:rPr lang="nb-NO" sz="1600" i="1" dirty="0" smtClean="0"/>
                <a:t>D</a:t>
              </a:r>
              <a:r>
                <a:rPr lang="nb-NO" sz="1600" baseline="-25000" dirty="0" smtClean="0"/>
                <a:t>O</a:t>
              </a:r>
              <a:r>
                <a:rPr lang="nb-NO" sz="1600" dirty="0" smtClean="0"/>
                <a:t>?</a:t>
              </a:r>
              <a:endParaRPr lang="en-GB" sz="1600" dirty="0"/>
            </a:p>
          </p:txBody>
        </p:sp>
        <p:cxnSp>
          <p:nvCxnSpPr>
            <p:cNvPr id="8" name="Straight Arrow Connector 7"/>
            <p:cNvCxnSpPr>
              <a:stCxn id="6" idx="0"/>
            </p:cNvCxnSpPr>
            <p:nvPr/>
          </p:nvCxnSpPr>
          <p:spPr>
            <a:xfrm flipV="1">
              <a:off x="1987692" y="4428310"/>
              <a:ext cx="415874" cy="220700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2177679" y="4402183"/>
              <a:ext cx="3491601" cy="24682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286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3700" y="1162594"/>
            <a:ext cx="4910003" cy="5695406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Steady state </a:t>
            </a:r>
            <a:r>
              <a:rPr lang="en-GB" dirty="0" err="1" smtClean="0"/>
              <a:t>voltammograms</a:t>
            </a:r>
            <a:endParaRPr lang="en-GB" dirty="0" smtClean="0"/>
          </a:p>
          <a:p>
            <a:r>
              <a:rPr lang="en-GB" dirty="0" smtClean="0"/>
              <a:t>Reversibility </a:t>
            </a:r>
            <a:r>
              <a:rPr lang="en-GB" dirty="0" smtClean="0"/>
              <a:t>index (kinetics/diffusivity)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Smallest current dominates</a:t>
            </a:r>
          </a:p>
          <a:p>
            <a:endParaRPr lang="en-GB" dirty="0"/>
          </a:p>
          <a:p>
            <a:r>
              <a:rPr lang="en-GB" dirty="0" smtClean="0"/>
              <a:t>Limiting transport of reactant (here R) always dominates at high positive potential </a:t>
            </a:r>
          </a:p>
          <a:p>
            <a:endParaRPr lang="en-GB" dirty="0" smtClean="0"/>
          </a:p>
          <a:p>
            <a:r>
              <a:rPr lang="en-GB" dirty="0" smtClean="0"/>
              <a:t>(a) Reversible </a:t>
            </a:r>
          </a:p>
          <a:p>
            <a:endParaRPr lang="en-GB" dirty="0" smtClean="0"/>
          </a:p>
          <a:p>
            <a:r>
              <a:rPr lang="en-GB" dirty="0" smtClean="0"/>
              <a:t>(b) </a:t>
            </a:r>
            <a:r>
              <a:rPr lang="en-GB" dirty="0" err="1" smtClean="0"/>
              <a:t>Quasireversible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(c) Irreversible</a:t>
            </a:r>
          </a:p>
          <a:p>
            <a:endParaRPr lang="en-GB" dirty="0" smtClean="0"/>
          </a:p>
          <a:p>
            <a:r>
              <a:rPr lang="en-GB" i="1" dirty="0" smtClean="0"/>
              <a:t>Note: This figure has logarithmic current</a:t>
            </a:r>
            <a:endParaRPr lang="en-GB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3700" y="156118"/>
            <a:ext cx="4215953" cy="745217"/>
          </a:xfrm>
        </p:spPr>
        <p:txBody>
          <a:bodyPr>
            <a:normAutofit fontScale="90000"/>
          </a:bodyPr>
          <a:lstStyle/>
          <a:p>
            <a:r>
              <a:rPr lang="nb-NO" dirty="0"/>
              <a:t>Steady state </a:t>
            </a:r>
            <a:r>
              <a:rPr lang="nb-NO" dirty="0" err="1" smtClean="0"/>
              <a:t>polarisation</a:t>
            </a:r>
            <a:r>
              <a:rPr lang="nb-NO" dirty="0" smtClean="0"/>
              <a:t>; </a:t>
            </a:r>
            <a:r>
              <a:rPr lang="nb-NO" dirty="0" err="1"/>
              <a:t>reversibility</a:t>
            </a:r>
            <a:endParaRPr lang="en-GB" dirty="0"/>
          </a:p>
        </p:txBody>
      </p:sp>
      <p:pic>
        <p:nvPicPr>
          <p:cNvPr id="4" name="Picture 3" descr="D:\temp\DBJWEC001-216\WOST764\E-Book\12\12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63" y="1205590"/>
            <a:ext cx="3396139" cy="552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3" y="1963538"/>
            <a:ext cx="3505200" cy="752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5779" y="0"/>
            <a:ext cx="4699062" cy="12055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20831943">
            <a:off x="6194083" y="2339775"/>
            <a:ext cx="2721835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Note the 6 colours of lines!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686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3700" y="1162594"/>
            <a:ext cx="4910003" cy="5695406"/>
          </a:xfrm>
        </p:spPr>
        <p:txBody>
          <a:bodyPr>
            <a:normAutofit/>
          </a:bodyPr>
          <a:lstStyle/>
          <a:p>
            <a:r>
              <a:rPr lang="en-GB" dirty="0" smtClean="0"/>
              <a:t>Steady state </a:t>
            </a:r>
            <a:r>
              <a:rPr lang="en-GB" dirty="0" err="1" smtClean="0"/>
              <a:t>voltammograms</a:t>
            </a: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3700" y="156118"/>
            <a:ext cx="4215953" cy="745217"/>
          </a:xfrm>
        </p:spPr>
        <p:txBody>
          <a:bodyPr>
            <a:normAutofit fontScale="90000"/>
          </a:bodyPr>
          <a:lstStyle/>
          <a:p>
            <a:r>
              <a:rPr lang="nb-NO" dirty="0"/>
              <a:t>Steady state </a:t>
            </a:r>
            <a:r>
              <a:rPr lang="nb-NO" dirty="0" err="1" smtClean="0"/>
              <a:t>polarisation</a:t>
            </a:r>
            <a:r>
              <a:rPr lang="nb-NO" dirty="0" smtClean="0"/>
              <a:t>; </a:t>
            </a:r>
            <a:r>
              <a:rPr lang="nb-NO" dirty="0" err="1"/>
              <a:t>reversibility</a:t>
            </a:r>
            <a:endParaRPr lang="en-GB" dirty="0"/>
          </a:p>
        </p:txBody>
      </p:sp>
      <p:pic>
        <p:nvPicPr>
          <p:cNvPr id="4" name="Picture 3" descr="D:\temp\DBJWEC001-216\WOST764\E-Book\12\12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63" y="1205590"/>
            <a:ext cx="3396139" cy="552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5779" y="0"/>
            <a:ext cx="4699062" cy="12055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20831943">
            <a:off x="6194083" y="2339775"/>
            <a:ext cx="2721835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Note the 6 colours of lines!</a:t>
            </a:r>
            <a:endParaRPr lang="en-GB" dirty="0"/>
          </a:p>
        </p:txBody>
      </p:sp>
      <p:grpSp>
        <p:nvGrpSpPr>
          <p:cNvPr id="14" name="Group 13"/>
          <p:cNvGrpSpPr/>
          <p:nvPr/>
        </p:nvGrpSpPr>
        <p:grpSpPr>
          <a:xfrm>
            <a:off x="131033" y="2613273"/>
            <a:ext cx="4453000" cy="3236558"/>
            <a:chOff x="131033" y="2613273"/>
            <a:chExt cx="4453000" cy="3236558"/>
          </a:xfrm>
        </p:grpSpPr>
        <p:pic>
          <p:nvPicPr>
            <p:cNvPr id="10" name="Picture 9" descr="D:\temp\DBJWEC001-216\WOST764\E-Book\12\12-6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033" y="2613273"/>
              <a:ext cx="4453000" cy="3236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914400" y="3573379"/>
              <a:ext cx="5241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Rev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67159" y="3825631"/>
              <a:ext cx="7152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Quasi</a:t>
              </a:r>
              <a:endParaRPr lang="en-GB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28173" y="4190905"/>
              <a:ext cx="6181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Irrev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55148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839119" y="1031967"/>
            <a:ext cx="5184109" cy="3900979"/>
            <a:chOff x="131033" y="2613273"/>
            <a:chExt cx="4453000" cy="3236558"/>
          </a:xfrm>
        </p:grpSpPr>
        <p:pic>
          <p:nvPicPr>
            <p:cNvPr id="7" name="Picture 6" descr="D:\temp\DBJWEC001-216\WOST764\E-Book\12\12-6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033" y="2613273"/>
              <a:ext cx="4453000" cy="3236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914400" y="3573379"/>
              <a:ext cx="5241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Rev</a:t>
              </a:r>
              <a:endParaRPr lang="en-GB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867159" y="3825631"/>
              <a:ext cx="7152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Quasi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28173" y="4190905"/>
              <a:ext cx="6181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Irrev</a:t>
              </a:r>
              <a:endParaRPr lang="en-GB" dirty="0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97" y="3800475"/>
            <a:ext cx="3590925" cy="305752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8194" y="1031968"/>
            <a:ext cx="4101737" cy="5144996"/>
          </a:xfrm>
        </p:spPr>
        <p:txBody>
          <a:bodyPr/>
          <a:lstStyle/>
          <a:p>
            <a:r>
              <a:rPr lang="en-GB" i="1" dirty="0" smtClean="0"/>
              <a:t>Linear voltammogram</a:t>
            </a:r>
          </a:p>
          <a:p>
            <a:endParaRPr lang="en-GB" i="1" dirty="0" smtClean="0"/>
          </a:p>
          <a:p>
            <a:r>
              <a:rPr lang="en-GB" dirty="0" smtClean="0"/>
              <a:t>Steady state </a:t>
            </a:r>
          </a:p>
          <a:p>
            <a:pPr lvl="1"/>
            <a:r>
              <a:rPr lang="en-GB" dirty="0" smtClean="0"/>
              <a:t>Reversible</a:t>
            </a:r>
          </a:p>
          <a:p>
            <a:pPr lvl="1"/>
            <a:r>
              <a:rPr lang="en-GB" dirty="0" err="1" smtClean="0"/>
              <a:t>Quasireversible</a:t>
            </a:r>
            <a:endParaRPr lang="en-GB" dirty="0" smtClean="0"/>
          </a:p>
          <a:p>
            <a:pPr lvl="1"/>
            <a:r>
              <a:rPr lang="en-GB" dirty="0" smtClean="0"/>
              <a:t>Irreversible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Near-steady state voltammetry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34497"/>
            <a:ext cx="7886700" cy="666840"/>
          </a:xfrm>
        </p:spPr>
        <p:txBody>
          <a:bodyPr>
            <a:normAutofit/>
          </a:bodyPr>
          <a:lstStyle/>
          <a:p>
            <a:r>
              <a:rPr lang="nb-NO" dirty="0"/>
              <a:t>Steady state </a:t>
            </a:r>
            <a:r>
              <a:rPr lang="nb-NO" dirty="0" err="1" smtClean="0"/>
              <a:t>polarisation</a:t>
            </a:r>
            <a:r>
              <a:rPr lang="nb-NO" dirty="0" smtClean="0"/>
              <a:t>; </a:t>
            </a:r>
            <a:r>
              <a:rPr lang="nb-NO" dirty="0" err="1"/>
              <a:t>reversibility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709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Disk </a:t>
            </a:r>
            <a:r>
              <a:rPr lang="nb-NO" dirty="0" err="1" smtClean="0"/>
              <a:t>electrode</a:t>
            </a:r>
            <a:endParaRPr lang="en-GB" dirty="0"/>
          </a:p>
        </p:txBody>
      </p:sp>
      <p:pic>
        <p:nvPicPr>
          <p:cNvPr id="4" name="Picture 3" descr="D:\temp\DBJWEC001-216\WOST764\E-Book\12\12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371" y="0"/>
            <a:ext cx="4702629" cy="282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Bilderesultater for microelectrode arr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634" y="4283374"/>
            <a:ext cx="2565785" cy="105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" y="1564364"/>
            <a:ext cx="4820194" cy="523562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Easy to make and to clean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Awkward (but possible) to model. </a:t>
            </a:r>
          </a:p>
          <a:p>
            <a:r>
              <a:rPr lang="en-GB" dirty="0" smtClean="0"/>
              <a:t>We skip </a:t>
            </a:r>
            <a:r>
              <a:rPr lang="en-GB" dirty="0" smtClean="0"/>
              <a:t>the model here </a:t>
            </a:r>
            <a:r>
              <a:rPr lang="en-GB" dirty="0" smtClean="0"/>
              <a:t>– not curriculum.</a:t>
            </a:r>
          </a:p>
          <a:p>
            <a:endParaRPr lang="en-GB" dirty="0" smtClean="0"/>
          </a:p>
          <a:p>
            <a:r>
              <a:rPr lang="en-GB" dirty="0" smtClean="0"/>
              <a:t>Microelectrodes </a:t>
            </a:r>
            <a:r>
              <a:rPr lang="en-GB" dirty="0" smtClean="0"/>
              <a:t>make small currents – hard to measure</a:t>
            </a:r>
          </a:p>
          <a:p>
            <a:endParaRPr lang="en-GB" dirty="0" smtClean="0"/>
          </a:p>
          <a:p>
            <a:r>
              <a:rPr lang="en-GB" dirty="0" smtClean="0"/>
              <a:t>Microelectrode arrays of equally shaped (and modelled) disk microelectrodes connected in parallel easier to measure.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Microelectrode arrays also used as arrays of individually connected electrodes – especially for life sciences </a:t>
            </a:r>
            <a:endParaRPr lang="en-GB" dirty="0"/>
          </a:p>
        </p:txBody>
      </p:sp>
      <p:pic>
        <p:nvPicPr>
          <p:cNvPr id="1028" name="Picture 4" descr="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761" y="5404876"/>
            <a:ext cx="4027646" cy="139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81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01525"/>
          </a:xfrm>
        </p:spPr>
        <p:txBody>
          <a:bodyPr/>
          <a:lstStyle/>
          <a:p>
            <a:r>
              <a:rPr lang="nb-NO" dirty="0" err="1" smtClean="0"/>
              <a:t>Rotating</a:t>
            </a:r>
            <a:r>
              <a:rPr lang="nb-NO" dirty="0" smtClean="0"/>
              <a:t> disk </a:t>
            </a:r>
            <a:r>
              <a:rPr lang="nb-NO" dirty="0" err="1" smtClean="0"/>
              <a:t>voltammetry</a:t>
            </a:r>
            <a:endParaRPr lang="en-GB" dirty="0"/>
          </a:p>
        </p:txBody>
      </p:sp>
      <p:pic>
        <p:nvPicPr>
          <p:cNvPr id="5" name="Picture 4" descr="D:\temp\DBJWEC001-216\WOST764\E-Book\12\12-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811" y="3548676"/>
            <a:ext cx="4487908" cy="3244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300" y="1521212"/>
            <a:ext cx="6743700" cy="196215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8194" y="1097280"/>
            <a:ext cx="4140925" cy="5643154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10-1000 Hz rotating speed</a:t>
            </a:r>
          </a:p>
          <a:p>
            <a:r>
              <a:rPr lang="en-GB" dirty="0" smtClean="0"/>
              <a:t>Mathematics similar to hemispherical electrode 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Reciprocal sum of limiting currents</a:t>
            </a:r>
          </a:p>
          <a:p>
            <a:endParaRPr lang="en-GB" dirty="0" smtClean="0"/>
          </a:p>
          <a:p>
            <a:r>
              <a:rPr lang="en-GB" i="1" dirty="0" err="1" smtClean="0"/>
              <a:t>I</a:t>
            </a:r>
            <a:r>
              <a:rPr lang="en-GB" baseline="-25000" dirty="0" err="1" smtClean="0"/>
              <a:t>rem</a:t>
            </a:r>
            <a:r>
              <a:rPr lang="en-GB" dirty="0" smtClean="0"/>
              <a:t> large and may be neglected</a:t>
            </a:r>
          </a:p>
          <a:p>
            <a:endParaRPr lang="en-GB" dirty="0" smtClean="0"/>
          </a:p>
          <a:p>
            <a:r>
              <a:rPr lang="en-GB" dirty="0" smtClean="0"/>
              <a:t>Nernstian </a:t>
            </a:r>
            <a:r>
              <a:rPr lang="en-GB" dirty="0" smtClean="0"/>
              <a:t>(reversible) half-wave </a:t>
            </a:r>
            <a:r>
              <a:rPr lang="en-GB" dirty="0" smtClean="0"/>
              <a:t>potential </a:t>
            </a:r>
          </a:p>
          <a:p>
            <a:endParaRPr lang="en-GB" dirty="0" smtClean="0"/>
          </a:p>
          <a:p>
            <a:r>
              <a:rPr lang="en-GB" dirty="0" smtClean="0"/>
              <a:t>Reversibility index</a:t>
            </a:r>
          </a:p>
          <a:p>
            <a:pPr lvl="1"/>
            <a:r>
              <a:rPr lang="en-GB" dirty="0" smtClean="0"/>
              <a:t>Reversible</a:t>
            </a:r>
          </a:p>
          <a:p>
            <a:pPr lvl="1"/>
            <a:r>
              <a:rPr lang="en-GB" dirty="0" smtClean="0"/>
              <a:t>Quasi-reversible</a:t>
            </a:r>
          </a:p>
          <a:p>
            <a:pPr lvl="1"/>
            <a:r>
              <a:rPr lang="en-GB" dirty="0" smtClean="0"/>
              <a:t>Irreversible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227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6753" y="1371601"/>
            <a:ext cx="3526973" cy="5303518"/>
          </a:xfrm>
        </p:spPr>
        <p:txBody>
          <a:bodyPr/>
          <a:lstStyle/>
          <a:p>
            <a:r>
              <a:rPr lang="en-GB" dirty="0" smtClean="0"/>
              <a:t>Half-wave potential deviates at increasing irreversibility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6753" y="365126"/>
            <a:ext cx="4963887" cy="719091"/>
          </a:xfrm>
        </p:spPr>
        <p:txBody>
          <a:bodyPr/>
          <a:lstStyle/>
          <a:p>
            <a:r>
              <a:rPr lang="nb-NO" dirty="0" err="1" smtClean="0"/>
              <a:t>Rotating</a:t>
            </a:r>
            <a:r>
              <a:rPr lang="nb-NO" dirty="0" smtClean="0"/>
              <a:t> disk </a:t>
            </a:r>
            <a:r>
              <a:rPr lang="nb-NO" dirty="0" err="1" smtClean="0"/>
              <a:t>voltammetry</a:t>
            </a:r>
            <a:endParaRPr lang="en-GB" dirty="0"/>
          </a:p>
        </p:txBody>
      </p:sp>
      <p:pic>
        <p:nvPicPr>
          <p:cNvPr id="4" name="Picture 3" descr="D:\temp\DBJWEC001-216\WOST764\E-Book\12\12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823" y="2977666"/>
            <a:ext cx="5162550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D:\temp\DBJWEC001-216\WOST764\E-Book\12\12-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606" y="104504"/>
            <a:ext cx="3891637" cy="2813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782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" y="1384663"/>
            <a:ext cx="3540034" cy="47923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Neglecting a large </a:t>
            </a:r>
            <a:r>
              <a:rPr lang="en-GB" i="1" dirty="0" err="1" smtClean="0"/>
              <a:t>I</a:t>
            </a:r>
            <a:r>
              <a:rPr lang="en-GB" baseline="-25000" dirty="0" err="1" smtClean="0"/>
              <a:t>rem</a:t>
            </a:r>
            <a:endParaRPr lang="en-GB" baseline="-25000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err="1" smtClean="0"/>
              <a:t>Koutecký-Levich</a:t>
            </a:r>
            <a:r>
              <a:rPr lang="en-GB" dirty="0" smtClean="0"/>
              <a:t> plot of </a:t>
            </a:r>
            <a:r>
              <a:rPr lang="en-GB" i="1" dirty="0" smtClean="0"/>
              <a:t>I</a:t>
            </a:r>
            <a:r>
              <a:rPr lang="en-GB" dirty="0" smtClean="0"/>
              <a:t> vs 1/√</a:t>
            </a:r>
            <a:r>
              <a:rPr lang="en-GB" i="1" dirty="0" smtClean="0"/>
              <a:t>ω </a:t>
            </a:r>
            <a:r>
              <a:rPr lang="en-GB" dirty="0" smtClean="0"/>
              <a:t>(at constant </a:t>
            </a:r>
            <a:r>
              <a:rPr lang="en-GB" i="1" dirty="0" smtClean="0"/>
              <a:t>E</a:t>
            </a:r>
            <a:r>
              <a:rPr lang="en-GB" dirty="0" smtClean="0"/>
              <a:t>)</a:t>
            </a:r>
            <a:r>
              <a:rPr lang="en-GB" i="1" dirty="0" smtClean="0"/>
              <a:t> </a:t>
            </a:r>
            <a:r>
              <a:rPr lang="en-GB" dirty="0" smtClean="0"/>
              <a:t>yields: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kinetic parameter as the intercept (infinitely high rotating speed) and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diffusion parameter as the slope</a:t>
            </a:r>
          </a:p>
          <a:p>
            <a:endParaRPr lang="en-GB" dirty="0" smtClean="0"/>
          </a:p>
          <a:p>
            <a:r>
              <a:rPr lang="en-GB" dirty="0" smtClean="0"/>
              <a:t>Plots at varying </a:t>
            </a:r>
            <a:r>
              <a:rPr lang="en-GB" i="1" dirty="0" smtClean="0"/>
              <a:t>E</a:t>
            </a:r>
            <a:r>
              <a:rPr lang="en-GB" dirty="0" smtClean="0"/>
              <a:t> yield additional parameters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" y="365126"/>
            <a:ext cx="8332470" cy="627651"/>
          </a:xfrm>
        </p:spPr>
        <p:txBody>
          <a:bodyPr/>
          <a:lstStyle/>
          <a:p>
            <a:r>
              <a:rPr lang="nb-NO" dirty="0" err="1"/>
              <a:t>Rotating</a:t>
            </a:r>
            <a:r>
              <a:rPr lang="nb-NO" dirty="0"/>
              <a:t> disk </a:t>
            </a:r>
            <a:r>
              <a:rPr lang="nb-NO" dirty="0" err="1"/>
              <a:t>voltammetry</a:t>
            </a:r>
            <a:endParaRPr lang="en-GB" dirty="0"/>
          </a:p>
        </p:txBody>
      </p:sp>
      <p:pic>
        <p:nvPicPr>
          <p:cNvPr id="4" name="Picture 3" descr="D:\temp\DBJWEC001-216\WOST764\E-Book\12\12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516" y="2986314"/>
            <a:ext cx="4473575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212" y="1262969"/>
            <a:ext cx="6239120" cy="85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8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1886" y="1925053"/>
            <a:ext cx="5250925" cy="483669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Two working electrodes</a:t>
            </a:r>
          </a:p>
          <a:p>
            <a:endParaRPr lang="en-GB" sz="2800" dirty="0" smtClean="0"/>
          </a:p>
          <a:p>
            <a:r>
              <a:rPr lang="en-GB" sz="2800" dirty="0" smtClean="0"/>
              <a:t>Ring working electrode collects and measures products</a:t>
            </a:r>
          </a:p>
          <a:p>
            <a:endParaRPr lang="en-GB" sz="2800" dirty="0" smtClean="0"/>
          </a:p>
          <a:p>
            <a:r>
              <a:rPr lang="en-GB" sz="2800" dirty="0" smtClean="0"/>
              <a:t>Requires use of a </a:t>
            </a:r>
            <a:r>
              <a:rPr lang="en-GB" sz="2800" dirty="0" err="1" smtClean="0"/>
              <a:t>bipotentiostat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/>
              <a:t>Not further treated in the book. Not part of the curriculum.</a:t>
            </a:r>
            <a:endParaRPr lang="en-GB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1886" y="365126"/>
            <a:ext cx="8123464" cy="1167991"/>
          </a:xfrm>
        </p:spPr>
        <p:txBody>
          <a:bodyPr/>
          <a:lstStyle/>
          <a:p>
            <a:r>
              <a:rPr lang="nb-NO" dirty="0" err="1" smtClean="0"/>
              <a:t>Rotating</a:t>
            </a:r>
            <a:r>
              <a:rPr lang="nb-NO" dirty="0" smtClean="0"/>
              <a:t> ring-disk </a:t>
            </a:r>
            <a:r>
              <a:rPr lang="nb-NO" dirty="0" err="1" smtClean="0"/>
              <a:t>electrode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6672" y="1335505"/>
            <a:ext cx="3685542" cy="330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7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temp\DBJWEC001-216\WOST764\E-Book\12\12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341" y="177801"/>
            <a:ext cx="4293240" cy="3375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0633" y="1254033"/>
            <a:ext cx="8759948" cy="4922929"/>
          </a:xfrm>
        </p:spPr>
        <p:txBody>
          <a:bodyPr/>
          <a:lstStyle/>
          <a:p>
            <a:r>
              <a:rPr lang="en-GB" dirty="0" smtClean="0"/>
              <a:t>Reversible wave. Three equivalent functions: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Reversible waves contain no information about kinetics</a:t>
            </a:r>
          </a:p>
          <a:p>
            <a:r>
              <a:rPr lang="en-GB" dirty="0" smtClean="0"/>
              <a:t>Half-wave potential deviates from formal potential by the ratio of transport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1886" y="365126"/>
            <a:ext cx="8123464" cy="771343"/>
          </a:xfrm>
        </p:spPr>
        <p:txBody>
          <a:bodyPr/>
          <a:lstStyle/>
          <a:p>
            <a:r>
              <a:rPr lang="nb-NO" dirty="0" smtClean="0"/>
              <a:t>Reversible </a:t>
            </a:r>
            <a:r>
              <a:rPr lang="nb-NO" dirty="0" err="1" smtClean="0"/>
              <a:t>voltammograms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614" y="1675280"/>
            <a:ext cx="3086100" cy="704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14" y="2497694"/>
            <a:ext cx="3124200" cy="666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954" y="3391647"/>
            <a:ext cx="2333625" cy="647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866" y="5235618"/>
            <a:ext cx="3032922" cy="105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1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temp\DBJWEC001-216\WOST764\E-Book\12\12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341" y="177801"/>
            <a:ext cx="4293240" cy="3375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1885" y="1254033"/>
            <a:ext cx="8608695" cy="5303521"/>
          </a:xfrm>
        </p:spPr>
        <p:txBody>
          <a:bodyPr>
            <a:normAutofit/>
          </a:bodyPr>
          <a:lstStyle/>
          <a:p>
            <a:r>
              <a:rPr lang="en-GB" dirty="0" smtClean="0"/>
              <a:t>Three indications of reversibility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Slope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Tome’s criterion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err="1" smtClean="0"/>
              <a:t>Linearisation</a:t>
            </a:r>
            <a:endParaRPr lang="en-GB" dirty="0" smtClean="0"/>
          </a:p>
          <a:p>
            <a:endParaRPr lang="en-GB" dirty="0" smtClean="0"/>
          </a:p>
          <a:p>
            <a:pPr lvl="1"/>
            <a:r>
              <a:rPr lang="en-GB" dirty="0" smtClean="0"/>
              <a:t>Quasi- and irreversible kinetics yield </a:t>
            </a:r>
            <a:r>
              <a:rPr lang="en-GB" dirty="0" err="1" smtClean="0"/>
              <a:t>subnernstian</a:t>
            </a:r>
            <a:r>
              <a:rPr lang="en-GB" dirty="0" smtClean="0"/>
              <a:t> slopes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1886" y="365126"/>
            <a:ext cx="5119918" cy="771343"/>
          </a:xfrm>
        </p:spPr>
        <p:txBody>
          <a:bodyPr/>
          <a:lstStyle/>
          <a:p>
            <a:r>
              <a:rPr lang="nb-NO" dirty="0" smtClean="0"/>
              <a:t>Reversible </a:t>
            </a:r>
            <a:r>
              <a:rPr lang="nb-NO" dirty="0" err="1" smtClean="0"/>
              <a:t>voltammograms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804" y="2244156"/>
            <a:ext cx="3918000" cy="7878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803" y="4048536"/>
            <a:ext cx="4307649" cy="740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4726" y="4993104"/>
            <a:ext cx="4525611" cy="76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76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3509" y="146304"/>
            <a:ext cx="8595360" cy="794223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Remaining</a:t>
            </a:r>
            <a:r>
              <a:rPr lang="nb-NO" dirty="0" smtClean="0"/>
              <a:t> part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Ch</a:t>
            </a:r>
            <a:r>
              <a:rPr lang="nb-NO" dirty="0" smtClean="0"/>
              <a:t>. 12 </a:t>
            </a:r>
            <a:r>
              <a:rPr lang="nb-NO" dirty="0" err="1" smtClean="0"/>
              <a:t>refers</a:t>
            </a:r>
            <a:r>
              <a:rPr lang="nb-NO" dirty="0" smtClean="0"/>
              <a:t> to non-steady </a:t>
            </a:r>
            <a:r>
              <a:rPr lang="nb-NO" dirty="0" err="1" smtClean="0"/>
              <a:t>state</a:t>
            </a:r>
            <a:r>
              <a:rPr lang="nb-NO" dirty="0" smtClean="0"/>
              <a:t> </a:t>
            </a:r>
            <a:r>
              <a:rPr lang="nb-NO" dirty="0" err="1" smtClean="0"/>
              <a:t>voltammetry</a:t>
            </a:r>
            <a:r>
              <a:rPr lang="nb-NO" dirty="0" smtClean="0"/>
              <a:t>: </a:t>
            </a:r>
            <a:r>
              <a:rPr lang="nb-NO" i="1" dirty="0" smtClean="0">
                <a:solidFill>
                  <a:srgbClr val="FF0000"/>
                </a:solidFill>
              </a:rPr>
              <a:t>Not curriculum</a:t>
            </a:r>
            <a:endParaRPr lang="en-GB" i="1" dirty="0">
              <a:solidFill>
                <a:srgbClr val="FF0000"/>
              </a:solidFill>
            </a:endParaRPr>
          </a:p>
        </p:txBody>
      </p:sp>
      <p:pic>
        <p:nvPicPr>
          <p:cNvPr id="4" name="Picture 3" descr="D:\temp\DBJWEC001-216\WOST764\E-Book\12\12-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572" y="1071929"/>
            <a:ext cx="3027907" cy="204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D:\temp\DBJWEC001-216\WOST764\E-Book\12\12-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078" y="1207891"/>
            <a:ext cx="2438791" cy="19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895" y="3752482"/>
            <a:ext cx="4663974" cy="298795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3510" y="1825624"/>
            <a:ext cx="4624250" cy="4480077"/>
          </a:xfrm>
        </p:spPr>
        <p:txBody>
          <a:bodyPr>
            <a:normAutofit/>
          </a:bodyPr>
          <a:lstStyle/>
          <a:p>
            <a:r>
              <a:rPr lang="nb-NO" dirty="0" smtClean="0"/>
              <a:t>Waves, hybrid, </a:t>
            </a:r>
            <a:r>
              <a:rPr lang="nb-NO" dirty="0" err="1" smtClean="0"/>
              <a:t>peaks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err="1" smtClean="0"/>
              <a:t>Semidifferentiation</a:t>
            </a:r>
            <a:r>
              <a:rPr lang="nb-NO" dirty="0" smtClean="0"/>
              <a:t> and -</a:t>
            </a:r>
            <a:r>
              <a:rPr lang="nb-NO" dirty="0" err="1" smtClean="0"/>
              <a:t>integration</a:t>
            </a:r>
            <a:r>
              <a:rPr lang="nb-NO" dirty="0" smtClean="0"/>
              <a:t> </a:t>
            </a:r>
          </a:p>
          <a:p>
            <a:pPr lvl="1"/>
            <a:endParaRPr lang="nb-NO" dirty="0" smtClean="0"/>
          </a:p>
          <a:p>
            <a:pPr lvl="1"/>
            <a:r>
              <a:rPr lang="nb-NO" dirty="0" err="1" smtClean="0"/>
              <a:t>Mathematically</a:t>
            </a:r>
            <a:endParaRPr lang="nb-NO" dirty="0" smtClean="0"/>
          </a:p>
          <a:p>
            <a:pPr lvl="1"/>
            <a:endParaRPr lang="nb-NO" dirty="0" smtClean="0"/>
          </a:p>
          <a:p>
            <a:pPr lvl="1"/>
            <a:r>
              <a:rPr lang="nb-NO" dirty="0" err="1" smtClean="0"/>
              <a:t>Computationally</a:t>
            </a:r>
            <a:endParaRPr lang="nb-NO" dirty="0" smtClean="0"/>
          </a:p>
          <a:p>
            <a:pPr lvl="1"/>
            <a:endParaRPr lang="nb-NO" dirty="0" smtClean="0"/>
          </a:p>
          <a:p>
            <a:pPr lvl="1"/>
            <a:r>
              <a:rPr lang="nb-NO" dirty="0" err="1" smtClean="0"/>
              <a:t>Electronically</a:t>
            </a:r>
            <a:endParaRPr lang="nb-NO" dirty="0" smtClean="0"/>
          </a:p>
          <a:p>
            <a:pPr lvl="2"/>
            <a:r>
              <a:rPr lang="nb-NO" dirty="0" err="1" smtClean="0"/>
              <a:t>Transmission</a:t>
            </a:r>
            <a:r>
              <a:rPr lang="nb-NO" dirty="0" smtClean="0"/>
              <a:t> line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244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7605" y="365127"/>
            <a:ext cx="8317745" cy="941160"/>
          </a:xfrm>
        </p:spPr>
        <p:txBody>
          <a:bodyPr/>
          <a:lstStyle/>
          <a:p>
            <a:r>
              <a:rPr lang="nb-NO" dirty="0" err="1" smtClean="0"/>
              <a:t>Summary</a:t>
            </a:r>
            <a:r>
              <a:rPr lang="nb-NO" dirty="0" smtClean="0"/>
              <a:t> </a:t>
            </a:r>
            <a:r>
              <a:rPr lang="nb-NO" dirty="0" err="1" smtClean="0"/>
              <a:t>Ch</a:t>
            </a:r>
            <a:r>
              <a:rPr lang="nb-NO" dirty="0" smtClean="0"/>
              <a:t>. 12 </a:t>
            </a:r>
            <a:r>
              <a:rPr lang="en-US" dirty="0"/>
              <a:t>Steady-state voltammetry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15" y="1563828"/>
            <a:ext cx="8973797" cy="518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6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38215</TotalTime>
  <Words>1016</Words>
  <Application>Microsoft Office PowerPoint</Application>
  <PresentationFormat>On-screen Show (4:3)</PresentationFormat>
  <Paragraphs>263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KJM 3110 Electrochemistry  Chapter 12. Steady-state voltammetry  </vt:lpstr>
      <vt:lpstr>Ch. 11 Corrosion - Summary</vt:lpstr>
      <vt:lpstr>Electrochemical experiments </vt:lpstr>
      <vt:lpstr>Voltammetry – setting the scene</vt:lpstr>
      <vt:lpstr>Voltammetry – setting the scene</vt:lpstr>
      <vt:lpstr>Voltammetry (and potentiometry)</vt:lpstr>
      <vt:lpstr>Microelectrodes and macroelectrodes</vt:lpstr>
      <vt:lpstr>Hemispherical micro- and macroelectrodes</vt:lpstr>
      <vt:lpstr>Hemispherical micro- and macroelectrodes</vt:lpstr>
      <vt:lpstr>Hemispherical micro- and macroelectrodes</vt:lpstr>
      <vt:lpstr>Steady state potential step; reversibility</vt:lpstr>
      <vt:lpstr>Reciprocal sum formula («harmonic sum»)</vt:lpstr>
      <vt:lpstr>Steady state polarisation; reversibility</vt:lpstr>
      <vt:lpstr>Steady state polarisation; reversibility</vt:lpstr>
      <vt:lpstr>Steady state polarisation; reversibility</vt:lpstr>
      <vt:lpstr>Disk electrode</vt:lpstr>
      <vt:lpstr>Rotating disk voltammetry</vt:lpstr>
      <vt:lpstr>Rotating disk voltammetry</vt:lpstr>
      <vt:lpstr>Rotating disk voltammetry</vt:lpstr>
      <vt:lpstr>Rotating ring-disk electrode</vt:lpstr>
      <vt:lpstr>Reversible voltammograms</vt:lpstr>
      <vt:lpstr>Reversible voltammograms</vt:lpstr>
      <vt:lpstr>Remaining part of Ch. 12 refers to non-steady state voltammetry: Not curriculum</vt:lpstr>
      <vt:lpstr>Summary Ch. 12 Steady-state voltammetry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388</cp:revision>
  <dcterms:created xsi:type="dcterms:W3CDTF">2020-01-18T04:32:08Z</dcterms:created>
  <dcterms:modified xsi:type="dcterms:W3CDTF">2022-04-19T21:09:47Z</dcterms:modified>
</cp:coreProperties>
</file>