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52" r:id="rId3"/>
    <p:sldId id="453" r:id="rId4"/>
    <p:sldId id="466" r:id="rId5"/>
    <p:sldId id="454" r:id="rId6"/>
    <p:sldId id="476" r:id="rId7"/>
    <p:sldId id="467" r:id="rId8"/>
    <p:sldId id="477" r:id="rId9"/>
    <p:sldId id="468" r:id="rId10"/>
    <p:sldId id="470" r:id="rId11"/>
    <p:sldId id="456" r:id="rId12"/>
    <p:sldId id="457" r:id="rId13"/>
    <p:sldId id="478" r:id="rId14"/>
    <p:sldId id="480" r:id="rId15"/>
    <p:sldId id="458" r:id="rId16"/>
    <p:sldId id="471" r:id="rId17"/>
    <p:sldId id="472" r:id="rId18"/>
    <p:sldId id="473" r:id="rId19"/>
    <p:sldId id="479" r:id="rId20"/>
    <p:sldId id="460" r:id="rId21"/>
    <p:sldId id="474" r:id="rId22"/>
    <p:sldId id="463" r:id="rId23"/>
    <p:sldId id="475" r:id="rId24"/>
    <p:sldId id="464" r:id="rId25"/>
    <p:sldId id="46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5/1/2022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5/1/2022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25" y="523978"/>
            <a:ext cx="3562599" cy="5810043"/>
          </a:xfrm>
        </p:spPr>
        <p:txBody>
          <a:bodyPr>
            <a:normAutofit/>
          </a:bodyPr>
          <a:lstStyle/>
          <a:p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13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br>
              <a:rPr lang="en-US" dirty="0" smtClean="0"/>
            </a:br>
            <a:r>
              <a:rPr lang="en-US" dirty="0" smtClean="0"/>
              <a:t>Electrode 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6374" y="5997039"/>
            <a:ext cx="3364509" cy="860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57766" y="0"/>
            <a:ext cx="248623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688769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7605" y="365127"/>
            <a:ext cx="8317745" cy="941160"/>
          </a:xfrm>
        </p:spPr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12 </a:t>
            </a:r>
            <a:r>
              <a:rPr lang="en-US" dirty="0"/>
              <a:t>Steady-state voltammetry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05" y="1690689"/>
            <a:ext cx="8754397" cy="5061992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223158" y="1935678"/>
            <a:ext cx="7184572" cy="15794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 rot="21410198">
            <a:off x="283050" y="4327734"/>
            <a:ext cx="8772109" cy="7889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-267258" y="5765653"/>
            <a:ext cx="2752957" cy="7889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74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7506" y="1710813"/>
            <a:ext cx="4480798" cy="4985274"/>
          </a:xfrm>
        </p:spPr>
        <p:txBody>
          <a:bodyPr>
            <a:normAutofit/>
          </a:bodyPr>
          <a:lstStyle/>
          <a:p>
            <a:r>
              <a:rPr lang="en-GB" dirty="0" smtClean="0"/>
              <a:t>Electric field due to polarisation of a blocking electrode interface</a:t>
            </a:r>
          </a:p>
          <a:p>
            <a:endParaRPr lang="en-GB" dirty="0"/>
          </a:p>
          <a:p>
            <a:r>
              <a:rPr lang="en-GB" dirty="0" smtClean="0"/>
              <a:t>Small </a:t>
            </a:r>
            <a:r>
              <a:rPr lang="en-GB" dirty="0" smtClean="0"/>
              <a:t>distance, </a:t>
            </a:r>
            <a:r>
              <a:rPr lang="en-GB" dirty="0" smtClean="0"/>
              <a:t>large </a:t>
            </a:r>
            <a:r>
              <a:rPr lang="en-GB" dirty="0" smtClean="0"/>
              <a:t>capacitance </a:t>
            </a:r>
          </a:p>
          <a:p>
            <a:endParaRPr lang="en-GB" dirty="0" smtClean="0"/>
          </a:p>
          <a:p>
            <a:r>
              <a:rPr lang="en-GB" dirty="0" smtClean="0"/>
              <a:t>Area </a:t>
            </a:r>
            <a:r>
              <a:rPr lang="en-GB" dirty="0" smtClean="0"/>
              <a:t>specific capacitance</a:t>
            </a:r>
          </a:p>
          <a:p>
            <a:endParaRPr lang="en-GB" dirty="0" smtClean="0"/>
          </a:p>
          <a:p>
            <a:r>
              <a:rPr lang="en-GB" dirty="0" smtClean="0"/>
              <a:t>Phenomenological </a:t>
            </a:r>
            <a:r>
              <a:rPr lang="en-GB" dirty="0" smtClean="0"/>
              <a:t>model</a:t>
            </a:r>
          </a:p>
          <a:p>
            <a:endParaRPr lang="en-GB" dirty="0" smtClean="0"/>
          </a:p>
          <a:p>
            <a:r>
              <a:rPr lang="en-GB" dirty="0" smtClean="0"/>
              <a:t>Charged </a:t>
            </a:r>
            <a:r>
              <a:rPr lang="en-GB" dirty="0" smtClean="0"/>
              <a:t>layer called </a:t>
            </a:r>
            <a:r>
              <a:rPr lang="en-GB" i="1" dirty="0" smtClean="0"/>
              <a:t>Helmholtz layer</a:t>
            </a:r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95261"/>
            <a:ext cx="7886700" cy="816393"/>
          </a:xfrm>
        </p:spPr>
        <p:txBody>
          <a:bodyPr>
            <a:normAutofit/>
          </a:bodyPr>
          <a:lstStyle/>
          <a:p>
            <a:r>
              <a:rPr lang="nb-NO" dirty="0" smtClean="0"/>
              <a:t>First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double </a:t>
            </a:r>
            <a:r>
              <a:rPr lang="nb-NO" dirty="0" err="1" smtClean="0"/>
              <a:t>layers</a:t>
            </a:r>
            <a:r>
              <a:rPr lang="nb-NO" dirty="0" smtClean="0"/>
              <a:t>: </a:t>
            </a:r>
            <a:r>
              <a:rPr lang="nb-NO" dirty="0" err="1" smtClean="0"/>
              <a:t>Helmholtz</a:t>
            </a:r>
            <a:endParaRPr lang="en-GB" dirty="0"/>
          </a:p>
        </p:txBody>
      </p:sp>
      <p:pic>
        <p:nvPicPr>
          <p:cNvPr id="13314" name="Picture 2" descr="Hermann von Helmholtz - Wikiwa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931" y="4963756"/>
            <a:ext cx="1437763" cy="18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ermann von Helmholtz | German scientist and philosopher | Britann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625" y="3428911"/>
            <a:ext cx="1465069" cy="147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ermann von Helmholtz –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31" y="1092119"/>
            <a:ext cx="1749034" cy="2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304" y="2512326"/>
            <a:ext cx="3179021" cy="4241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887483"/>
            <a:ext cx="1247775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380" y="3386152"/>
            <a:ext cx="144780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4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6260" y="1425038"/>
            <a:ext cx="3447091" cy="511826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Surface tension </a:t>
            </a:r>
            <a:r>
              <a:rPr lang="en-GB" i="1" dirty="0" smtClean="0"/>
              <a:t>σ</a:t>
            </a:r>
          </a:p>
          <a:p>
            <a:r>
              <a:rPr lang="en-GB" dirty="0" smtClean="0"/>
              <a:t>Interfacial (surface) energy proportional to </a:t>
            </a:r>
            <a:r>
              <a:rPr lang="en-GB" i="1" dirty="0" err="1" smtClean="0"/>
              <a:t>σA</a:t>
            </a:r>
            <a:endParaRPr lang="en-GB" i="1" dirty="0" smtClean="0"/>
          </a:p>
          <a:p>
            <a:endParaRPr lang="en-GB" dirty="0" smtClean="0"/>
          </a:p>
          <a:p>
            <a:r>
              <a:rPr lang="en-GB" dirty="0" smtClean="0"/>
              <a:t>Charge, Lippmann equation</a:t>
            </a:r>
          </a:p>
          <a:p>
            <a:r>
              <a:rPr lang="en-GB" i="1" dirty="0" smtClean="0"/>
              <a:t>q</a:t>
            </a:r>
            <a:r>
              <a:rPr lang="en-GB" dirty="0" smtClean="0"/>
              <a:t> is the charge on the electronic </a:t>
            </a:r>
            <a:r>
              <a:rPr lang="en-GB" dirty="0" smtClean="0"/>
              <a:t>conductor</a:t>
            </a:r>
            <a:endParaRPr lang="en-GB" dirty="0" smtClean="0"/>
          </a:p>
          <a:p>
            <a:r>
              <a:rPr lang="en-GB" dirty="0" smtClean="0"/>
              <a:t>Equally big and of opposite sign on the electrolyte </a:t>
            </a:r>
            <a:r>
              <a:rPr lang="en-GB" dirty="0" smtClean="0"/>
              <a:t>side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Differentiate Lippmann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Parabolic tension </a:t>
            </a:r>
            <a:r>
              <a:rPr lang="en-GB" i="1" dirty="0" smtClean="0"/>
              <a:t>σ</a:t>
            </a:r>
            <a:r>
              <a:rPr lang="en-GB" dirty="0" smtClean="0"/>
              <a:t> vs </a:t>
            </a:r>
            <a:r>
              <a:rPr lang="en-GB" i="1" dirty="0" smtClean="0"/>
              <a:t>E</a:t>
            </a:r>
          </a:p>
          <a:p>
            <a:r>
              <a:rPr lang="en-GB" dirty="0" smtClean="0"/>
              <a:t>Electro-capillary curves</a:t>
            </a:r>
          </a:p>
          <a:p>
            <a:r>
              <a:rPr lang="en-GB" dirty="0" smtClean="0"/>
              <a:t>Point of zero charge </a:t>
            </a:r>
            <a:r>
              <a:rPr lang="en-GB" i="1" dirty="0" smtClean="0"/>
              <a:t>E</a:t>
            </a:r>
            <a:r>
              <a:rPr lang="en-GB" baseline="-25000" dirty="0" smtClean="0"/>
              <a:t>sc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9651" y="365127"/>
            <a:ext cx="3811219" cy="819936"/>
          </a:xfrm>
        </p:spPr>
        <p:txBody>
          <a:bodyPr/>
          <a:lstStyle/>
          <a:p>
            <a:r>
              <a:rPr lang="en-GB" dirty="0" smtClean="0"/>
              <a:t>Interfacial energy</a:t>
            </a:r>
            <a:endParaRPr lang="en-GB" dirty="0"/>
          </a:p>
        </p:txBody>
      </p:sp>
      <p:pic>
        <p:nvPicPr>
          <p:cNvPr id="5" name="Picture 9" descr="D:\temp\DBJWEC001-216\WOST764\E-Book\13\1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644" y="189018"/>
            <a:ext cx="2783947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505" y="75407"/>
            <a:ext cx="1247775" cy="1905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87" y="2584987"/>
            <a:ext cx="1332237" cy="9419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539" y="4162064"/>
            <a:ext cx="2228085" cy="893496"/>
          </a:xfrm>
          <a:prstGeom prst="rect">
            <a:avLst/>
          </a:prstGeom>
        </p:spPr>
      </p:pic>
      <p:pic>
        <p:nvPicPr>
          <p:cNvPr id="13" name="Picture 9" descr="D:\temp\DBJWEC001-216\WOST764\E-Book\13\13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60" y="3211457"/>
            <a:ext cx="3390340" cy="241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5239602"/>
            <a:ext cx="2602211" cy="78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8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7978" y="1825625"/>
            <a:ext cx="6510528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A) </a:t>
            </a:r>
            <a:r>
              <a:rPr lang="en-GB" dirty="0" smtClean="0"/>
              <a:t>Measure and doubly </a:t>
            </a:r>
            <a:r>
              <a:rPr lang="en-GB" dirty="0" smtClean="0"/>
              <a:t>differentiating the </a:t>
            </a:r>
            <a:r>
              <a:rPr lang="en-GB" dirty="0" err="1" smtClean="0"/>
              <a:t>electrocapillary</a:t>
            </a:r>
            <a:r>
              <a:rPr lang="en-GB" dirty="0" smtClean="0"/>
              <a:t> curve </a:t>
            </a:r>
          </a:p>
          <a:p>
            <a:pPr lvl="1"/>
            <a:r>
              <a:rPr lang="en-GB" dirty="0" smtClean="0"/>
              <a:t>Requires liquid-liquid interface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B) AC EIS (or DC transient methods)</a:t>
            </a:r>
          </a:p>
          <a:p>
            <a:pPr lvl="1"/>
            <a:r>
              <a:rPr lang="en-GB" dirty="0" smtClean="0"/>
              <a:t>Any interface</a:t>
            </a:r>
          </a:p>
          <a:p>
            <a:pPr lvl="1"/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C) Measuring the current flowing to an expanding electrode held at constant potential</a:t>
            </a:r>
          </a:p>
          <a:p>
            <a:pPr lvl="1"/>
            <a:r>
              <a:rPr lang="en-GB" dirty="0" smtClean="0"/>
              <a:t>Textbook eq. 13:6</a:t>
            </a:r>
          </a:p>
          <a:p>
            <a:pPr lvl="1"/>
            <a:r>
              <a:rPr lang="en-GB" dirty="0"/>
              <a:t> Requires liquid-liquid </a:t>
            </a:r>
            <a:r>
              <a:rPr lang="en-GB" dirty="0" smtClean="0"/>
              <a:t>interface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7917"/>
          </a:xfrm>
        </p:spPr>
        <p:txBody>
          <a:bodyPr/>
          <a:lstStyle/>
          <a:p>
            <a:r>
              <a:rPr lang="nb-NO" dirty="0" smtClean="0"/>
              <a:t>Three </a:t>
            </a:r>
            <a:r>
              <a:rPr lang="nb-NO" dirty="0" err="1" smtClean="0"/>
              <a:t>ways</a:t>
            </a:r>
            <a:r>
              <a:rPr lang="nb-NO" dirty="0" smtClean="0"/>
              <a:t> to </a:t>
            </a:r>
            <a:r>
              <a:rPr lang="nb-NO" dirty="0" err="1" smtClean="0"/>
              <a:t>measure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capacitance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423" y="1640090"/>
            <a:ext cx="2228085" cy="893496"/>
          </a:xfrm>
          <a:prstGeom prst="rect">
            <a:avLst/>
          </a:prstGeom>
        </p:spPr>
      </p:pic>
      <p:pic>
        <p:nvPicPr>
          <p:cNvPr id="8" name="Picture 9" descr="D:\temp\DBJWEC001-216\WOST764\E-Book\13\1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826" y="3350413"/>
            <a:ext cx="1666748" cy="16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279" y="2964426"/>
            <a:ext cx="932814" cy="142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9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Differential capacitance 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Integral capacitance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Capacitance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vary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853" y="2344994"/>
            <a:ext cx="3208541" cy="1086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963" y="4500748"/>
            <a:ext cx="5833658" cy="10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7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2196" y="1131030"/>
            <a:ext cx="8619571" cy="5196028"/>
          </a:xfrm>
        </p:spPr>
        <p:txBody>
          <a:bodyPr/>
          <a:lstStyle/>
          <a:p>
            <a:r>
              <a:rPr lang="en-GB" dirty="0" smtClean="0"/>
              <a:t>Helmholtz: </a:t>
            </a:r>
          </a:p>
          <a:p>
            <a:pPr lvl="1"/>
            <a:r>
              <a:rPr lang="en-GB" dirty="0" err="1" smtClean="0"/>
              <a:t>Counterions</a:t>
            </a:r>
            <a:r>
              <a:rPr lang="en-GB" dirty="0" smtClean="0"/>
              <a:t> directly at the interface</a:t>
            </a:r>
          </a:p>
          <a:p>
            <a:pPr lvl="1"/>
            <a:r>
              <a:rPr lang="en-GB" dirty="0" smtClean="0"/>
              <a:t>Constant capacitance – independent of potential or ion concentration</a:t>
            </a:r>
          </a:p>
          <a:p>
            <a:endParaRPr lang="en-GB" dirty="0" smtClean="0"/>
          </a:p>
          <a:p>
            <a:r>
              <a:rPr lang="en-GB" dirty="0" err="1" smtClean="0"/>
              <a:t>Gouy</a:t>
            </a:r>
            <a:r>
              <a:rPr lang="en-GB" dirty="0" smtClean="0"/>
              <a:t>-Chapman: </a:t>
            </a:r>
          </a:p>
          <a:p>
            <a:pPr lvl="1"/>
            <a:r>
              <a:rPr lang="en-GB" dirty="0" err="1" smtClean="0"/>
              <a:t>Counterions</a:t>
            </a:r>
            <a:r>
              <a:rPr lang="en-GB" dirty="0" smtClean="0"/>
              <a:t> in a diffuse layer</a:t>
            </a:r>
          </a:p>
          <a:p>
            <a:pPr lvl="1"/>
            <a:r>
              <a:rPr lang="en-GB" dirty="0" smtClean="0"/>
              <a:t>Equilibrium concentration distribution is a result of higher entropy vs higher energy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Poisson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Charge neutrality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Combination yields electric field at surface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6152"/>
          </a:xfrm>
        </p:spPr>
        <p:txBody>
          <a:bodyPr/>
          <a:lstStyle/>
          <a:p>
            <a:r>
              <a:rPr lang="nb-NO" dirty="0" err="1" smtClean="0"/>
              <a:t>Gouy</a:t>
            </a:r>
            <a:r>
              <a:rPr lang="nb-NO" dirty="0" smtClean="0"/>
              <a:t>-Chapman </a:t>
            </a:r>
            <a:r>
              <a:rPr lang="nb-NO" dirty="0" err="1" smtClean="0"/>
              <a:t>model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807" y="3628723"/>
            <a:ext cx="3306084" cy="7126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858" y="4479749"/>
            <a:ext cx="2732674" cy="782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629" y="5155532"/>
            <a:ext cx="1493261" cy="923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968" y="894225"/>
            <a:ext cx="932814" cy="142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2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5973" y="365126"/>
            <a:ext cx="8620535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/>
              <a:t>Simple Helmholtz vs more accurate </a:t>
            </a:r>
            <a:r>
              <a:rPr lang="en-GB" sz="2800" dirty="0" err="1" smtClean="0"/>
              <a:t>Gouy</a:t>
            </a:r>
            <a:r>
              <a:rPr lang="en-GB" sz="2800" dirty="0" smtClean="0"/>
              <a:t>-Chapman</a:t>
            </a:r>
            <a:endParaRPr lang="en-GB" sz="2800" dirty="0"/>
          </a:p>
        </p:txBody>
      </p:sp>
      <p:pic>
        <p:nvPicPr>
          <p:cNvPr id="2052" name="Picture 4" descr="2: Helmholtz and Gouy-Chapman model of the electric double layer for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8" y="2029030"/>
            <a:ext cx="7307110" cy="385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2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4990" y="1282535"/>
            <a:ext cx="8414020" cy="3703993"/>
          </a:xfrm>
        </p:spPr>
        <p:txBody>
          <a:bodyPr/>
          <a:lstStyle/>
          <a:p>
            <a:r>
              <a:rPr lang="en-GB" dirty="0" smtClean="0"/>
              <a:t>Temperature-dependent distribution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Exercise:</a:t>
            </a:r>
          </a:p>
          <a:p>
            <a:r>
              <a:rPr lang="en-GB" dirty="0" smtClean="0"/>
              <a:t>Rewrite the left- and rightmost expressions to find an expression for </a:t>
            </a:r>
            <a:r>
              <a:rPr lang="en-GB" i="1" dirty="0" smtClean="0"/>
              <a:t>c</a:t>
            </a:r>
            <a:r>
              <a:rPr lang="en-GB" baseline="-25000" dirty="0" smtClean="0"/>
              <a:t>i</a:t>
            </a:r>
            <a:r>
              <a:rPr lang="en-GB" dirty="0" smtClean="0"/>
              <a:t>(</a:t>
            </a:r>
            <a:r>
              <a:rPr lang="en-GB" i="1" dirty="0" smtClean="0"/>
              <a:t>x</a:t>
            </a:r>
            <a:r>
              <a:rPr lang="en-GB" dirty="0" smtClean="0"/>
              <a:t>)</a:t>
            </a:r>
          </a:p>
          <a:p>
            <a:r>
              <a:rPr lang="en-GB" dirty="0" smtClean="0"/>
              <a:t>Discuss the terms and their effect on the concentration profile of species </a:t>
            </a:r>
            <a:r>
              <a:rPr lang="en-GB" i="1" dirty="0" err="1" smtClean="0"/>
              <a:t>i</a:t>
            </a:r>
            <a:r>
              <a:rPr lang="en-GB" dirty="0" smtClean="0"/>
              <a:t>.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</p:spPr>
        <p:txBody>
          <a:bodyPr/>
          <a:lstStyle/>
          <a:p>
            <a:r>
              <a:rPr lang="nb-NO" dirty="0" err="1" smtClean="0"/>
              <a:t>Boltzmann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90" y="2126578"/>
            <a:ext cx="8414020" cy="866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8720" y="5496090"/>
                <a:ext cx="3150927" cy="5264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720" y="5496090"/>
                <a:ext cx="3150927" cy="5264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18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7506" y="1282535"/>
            <a:ext cx="4297918" cy="4894428"/>
          </a:xfrm>
        </p:spPr>
        <p:txBody>
          <a:bodyPr/>
          <a:lstStyle/>
          <a:p>
            <a:r>
              <a:rPr lang="en-GB" dirty="0" smtClean="0"/>
              <a:t>Allows calculation of the capacitance (</a:t>
            </a:r>
            <a:r>
              <a:rPr lang="en-GB" dirty="0" err="1" smtClean="0"/>
              <a:t>Gouy</a:t>
            </a:r>
            <a:r>
              <a:rPr lang="en-GB" dirty="0" smtClean="0"/>
              <a:t>-Chapman model)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Stern: Compact (Helmholtz) + diffuse (GC) layers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</p:spPr>
        <p:txBody>
          <a:bodyPr/>
          <a:lstStyle/>
          <a:p>
            <a:r>
              <a:rPr lang="nb-NO" dirty="0" err="1" smtClean="0"/>
              <a:t>Boltzmann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8" y="2095626"/>
            <a:ext cx="4381771" cy="968210"/>
          </a:xfrm>
          <a:prstGeom prst="rect">
            <a:avLst/>
          </a:prstGeom>
        </p:spPr>
      </p:pic>
      <p:pic>
        <p:nvPicPr>
          <p:cNvPr id="7" name="Picture 9" descr="D:\temp\DBJWEC001-216\WOST764\E-Book\13\13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649" y="1282535"/>
            <a:ext cx="3611250" cy="26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44" y="4477924"/>
            <a:ext cx="5459128" cy="8065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5" y="3241966"/>
            <a:ext cx="14287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1648" y="1825625"/>
            <a:ext cx="3889090" cy="4351338"/>
          </a:xfrm>
        </p:spPr>
        <p:txBody>
          <a:bodyPr/>
          <a:lstStyle/>
          <a:p>
            <a:r>
              <a:rPr lang="en-GB" dirty="0" smtClean="0"/>
              <a:t>Different thickness of the compact layers on the two sides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Anions pack better (less hydrated)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Stern</a:t>
            </a:r>
            <a:r>
              <a:rPr lang="nb-NO" dirty="0" smtClean="0"/>
              <a:t> </a:t>
            </a:r>
            <a:r>
              <a:rPr lang="nb-NO" dirty="0" err="1" smtClean="0"/>
              <a:t>refinement</a:t>
            </a:r>
            <a:endParaRPr lang="en-GB" dirty="0"/>
          </a:p>
        </p:txBody>
      </p:sp>
      <p:pic>
        <p:nvPicPr>
          <p:cNvPr id="4" name="Picture 10" descr="D:\temp\DBJWEC001-216\WOST764\E-Book\13\1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388" y="165100"/>
            <a:ext cx="4580249" cy="65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72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886" y="1825625"/>
            <a:ext cx="8123464" cy="4351338"/>
          </a:xfrm>
        </p:spPr>
        <p:txBody>
          <a:bodyPr/>
          <a:lstStyle/>
          <a:p>
            <a:r>
              <a:rPr lang="nb-NO" dirty="0" err="1" smtClean="0">
                <a:solidFill>
                  <a:srgbClr val="FF0000"/>
                </a:solidFill>
              </a:rPr>
              <a:t>Potential</a:t>
            </a:r>
            <a:endParaRPr lang="nb-NO" dirty="0" smtClean="0">
              <a:solidFill>
                <a:srgbClr val="FF0000"/>
              </a:solidFill>
            </a:endParaRPr>
          </a:p>
          <a:p>
            <a:r>
              <a:rPr lang="nb-NO" dirty="0" smtClean="0">
                <a:solidFill>
                  <a:srgbClr val="00B050"/>
                </a:solidFill>
              </a:rPr>
              <a:t>Field</a:t>
            </a:r>
          </a:p>
          <a:p>
            <a:r>
              <a:rPr lang="nb-NO" dirty="0" smtClean="0">
                <a:solidFill>
                  <a:srgbClr val="0070C0"/>
                </a:solidFill>
              </a:rPr>
              <a:t>Charge </a:t>
            </a:r>
            <a:r>
              <a:rPr lang="nb-NO" dirty="0" err="1" smtClean="0">
                <a:solidFill>
                  <a:srgbClr val="0070C0"/>
                </a:solidFill>
              </a:rPr>
              <a:t>density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Stern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en-GB" dirty="0"/>
          </a:p>
        </p:txBody>
      </p:sp>
      <p:pic>
        <p:nvPicPr>
          <p:cNvPr id="4" name="Picture 10" descr="D:\temp\DBJWEC001-216\WOST764\E-Book\13\13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00" y="1515569"/>
            <a:ext cx="578167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37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Helmholtz – </a:t>
            </a:r>
            <a:r>
              <a:rPr lang="en-GB" dirty="0" err="1" smtClean="0"/>
              <a:t>Gouy</a:t>
            </a:r>
            <a:r>
              <a:rPr lang="en-GB" dirty="0" smtClean="0"/>
              <a:t>-Chapman - Stern</a:t>
            </a:r>
            <a:endParaRPr lang="en-GB" dirty="0"/>
          </a:p>
        </p:txBody>
      </p:sp>
      <p:pic>
        <p:nvPicPr>
          <p:cNvPr id="5" name="Picture 2" descr="Figure 5 | Background, fundamental understanding and progress in  electrochemical capacitors | Springer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61" y="1946787"/>
            <a:ext cx="7431077" cy="403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2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Liquid: Guy-Chapman</a:t>
            </a:r>
            <a:endParaRPr lang="en-GB" dirty="0" smtClean="0"/>
          </a:p>
          <a:p>
            <a:endParaRPr lang="en-GB" dirty="0"/>
          </a:p>
          <a:p>
            <a:pPr lvl="1"/>
            <a:r>
              <a:rPr lang="en-GB" dirty="0" smtClean="0"/>
              <a:t>Anions and cations distribute in the diffuse layer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Solid: Mott-Schottky</a:t>
            </a:r>
          </a:p>
          <a:p>
            <a:endParaRPr lang="en-GB" dirty="0"/>
          </a:p>
          <a:p>
            <a:pPr lvl="1"/>
            <a:r>
              <a:rPr lang="en-GB" dirty="0" smtClean="0"/>
              <a:t>Immobile ions may remain constant (frozen) through the diffuse layer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Often metal cations in solid-state oxide ion or proton conducting electrolytes</a:t>
            </a:r>
            <a:endParaRPr lang="en-GB" dirty="0"/>
          </a:p>
          <a:p>
            <a:pPr lvl="2"/>
            <a:r>
              <a:rPr lang="en-GB" dirty="0" smtClean="0"/>
              <a:t>E.g. Y</a:t>
            </a:r>
            <a:r>
              <a:rPr lang="en-GB" baseline="30000" dirty="0" smtClean="0"/>
              <a:t>3+</a:t>
            </a:r>
            <a:r>
              <a:rPr lang="en-GB" dirty="0" smtClean="0"/>
              <a:t> dopants in ZrO</a:t>
            </a:r>
            <a:r>
              <a:rPr lang="en-GB" baseline="-25000" dirty="0" smtClean="0"/>
              <a:t>2</a:t>
            </a:r>
            <a:r>
              <a:rPr lang="en-GB" dirty="0" smtClean="0"/>
              <a:t> or BaZrO</a:t>
            </a:r>
            <a:r>
              <a:rPr lang="en-GB" baseline="-25000" dirty="0" smtClean="0"/>
              <a:t>3</a:t>
            </a:r>
          </a:p>
          <a:p>
            <a:pPr lvl="2"/>
            <a:endParaRPr lang="en-GB" baseline="-25000" dirty="0"/>
          </a:p>
          <a:p>
            <a:pPr lvl="1"/>
            <a:r>
              <a:rPr lang="en-GB" dirty="0" smtClean="0"/>
              <a:t>Charge taken up only by the mobile ion (or defects, e.g. oxygen vacancies or protons)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Liquid vs solid state electrodes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1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6255" y="1231395"/>
            <a:ext cx="4921937" cy="537128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Till now, we have discussed a clean surface in an electrolyte</a:t>
            </a:r>
          </a:p>
          <a:p>
            <a:endParaRPr lang="en-GB" dirty="0" smtClean="0"/>
          </a:p>
          <a:p>
            <a:r>
              <a:rPr lang="en-GB" dirty="0" smtClean="0"/>
              <a:t>Ions may adsorb </a:t>
            </a:r>
            <a:r>
              <a:rPr lang="en-GB" dirty="0" smtClean="0"/>
              <a:t>because of charge </a:t>
            </a:r>
          </a:p>
          <a:p>
            <a:r>
              <a:rPr lang="en-GB" dirty="0" smtClean="0"/>
              <a:t>Different ions adsorb </a:t>
            </a:r>
            <a:r>
              <a:rPr lang="en-GB" dirty="0" smtClean="0"/>
              <a:t>differently (selectively)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Now, we will allow adsorption of more species («Invasion of the interface»)</a:t>
            </a:r>
          </a:p>
          <a:p>
            <a:endParaRPr lang="en-GB" dirty="0"/>
          </a:p>
          <a:p>
            <a:r>
              <a:rPr lang="en-GB" dirty="0" smtClean="0"/>
              <a:t>The energy of the adsorbate is lower at the interface than deep in the solution</a:t>
            </a:r>
          </a:p>
          <a:p>
            <a:endParaRPr lang="en-GB" dirty="0" smtClean="0"/>
          </a:p>
          <a:p>
            <a:r>
              <a:rPr lang="en-GB" dirty="0" smtClean="0"/>
              <a:t>Example: </a:t>
            </a:r>
            <a:r>
              <a:rPr lang="en-GB" dirty="0" err="1" smtClean="0">
                <a:solidFill>
                  <a:srgbClr val="FF0000"/>
                </a:solidFill>
              </a:rPr>
              <a:t>Pentanol</a:t>
            </a:r>
            <a:r>
              <a:rPr lang="en-GB" dirty="0" smtClean="0"/>
              <a:t> + </a:t>
            </a:r>
            <a:r>
              <a:rPr lang="en-GB" dirty="0" err="1" smtClean="0">
                <a:solidFill>
                  <a:srgbClr val="00B050"/>
                </a:solidFill>
              </a:rPr>
              <a:t>KCl</a:t>
            </a:r>
            <a:r>
              <a:rPr lang="en-GB" dirty="0" smtClean="0"/>
              <a:t> on Hg</a:t>
            </a:r>
          </a:p>
          <a:p>
            <a:pPr lvl="1"/>
            <a:r>
              <a:rPr lang="en-GB" dirty="0" smtClean="0"/>
              <a:t>AC measurement of capacitance</a:t>
            </a:r>
          </a:p>
          <a:p>
            <a:pPr lvl="1"/>
            <a:r>
              <a:rPr lang="en-GB" dirty="0" smtClean="0"/>
              <a:t>Adsorbate dominates interface until forced away at high positive </a:t>
            </a:r>
            <a:r>
              <a:rPr lang="en-GB" dirty="0" smtClean="0"/>
              <a:t>or </a:t>
            </a:r>
            <a:r>
              <a:rPr lang="en-GB" dirty="0" smtClean="0"/>
              <a:t>negative potentials favouring anions </a:t>
            </a:r>
            <a:r>
              <a:rPr lang="en-GB" dirty="0" smtClean="0"/>
              <a:t>or cations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2512"/>
          </a:xfrm>
        </p:spPr>
        <p:txBody>
          <a:bodyPr/>
          <a:lstStyle/>
          <a:p>
            <a:r>
              <a:rPr lang="nb-NO" dirty="0" err="1" smtClean="0"/>
              <a:t>Adsorption</a:t>
            </a:r>
            <a:endParaRPr lang="en-GB" dirty="0"/>
          </a:p>
        </p:txBody>
      </p:sp>
      <p:pic>
        <p:nvPicPr>
          <p:cNvPr id="4" name="Picture 10" descr="D:\temp\DBJWEC001-216\WOST764\E-Book\13\13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193" y="3862645"/>
            <a:ext cx="3973829" cy="289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726" y="151371"/>
            <a:ext cx="31146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09472"/>
            <a:ext cx="2748534" cy="5559552"/>
          </a:xfrm>
        </p:spPr>
        <p:txBody>
          <a:bodyPr/>
          <a:lstStyle/>
          <a:p>
            <a:r>
              <a:rPr lang="en-GB" dirty="0" smtClean="0"/>
              <a:t>Equilibrium</a:t>
            </a:r>
          </a:p>
          <a:p>
            <a:pPr lvl="1"/>
            <a:r>
              <a:rPr lang="en-GB" dirty="0" smtClean="0"/>
              <a:t>Concentrations</a:t>
            </a:r>
          </a:p>
          <a:p>
            <a:endParaRPr lang="en-GB" dirty="0" smtClean="0"/>
          </a:p>
          <a:p>
            <a:r>
              <a:rPr lang="en-GB" dirty="0" smtClean="0"/>
              <a:t>Henry isotherm</a:t>
            </a:r>
          </a:p>
          <a:p>
            <a:pPr lvl="1"/>
            <a:r>
              <a:rPr lang="en-GB" dirty="0" smtClean="0"/>
              <a:t>Coverage (θ &lt;&lt; 1)</a:t>
            </a:r>
          </a:p>
          <a:p>
            <a:endParaRPr lang="en-GB" dirty="0" smtClean="0"/>
          </a:p>
          <a:p>
            <a:r>
              <a:rPr lang="en-GB" dirty="0" smtClean="0"/>
              <a:t>Langmuir isotherm</a:t>
            </a:r>
          </a:p>
          <a:p>
            <a:pPr lvl="1"/>
            <a:r>
              <a:rPr lang="en-GB" dirty="0" smtClean="0"/>
              <a:t>Including θ → 1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Frumkin</a:t>
            </a:r>
            <a:r>
              <a:rPr lang="en-GB" dirty="0" smtClean="0"/>
              <a:t> isotherm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Tempkin</a:t>
            </a:r>
            <a:r>
              <a:rPr lang="en-GB" dirty="0" smtClean="0"/>
              <a:t> isotherm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4618"/>
          </a:xfrm>
        </p:spPr>
        <p:txBody>
          <a:bodyPr/>
          <a:lstStyle/>
          <a:p>
            <a:r>
              <a:rPr lang="nb-NO" dirty="0" err="1" smtClean="0"/>
              <a:t>Adsorption</a:t>
            </a:r>
            <a:r>
              <a:rPr lang="nb-NO" dirty="0" smtClean="0"/>
              <a:t> </a:t>
            </a:r>
            <a:r>
              <a:rPr lang="nb-NO" dirty="0" err="1" smtClean="0"/>
              <a:t>equilibria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500" y="1109472"/>
            <a:ext cx="1930855" cy="4516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910" y="966596"/>
            <a:ext cx="1015349" cy="703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075" y="2207513"/>
            <a:ext cx="1079705" cy="4897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499" y="3343655"/>
            <a:ext cx="1423987" cy="763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637" y="4539805"/>
            <a:ext cx="2216665" cy="7742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3962" y="5746610"/>
            <a:ext cx="1815735" cy="56389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6449568" y="682436"/>
            <a:ext cx="2308480" cy="317309"/>
            <a:chOff x="6449568" y="682436"/>
            <a:chExt cx="2308480" cy="317309"/>
          </a:xfrm>
        </p:grpSpPr>
        <p:sp>
          <p:nvSpPr>
            <p:cNvPr id="10" name="TextBox 9"/>
            <p:cNvSpPr txBox="1"/>
            <p:nvPr/>
          </p:nvSpPr>
          <p:spPr>
            <a:xfrm>
              <a:off x="6656832" y="682436"/>
              <a:ext cx="21012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 err="1" smtClean="0"/>
                <a:t>Surface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concentration</a:t>
              </a:r>
              <a:r>
                <a:rPr lang="nb-NO" sz="1200" dirty="0" smtClean="0"/>
                <a:t>, mol/m</a:t>
              </a:r>
              <a:r>
                <a:rPr lang="nb-NO" sz="1200" baseline="30000" dirty="0" smtClean="0"/>
                <a:t>2</a:t>
              </a:r>
              <a:endParaRPr lang="en-GB" sz="1200" baseline="30000" dirty="0"/>
            </a:p>
          </p:txBody>
        </p:sp>
        <p:cxnSp>
          <p:nvCxnSpPr>
            <p:cNvPr id="12" name="Straight Arrow Connector 11"/>
            <p:cNvCxnSpPr>
              <a:stCxn id="10" idx="1"/>
            </p:cNvCxnSpPr>
            <p:nvPr/>
          </p:nvCxnSpPr>
          <p:spPr>
            <a:xfrm flipH="1">
              <a:off x="6449568" y="820936"/>
              <a:ext cx="207264" cy="1788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230116" y="1859851"/>
            <a:ext cx="2825325" cy="462361"/>
            <a:chOff x="3230116" y="1859851"/>
            <a:chExt cx="2825325" cy="462361"/>
          </a:xfrm>
        </p:grpSpPr>
        <p:sp>
          <p:nvSpPr>
            <p:cNvPr id="14" name="TextBox 13"/>
            <p:cNvSpPr txBox="1"/>
            <p:nvPr/>
          </p:nvSpPr>
          <p:spPr>
            <a:xfrm>
              <a:off x="3230116" y="1859851"/>
              <a:ext cx="28253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 err="1" smtClean="0"/>
                <a:t>Surface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coverage</a:t>
              </a:r>
              <a:r>
                <a:rPr lang="nb-NO" sz="1200" dirty="0" smtClean="0"/>
                <a:t>      </a:t>
              </a:r>
              <a:r>
                <a:rPr lang="nb-NO" sz="1200" dirty="0" err="1" smtClean="0"/>
                <a:t>adsorption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coefficient</a:t>
              </a:r>
              <a:endParaRPr lang="en-GB" sz="1200" baseline="30000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648075" y="2136850"/>
              <a:ext cx="131445" cy="1796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280724" y="2082367"/>
              <a:ext cx="766763" cy="2398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5462016" y="2417064"/>
            <a:ext cx="368198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term «isotherm» comes from a tradition of studying adsorption vs. partial pressure at constant temperature  </a:t>
            </a:r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292214" y="4775438"/>
            <a:ext cx="2851786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 err="1" smtClean="0"/>
              <a:t>Frumkin</a:t>
            </a:r>
            <a:r>
              <a:rPr lang="en-GB" sz="1600" dirty="0" smtClean="0"/>
              <a:t> and </a:t>
            </a:r>
            <a:r>
              <a:rPr lang="en-GB" sz="1600" dirty="0" err="1" smtClean="0"/>
              <a:t>Tempkin</a:t>
            </a:r>
            <a:r>
              <a:rPr lang="en-GB" sz="1600" dirty="0" smtClean="0"/>
              <a:t> isotherms take into account multiple energies of adsorption, e.g. in multiple layers of adsorbate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160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0798" y="1511808"/>
            <a:ext cx="7677154" cy="4665155"/>
          </a:xfrm>
        </p:spPr>
        <p:txBody>
          <a:bodyPr/>
          <a:lstStyle/>
          <a:p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strongly</a:t>
            </a:r>
            <a:r>
              <a:rPr lang="nb-NO" dirty="0" smtClean="0"/>
              <a:t> </a:t>
            </a:r>
            <a:r>
              <a:rPr lang="nb-NO" dirty="0" err="1" smtClean="0"/>
              <a:t>adsorbed</a:t>
            </a:r>
            <a:r>
              <a:rPr lang="nb-NO" dirty="0" smtClean="0"/>
              <a:t> species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entire</a:t>
            </a:r>
            <a:r>
              <a:rPr lang="nb-NO" dirty="0" smtClean="0"/>
              <a:t> film </a:t>
            </a:r>
            <a:r>
              <a:rPr lang="nb-NO" dirty="0" err="1" smtClean="0"/>
              <a:t>with</a:t>
            </a:r>
            <a:r>
              <a:rPr lang="nb-NO" dirty="0" smtClean="0"/>
              <a:t> a </a:t>
            </a:r>
            <a:r>
              <a:rPr lang="nb-NO" dirty="0" err="1" smtClean="0"/>
              <a:t>concentration</a:t>
            </a:r>
            <a:r>
              <a:rPr lang="nb-NO" dirty="0" smtClean="0"/>
              <a:t> of </a:t>
            </a:r>
            <a:r>
              <a:rPr lang="nb-NO" dirty="0" err="1" smtClean="0"/>
              <a:t>surface</a:t>
            </a:r>
            <a:r>
              <a:rPr lang="nb-NO" dirty="0" smtClean="0"/>
              <a:t> </a:t>
            </a:r>
            <a:r>
              <a:rPr lang="nb-NO" dirty="0" err="1" smtClean="0"/>
              <a:t>sites</a:t>
            </a:r>
            <a:r>
              <a:rPr lang="nb-NO" dirty="0" smtClean="0"/>
              <a:t> </a:t>
            </a:r>
            <a:r>
              <a:rPr lang="el-GR" i="1" dirty="0" smtClean="0"/>
              <a:t>Γ</a:t>
            </a:r>
            <a:r>
              <a:rPr lang="nb-NO" baseline="-25000" dirty="0" err="1" smtClean="0"/>
              <a:t>max</a:t>
            </a:r>
            <a:endParaRPr lang="en-GB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Current</a:t>
            </a:r>
            <a:r>
              <a:rPr lang="nb-NO" dirty="0" smtClean="0"/>
              <a:t> leads to </a:t>
            </a:r>
            <a:r>
              <a:rPr lang="nb-NO" dirty="0" err="1" smtClean="0"/>
              <a:t>change</a:t>
            </a:r>
            <a:r>
              <a:rPr lang="nb-NO" dirty="0" smtClean="0"/>
              <a:t> in  coverages:  </a:t>
            </a:r>
          </a:p>
          <a:p>
            <a:endParaRPr lang="nb-NO" dirty="0"/>
          </a:p>
          <a:p>
            <a:r>
              <a:rPr lang="nb-NO" dirty="0" err="1" smtClean="0"/>
              <a:t>Nernst</a:t>
            </a:r>
            <a:r>
              <a:rPr lang="nb-NO" dirty="0" smtClean="0"/>
              <a:t> </a:t>
            </a:r>
            <a:r>
              <a:rPr lang="nb-NO" dirty="0" err="1" smtClean="0"/>
              <a:t>voltage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Inversion</a:t>
            </a:r>
            <a:r>
              <a:rPr lang="nb-NO" dirty="0" smtClean="0"/>
              <a:t>, </a:t>
            </a:r>
            <a:r>
              <a:rPr lang="nb-NO" dirty="0" err="1" smtClean="0"/>
              <a:t>coverage</a:t>
            </a:r>
            <a:r>
              <a:rPr lang="nb-NO" dirty="0" smtClean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768"/>
          </a:xfrm>
        </p:spPr>
        <p:txBody>
          <a:bodyPr/>
          <a:lstStyle/>
          <a:p>
            <a:r>
              <a:rPr lang="nb-NO" dirty="0" err="1" smtClean="0"/>
              <a:t>Surface</a:t>
            </a:r>
            <a:r>
              <a:rPr lang="nb-NO" dirty="0" err="1"/>
              <a:t>-</a:t>
            </a:r>
            <a:r>
              <a:rPr lang="nb-NO" dirty="0" err="1" smtClean="0"/>
              <a:t>confined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560" y="1903334"/>
            <a:ext cx="3577555" cy="577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98" y="3068530"/>
            <a:ext cx="8621082" cy="572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319" y="3543826"/>
            <a:ext cx="3321368" cy="904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039" y="4474818"/>
            <a:ext cx="2191081" cy="8229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126" y="4435041"/>
            <a:ext cx="4484874" cy="8261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1996" y="5261969"/>
            <a:ext cx="6064567" cy="9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1376" y="973493"/>
            <a:ext cx="8363712" cy="5104067"/>
          </a:xfrm>
        </p:spPr>
        <p:txBody>
          <a:bodyPr/>
          <a:lstStyle/>
          <a:p>
            <a:r>
              <a:rPr lang="en-GB" dirty="0" smtClean="0"/>
              <a:t>No species require transport</a:t>
            </a:r>
          </a:p>
          <a:p>
            <a:endParaRPr lang="en-GB" dirty="0" smtClean="0"/>
          </a:p>
          <a:p>
            <a:r>
              <a:rPr lang="en-GB" dirty="0" smtClean="0"/>
              <a:t>Linear scan from initial state with only R present</a:t>
            </a:r>
          </a:p>
          <a:p>
            <a:endParaRPr lang="en-GB" dirty="0" smtClean="0"/>
          </a:p>
          <a:p>
            <a:r>
              <a:rPr lang="en-GB" dirty="0" smtClean="0"/>
              <a:t>Coverage vs time</a:t>
            </a:r>
          </a:p>
          <a:p>
            <a:endParaRPr lang="en-GB" dirty="0" smtClean="0"/>
          </a:p>
          <a:p>
            <a:r>
              <a:rPr lang="en-GB" dirty="0" smtClean="0"/>
              <a:t>Voltammetry</a:t>
            </a:r>
          </a:p>
          <a:p>
            <a:pPr lvl="1"/>
            <a:r>
              <a:rPr lang="en-GB" dirty="0" smtClean="0"/>
              <a:t>Linear scan</a:t>
            </a:r>
          </a:p>
          <a:p>
            <a:pPr lvl="1"/>
            <a:r>
              <a:rPr lang="en-GB" dirty="0" smtClean="0"/>
              <a:t>Peak</a:t>
            </a:r>
          </a:p>
          <a:p>
            <a:pPr lvl="1"/>
            <a:r>
              <a:rPr lang="en-GB" dirty="0" smtClean="0"/>
              <a:t>Current increases by voltage</a:t>
            </a:r>
          </a:p>
          <a:p>
            <a:pPr lvl="1"/>
            <a:r>
              <a:rPr lang="en-GB" dirty="0"/>
              <a:t>,</a:t>
            </a:r>
            <a:r>
              <a:rPr lang="en-GB" dirty="0" smtClean="0"/>
              <a:t> but peaks and drops </a:t>
            </a:r>
          </a:p>
          <a:p>
            <a:pPr lvl="1"/>
            <a:r>
              <a:rPr lang="en-GB" dirty="0" smtClean="0"/>
              <a:t>because of lack of reactants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31801"/>
            <a:ext cx="7886700" cy="707078"/>
          </a:xfrm>
        </p:spPr>
        <p:txBody>
          <a:bodyPr/>
          <a:lstStyle/>
          <a:p>
            <a:r>
              <a:rPr lang="nb-NO" dirty="0" err="1" smtClean="0"/>
              <a:t>Surface-confined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r>
              <a:rPr lang="nb-NO" dirty="0" smtClean="0"/>
              <a:t> - </a:t>
            </a:r>
            <a:r>
              <a:rPr lang="nb-NO" dirty="0" err="1" smtClean="0"/>
              <a:t>voltammetry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81" y="2028973"/>
            <a:ext cx="4649456" cy="917815"/>
          </a:xfrm>
          <a:prstGeom prst="rect">
            <a:avLst/>
          </a:prstGeom>
        </p:spPr>
      </p:pic>
      <p:pic>
        <p:nvPicPr>
          <p:cNvPr id="5" name="Picture 10" descr="D:\temp\DBJWEC001-216\WOST764\E-Book\13\13-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480" y="4084993"/>
            <a:ext cx="3840737" cy="268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72" y="5455128"/>
            <a:ext cx="4443659" cy="970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325" y="3077619"/>
            <a:ext cx="5965891" cy="9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1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62" y="249111"/>
            <a:ext cx="7602281" cy="653514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64077" y="5250427"/>
            <a:ext cx="1784555" cy="3097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14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:\temp\DBJWEC001-216\WOST764\E-Book\13\13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70" y="1732150"/>
            <a:ext cx="3294902" cy="235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86656" y="6132576"/>
            <a:ext cx="3108960" cy="659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7485" y="1207008"/>
            <a:ext cx="3385928" cy="274320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Non-faradaic: Charging the interface</a:t>
            </a:r>
          </a:p>
          <a:p>
            <a:endParaRPr lang="en-GB" dirty="0" smtClean="0"/>
          </a:p>
          <a:p>
            <a:r>
              <a:rPr lang="en-GB" dirty="0" smtClean="0"/>
              <a:t>Example: Pt in H</a:t>
            </a:r>
            <a:r>
              <a:rPr lang="en-GB" baseline="-25000" dirty="0" smtClean="0"/>
              <a:t>2</a:t>
            </a:r>
            <a:r>
              <a:rPr lang="en-GB" dirty="0" smtClean="0"/>
              <a:t>SO</a:t>
            </a:r>
            <a:r>
              <a:rPr lang="en-GB" baseline="-25000" dirty="0" smtClean="0"/>
              <a:t>4</a:t>
            </a:r>
            <a:r>
              <a:rPr lang="en-GB" dirty="0" smtClean="0"/>
              <a:t>(aq)</a:t>
            </a:r>
          </a:p>
          <a:p>
            <a:pPr lvl="1"/>
            <a:r>
              <a:rPr lang="en-GB" dirty="0" smtClean="0"/>
              <a:t>Layer of </a:t>
            </a:r>
            <a:r>
              <a:rPr lang="en-GB" dirty="0" err="1" smtClean="0"/>
              <a:t>PtO</a:t>
            </a:r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The interface changes both </a:t>
            </a:r>
            <a:r>
              <a:rPr lang="en-GB" i="1" dirty="0" smtClean="0"/>
              <a:t>E</a:t>
            </a:r>
            <a:r>
              <a:rPr lang="en-GB" dirty="0" smtClean="0"/>
              <a:t> and </a:t>
            </a:r>
            <a:r>
              <a:rPr lang="en-GB" i="1" dirty="0" smtClean="0"/>
              <a:t>I</a:t>
            </a:r>
            <a:r>
              <a:rPr lang="en-GB" dirty="0" smtClean="0"/>
              <a:t> from the pertinent ones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63929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i="1" dirty="0" smtClean="0"/>
              <a:t>E</a:t>
            </a:r>
            <a:r>
              <a:rPr lang="nb-NO" dirty="0" smtClean="0"/>
              <a:t> and </a:t>
            </a:r>
            <a:r>
              <a:rPr lang="nb-NO" i="1" dirty="0" smtClean="0"/>
              <a:t>I</a:t>
            </a:r>
            <a:endParaRPr lang="en-GB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741" y="975360"/>
            <a:ext cx="2888161" cy="7281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60" y="963168"/>
            <a:ext cx="2060448" cy="673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2" y="4113581"/>
            <a:ext cx="6005494" cy="2749296"/>
          </a:xfrm>
          <a:prstGeom prst="rect">
            <a:avLst/>
          </a:prstGeom>
        </p:spPr>
      </p:pic>
      <p:pic>
        <p:nvPicPr>
          <p:cNvPr id="9" name="Picture 8" descr="D:\temp\DBJWEC001-216\WOST764\E-Book\13\13-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488" y="4391501"/>
            <a:ext cx="2365248" cy="24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:\temp\DBJWEC001-216\WOST764\E-Book\13\13-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271" y="2365249"/>
            <a:ext cx="2358969" cy="168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7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706880"/>
            <a:ext cx="7886700" cy="4470083"/>
          </a:xfrm>
        </p:spPr>
        <p:txBody>
          <a:bodyPr/>
          <a:lstStyle/>
          <a:p>
            <a:r>
              <a:rPr lang="en-GB" dirty="0" smtClean="0"/>
              <a:t>Strategies for reducing effects of non-faradaic currents (a) – (n)</a:t>
            </a:r>
          </a:p>
          <a:p>
            <a:endParaRPr lang="en-GB" dirty="0" smtClean="0"/>
          </a:p>
          <a:p>
            <a:r>
              <a:rPr lang="en-GB" dirty="0" smtClean="0"/>
              <a:t>Strategies for reducing uncompensated resistance (a) – (</a:t>
            </a:r>
            <a:r>
              <a:rPr lang="en-GB" dirty="0" err="1" smtClean="0"/>
              <a:t>i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r>
              <a:rPr lang="en-GB" dirty="0" err="1" smtClean="0"/>
              <a:t>Frumkin</a:t>
            </a:r>
            <a:r>
              <a:rPr lang="en-GB" dirty="0" smtClean="0"/>
              <a:t> effects on equilibrium and kinetics; Reactants at finite distance </a:t>
            </a:r>
            <a:r>
              <a:rPr lang="en-GB" i="1" dirty="0" err="1" smtClean="0"/>
              <a:t>x</a:t>
            </a:r>
            <a:r>
              <a:rPr lang="en-GB" baseline="-25000" dirty="0" err="1" smtClean="0"/>
              <a:t>H</a:t>
            </a:r>
            <a:endParaRPr lang="en-GB" baseline="-250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5306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Further</a:t>
            </a:r>
            <a:r>
              <a:rPr lang="nb-NO" dirty="0" smtClean="0"/>
              <a:t> </a:t>
            </a:r>
            <a:r>
              <a:rPr lang="nb-NO" dirty="0" err="1" smtClean="0"/>
              <a:t>details</a:t>
            </a:r>
            <a:r>
              <a:rPr lang="nb-NO" dirty="0" smtClean="0"/>
              <a:t> </a:t>
            </a:r>
            <a:r>
              <a:rPr lang="nb-NO" dirty="0" err="1" smtClean="0"/>
              <a:t>pages</a:t>
            </a:r>
            <a:r>
              <a:rPr lang="nb-NO" dirty="0" smtClean="0"/>
              <a:t> 273-280; Not curriculum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46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759" y="1548581"/>
            <a:ext cx="8483273" cy="4628382"/>
          </a:xfrm>
        </p:spPr>
        <p:txBody>
          <a:bodyPr/>
          <a:lstStyle/>
          <a:p>
            <a:r>
              <a:rPr lang="en-GB" dirty="0" smtClean="0"/>
              <a:t>When the reaction creates a new phase, like a solid, or bubbles of gas:</a:t>
            </a:r>
          </a:p>
          <a:p>
            <a:r>
              <a:rPr lang="en-GB" dirty="0" smtClean="0"/>
              <a:t>Nucleation</a:t>
            </a:r>
          </a:p>
          <a:p>
            <a:r>
              <a:rPr lang="en-GB" dirty="0" smtClean="0"/>
              <a:t>Growth</a:t>
            </a:r>
          </a:p>
          <a:p>
            <a:endParaRPr lang="en-GB" dirty="0" smtClean="0"/>
          </a:p>
          <a:p>
            <a:r>
              <a:rPr lang="en-GB" dirty="0" smtClean="0"/>
              <a:t>Metastable product (reactant(s) of the new phase)</a:t>
            </a:r>
          </a:p>
          <a:p>
            <a:endParaRPr lang="en-GB" dirty="0" smtClean="0"/>
          </a:p>
          <a:p>
            <a:r>
              <a:rPr lang="en-GB" dirty="0" smtClean="0"/>
              <a:t>Initial increase in </a:t>
            </a:r>
            <a:r>
              <a:rPr lang="en-GB" i="1" dirty="0" smtClean="0"/>
              <a:t>G</a:t>
            </a:r>
          </a:p>
          <a:p>
            <a:endParaRPr lang="en-GB" i="1" dirty="0" smtClean="0"/>
          </a:p>
          <a:p>
            <a:r>
              <a:rPr lang="en-GB" dirty="0" smtClean="0"/>
              <a:t>Ex.: High pressure in small bubbles</a:t>
            </a:r>
          </a:p>
          <a:p>
            <a:endParaRPr lang="en-GB" i="1" dirty="0" smtClean="0"/>
          </a:p>
          <a:p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Nucleation</a:t>
            </a:r>
            <a:r>
              <a:rPr lang="nb-NO" dirty="0" smtClean="0"/>
              <a:t> and </a:t>
            </a:r>
            <a:r>
              <a:rPr lang="nb-NO" dirty="0" err="1" smtClean="0"/>
              <a:t>growth</a:t>
            </a:r>
            <a:r>
              <a:rPr lang="nb-NO" dirty="0" smtClean="0"/>
              <a:t>; </a:t>
            </a:r>
            <a:r>
              <a:rPr lang="nb-NO" dirty="0" err="1" smtClean="0"/>
              <a:t>bubbles</a:t>
            </a:r>
            <a:endParaRPr lang="en-GB" dirty="0"/>
          </a:p>
        </p:txBody>
      </p:sp>
      <p:pic>
        <p:nvPicPr>
          <p:cNvPr id="4" name="Picture 3" descr="D:\temp\DBJWEC001-216\WOST764\E-Book\13\13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921" y="3705926"/>
            <a:ext cx="4299839" cy="30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529" y="5426961"/>
            <a:ext cx="1576705" cy="104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4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759" y="1341121"/>
            <a:ext cx="4448543" cy="4956440"/>
          </a:xfrm>
        </p:spPr>
        <p:txBody>
          <a:bodyPr>
            <a:normAutofit/>
          </a:bodyPr>
          <a:lstStyle/>
          <a:p>
            <a:r>
              <a:rPr lang="nb-NO" dirty="0" err="1" smtClean="0"/>
              <a:t>Nucleation</a:t>
            </a:r>
            <a:r>
              <a:rPr lang="nb-NO" dirty="0" smtClean="0"/>
              <a:t> rate</a:t>
            </a:r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The </a:t>
            </a:r>
            <a:r>
              <a:rPr lang="nb-NO" dirty="0" smtClean="0"/>
              <a:t>rest of </a:t>
            </a:r>
            <a:r>
              <a:rPr lang="nb-NO" dirty="0" err="1" smtClean="0"/>
              <a:t>Ch</a:t>
            </a:r>
            <a:r>
              <a:rPr lang="nb-NO" dirty="0" smtClean="0"/>
              <a:t>. 13 </a:t>
            </a:r>
            <a:r>
              <a:rPr lang="nb-NO" dirty="0" smtClean="0"/>
              <a:t>is not curriculum</a:t>
            </a:r>
          </a:p>
          <a:p>
            <a:endParaRPr lang="nb-NO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93114"/>
          </a:xfrm>
        </p:spPr>
        <p:txBody>
          <a:bodyPr/>
          <a:lstStyle/>
          <a:p>
            <a:r>
              <a:rPr lang="nb-NO" dirty="0" err="1" smtClean="0"/>
              <a:t>Nucleation</a:t>
            </a:r>
            <a:r>
              <a:rPr lang="nb-NO" dirty="0" smtClean="0"/>
              <a:t> and </a:t>
            </a:r>
            <a:r>
              <a:rPr lang="nb-NO" dirty="0" err="1" smtClean="0"/>
              <a:t>growth</a:t>
            </a:r>
            <a:r>
              <a:rPr lang="nb-NO" dirty="0" smtClean="0"/>
              <a:t>; Crystals</a:t>
            </a:r>
            <a:endParaRPr lang="en-GB" dirty="0"/>
          </a:p>
        </p:txBody>
      </p:sp>
      <p:pic>
        <p:nvPicPr>
          <p:cNvPr id="4" name="Picture 3" descr="D:\temp\DBJWEC001-216\WOST764\E-Book\13\13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0" y="2221690"/>
            <a:ext cx="4299839" cy="30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487" y="1158241"/>
            <a:ext cx="3629025" cy="7905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010656" y="1431115"/>
            <a:ext cx="2179776" cy="338554"/>
            <a:chOff x="6010656" y="1431115"/>
            <a:chExt cx="2179776" cy="338554"/>
          </a:xfrm>
        </p:grpSpPr>
        <p:sp>
          <p:nvSpPr>
            <p:cNvPr id="7" name="TextBox 6"/>
            <p:cNvSpPr txBox="1"/>
            <p:nvPr/>
          </p:nvSpPr>
          <p:spPr>
            <a:xfrm>
              <a:off x="6994079" y="1431115"/>
              <a:ext cx="11963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 smtClean="0"/>
                <a:t>Overvoltage</a:t>
              </a:r>
              <a:endParaRPr lang="en-GB" sz="1600" dirty="0"/>
            </a:p>
          </p:txBody>
        </p:sp>
        <p:cxnSp>
          <p:nvCxnSpPr>
            <p:cNvPr id="9" name="Straight Arrow Connector 8"/>
            <p:cNvCxnSpPr>
              <a:stCxn id="7" idx="1"/>
            </p:cNvCxnSpPr>
            <p:nvPr/>
          </p:nvCxnSpPr>
          <p:spPr>
            <a:xfrm flipH="1">
              <a:off x="6010656" y="1600392"/>
              <a:ext cx="983423" cy="699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940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1648" y="1255776"/>
            <a:ext cx="8588502" cy="4921187"/>
          </a:xfrm>
        </p:spPr>
        <p:txBody>
          <a:bodyPr/>
          <a:lstStyle/>
          <a:p>
            <a:r>
              <a:rPr lang="nb-NO" dirty="0" smtClean="0"/>
              <a:t>FET = Field </a:t>
            </a:r>
            <a:r>
              <a:rPr lang="nb-NO" dirty="0" err="1" smtClean="0"/>
              <a:t>Effect</a:t>
            </a:r>
            <a:r>
              <a:rPr lang="nb-NO" dirty="0" smtClean="0"/>
              <a:t> Transistor</a:t>
            </a:r>
          </a:p>
          <a:p>
            <a:r>
              <a:rPr lang="nb-NO" dirty="0" smtClean="0"/>
              <a:t>Ion </a:t>
            </a:r>
            <a:r>
              <a:rPr lang="nb-NO" dirty="0" err="1" smtClean="0"/>
              <a:t>Selective</a:t>
            </a:r>
            <a:r>
              <a:rPr lang="nb-NO" dirty="0" smtClean="0"/>
              <a:t> (IS) or </a:t>
            </a:r>
            <a:r>
              <a:rPr lang="nb-NO" dirty="0" err="1" smtClean="0"/>
              <a:t>CHEMical</a:t>
            </a:r>
            <a:r>
              <a:rPr lang="nb-NO" dirty="0" smtClean="0"/>
              <a:t> </a:t>
            </a:r>
            <a:r>
              <a:rPr lang="nb-NO" dirty="0" err="1" smtClean="0"/>
              <a:t>sensing</a:t>
            </a:r>
            <a:r>
              <a:rPr lang="nb-NO" dirty="0" smtClean="0"/>
              <a:t> FET</a:t>
            </a:r>
            <a:endParaRPr lang="nb-NO" dirty="0" smtClean="0"/>
          </a:p>
          <a:p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smtClean="0"/>
              <a:t>not curriculum (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interesting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 </a:t>
            </a:r>
            <a:r>
              <a:rPr lang="nb-NO" dirty="0" smtClean="0"/>
              <a:t>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8730"/>
          </a:xfrm>
        </p:spPr>
        <p:txBody>
          <a:bodyPr/>
          <a:lstStyle/>
          <a:p>
            <a:r>
              <a:rPr lang="nb-NO" dirty="0" err="1" smtClean="0"/>
              <a:t>Multilayer</a:t>
            </a:r>
            <a:r>
              <a:rPr lang="nb-NO" dirty="0" smtClean="0"/>
              <a:t> </a:t>
            </a:r>
            <a:r>
              <a:rPr lang="nb-NO" dirty="0" err="1" smtClean="0"/>
              <a:t>crystallisation</a:t>
            </a:r>
            <a:r>
              <a:rPr lang="nb-NO" dirty="0" smtClean="0"/>
              <a:t> – ISFET, CHEMFET</a:t>
            </a:r>
            <a:endParaRPr lang="en-GB" dirty="0"/>
          </a:p>
        </p:txBody>
      </p:sp>
      <p:pic>
        <p:nvPicPr>
          <p:cNvPr id="4" name="Picture 3" descr="D:\temp\DBJWEC001-216\WOST764\E-Book\13\13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921001"/>
            <a:ext cx="8191500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7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Interface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Large </a:t>
            </a:r>
            <a:r>
              <a:rPr lang="nb-NO" dirty="0" err="1" smtClean="0"/>
              <a:t>capacitance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r>
              <a:rPr lang="nb-NO" dirty="0" smtClean="0"/>
              <a:t>Compact and diffuse </a:t>
            </a:r>
            <a:r>
              <a:rPr lang="nb-NO" dirty="0" err="1" smtClean="0"/>
              <a:t>adsorption</a:t>
            </a:r>
            <a:r>
              <a:rPr lang="nb-NO" dirty="0" smtClean="0"/>
              <a:t> </a:t>
            </a:r>
            <a:r>
              <a:rPr lang="nb-NO" dirty="0" err="1" smtClean="0"/>
              <a:t>layers</a:t>
            </a:r>
            <a:r>
              <a:rPr lang="nb-NO" dirty="0" smtClean="0"/>
              <a:t>  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Non-</a:t>
            </a:r>
            <a:r>
              <a:rPr lang="nb-NO" dirty="0" err="1" smtClean="0"/>
              <a:t>faradaic</a:t>
            </a:r>
            <a:r>
              <a:rPr lang="nb-NO" dirty="0" smtClean="0"/>
              <a:t> </a:t>
            </a:r>
            <a:r>
              <a:rPr lang="nb-NO" dirty="0" err="1" smtClean="0"/>
              <a:t>currents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r>
              <a:rPr lang="nb-NO" dirty="0" err="1" smtClean="0"/>
              <a:t>Adsorption</a:t>
            </a:r>
            <a:endParaRPr lang="nb-NO" dirty="0" smtClean="0"/>
          </a:p>
          <a:p>
            <a:pPr lvl="1"/>
            <a:endParaRPr lang="nb-NO" dirty="0"/>
          </a:p>
          <a:p>
            <a:pPr marL="342900" lvl="1" indent="0">
              <a:buNone/>
            </a:pPr>
            <a:endParaRPr lang="nb-NO" dirty="0" smtClean="0"/>
          </a:p>
          <a:p>
            <a:pPr marL="342900" lvl="1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                 </a:t>
            </a:r>
            <a:r>
              <a:rPr lang="nb-NO" dirty="0" err="1" smtClean="0"/>
              <a:t>Next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: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13 The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095" y="2546776"/>
            <a:ext cx="2007489" cy="350909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120448" y="2451681"/>
            <a:ext cx="2468880" cy="623550"/>
            <a:chOff x="1274064" y="2546776"/>
            <a:chExt cx="2468880" cy="623550"/>
          </a:xfrm>
        </p:grpSpPr>
        <p:sp>
          <p:nvSpPr>
            <p:cNvPr id="5" name="TextBox 4"/>
            <p:cNvSpPr txBox="1"/>
            <p:nvPr/>
          </p:nvSpPr>
          <p:spPr>
            <a:xfrm>
              <a:off x="1280160" y="2546776"/>
              <a:ext cx="2462784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onic</a:t>
              </a:r>
              <a:r>
                <a:rPr lang="nb-NO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conductor</a:t>
              </a:r>
              <a:endParaRPr lang="en-GB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4064" y="2862549"/>
              <a:ext cx="2462784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nb-NO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etal</a:t>
              </a:r>
              <a:endParaRPr lang="en-GB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79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40831</TotalTime>
  <Words>829</Words>
  <Application>Microsoft Office PowerPoint</Application>
  <PresentationFormat>On-screen Show (4:3)</PresentationFormat>
  <Paragraphs>224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Times New Roman</vt:lpstr>
      <vt:lpstr>Wingdings</vt:lpstr>
      <vt:lpstr>Office Theme</vt:lpstr>
      <vt:lpstr>KJM 3110 Electrochemistry     Chapter 13  The  Electrode  Interface</vt:lpstr>
      <vt:lpstr>Summary Ch. 12 Steady-state voltammetry</vt:lpstr>
      <vt:lpstr>First model of the double layers: Helmholtz</vt:lpstr>
      <vt:lpstr>Interfacial energy</vt:lpstr>
      <vt:lpstr>Three ways to measure the capacitance</vt:lpstr>
      <vt:lpstr>Capacitance may vary with potential</vt:lpstr>
      <vt:lpstr>Gouy-Chapman model</vt:lpstr>
      <vt:lpstr>Simple Helmholtz vs more accurate Gouy-Chapman</vt:lpstr>
      <vt:lpstr>Boltzmann distribution</vt:lpstr>
      <vt:lpstr>Boltzmann distribution</vt:lpstr>
      <vt:lpstr>Stern refinement</vt:lpstr>
      <vt:lpstr>Stern model</vt:lpstr>
      <vt:lpstr>Helmholtz – Gouy-Chapman - Stern</vt:lpstr>
      <vt:lpstr>Liquid vs solid state electrodes</vt:lpstr>
      <vt:lpstr>Adsorption</vt:lpstr>
      <vt:lpstr>Adsorption equilibria</vt:lpstr>
      <vt:lpstr>Surface-confined reaction</vt:lpstr>
      <vt:lpstr>Surface-confined reaction - voltammetry</vt:lpstr>
      <vt:lpstr>PowerPoint Presentation</vt:lpstr>
      <vt:lpstr>Effects of the interface on E and I</vt:lpstr>
      <vt:lpstr>Further details pages 273-280; Not curriculum</vt:lpstr>
      <vt:lpstr>Nucleation and growth; bubbles</vt:lpstr>
      <vt:lpstr>Nucleation and growth; Crystals</vt:lpstr>
      <vt:lpstr>Multilayer crystallisation – ISFET, CHEMFET</vt:lpstr>
      <vt:lpstr>Summary Ch. 13 The electrode interface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432</cp:revision>
  <dcterms:created xsi:type="dcterms:W3CDTF">2020-01-18T04:32:08Z</dcterms:created>
  <dcterms:modified xsi:type="dcterms:W3CDTF">2022-05-02T09:00:45Z</dcterms:modified>
</cp:coreProperties>
</file>