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477" r:id="rId3"/>
    <p:sldId id="511" r:id="rId4"/>
    <p:sldId id="494" r:id="rId5"/>
    <p:sldId id="478" r:id="rId6"/>
    <p:sldId id="495" r:id="rId7"/>
    <p:sldId id="479" r:id="rId8"/>
    <p:sldId id="496" r:id="rId9"/>
    <p:sldId id="513" r:id="rId10"/>
    <p:sldId id="510" r:id="rId11"/>
    <p:sldId id="497" r:id="rId12"/>
    <p:sldId id="480" r:id="rId13"/>
    <p:sldId id="481" r:id="rId14"/>
    <p:sldId id="498" r:id="rId15"/>
    <p:sldId id="499" r:id="rId16"/>
    <p:sldId id="500" r:id="rId17"/>
    <p:sldId id="515" r:id="rId18"/>
    <p:sldId id="482" r:id="rId19"/>
    <p:sldId id="519" r:id="rId20"/>
    <p:sldId id="502" r:id="rId21"/>
    <p:sldId id="503" r:id="rId22"/>
    <p:sldId id="484" r:id="rId23"/>
    <p:sldId id="485" r:id="rId24"/>
    <p:sldId id="486" r:id="rId25"/>
    <p:sldId id="512" r:id="rId26"/>
    <p:sldId id="518" r:id="rId27"/>
    <p:sldId id="488" r:id="rId28"/>
    <p:sldId id="514" r:id="rId29"/>
    <p:sldId id="49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uls Norby" initials="TN" lastIdx="1" clrIdx="0">
    <p:extLst>
      <p:ext uri="{19B8F6BF-5375-455C-9EA6-DF929625EA0E}">
        <p15:presenceInfo xmlns:p15="http://schemas.microsoft.com/office/powerpoint/2012/main" userId="S-1-5-21-1927809936-1189766144-1318725885-62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8827"/>
    <a:srgbClr val="A29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131" d="100"/>
          <a:sy n="131" d="100"/>
        </p:scale>
        <p:origin x="109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4" Type="http://schemas.openxmlformats.org/officeDocument/2006/relationships/image" Target="../media/image5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5565" y="1122363"/>
            <a:ext cx="8580580" cy="2387600"/>
          </a:xfrm>
        </p:spPr>
        <p:txBody>
          <a:bodyPr anchor="b"/>
          <a:lstStyle>
            <a:lvl1pPr algn="ctr">
              <a:defRPr sz="4500"/>
            </a:lvl1pPr>
          </a:lstStyle>
          <a:p>
            <a:r>
              <a:rPr lang="en-US" dirty="0" smtClean="0"/>
              <a:t>Click to edit Master title style</a:t>
            </a:r>
            <a:endParaRPr lang="en-US" dirty="0"/>
          </a:p>
        </p:txBody>
      </p:sp>
      <p:sp>
        <p:nvSpPr>
          <p:cNvPr id="3" name="Subtitle 2"/>
          <p:cNvSpPr>
            <a:spLocks noGrp="1"/>
          </p:cNvSpPr>
          <p:nvPr>
            <p:ph type="subTitle" idx="1"/>
          </p:nvPr>
        </p:nvSpPr>
        <p:spPr>
          <a:xfrm>
            <a:off x="295565" y="3602038"/>
            <a:ext cx="8580579"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C02D5DF-618F-4B4E-B350-0EEB60B775F4}" type="datetimeFigureOut">
              <a:rPr lang="en-US" smtClean="0"/>
              <a:t>5/11/2022</a:t>
            </a:fld>
            <a:endParaRPr lang="en-US" dirty="0"/>
          </a:p>
        </p:txBody>
      </p:sp>
      <p:sp>
        <p:nvSpPr>
          <p:cNvPr id="5" name="Footer Placeholder 4"/>
          <p:cNvSpPr>
            <a:spLocks noGrp="1"/>
          </p:cNvSpPr>
          <p:nvPr>
            <p:ph type="ftr" sz="quarter" idx="11"/>
          </p:nvPr>
        </p:nvSpPr>
        <p:spPr/>
        <p:txBody>
          <a:bodyPr/>
          <a:lstStyle/>
          <a:p>
            <a:r>
              <a:rPr lang="nb-NO" dirty="0" smtClean="0"/>
              <a:t>KJM 3110 </a:t>
            </a:r>
            <a:r>
              <a:rPr lang="nb-NO" dirty="0" err="1" smtClean="0"/>
              <a:t>Electrochemistry</a:t>
            </a:r>
            <a:endParaRPr lang="en-US" dirty="0"/>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dirty="0"/>
          </a:p>
        </p:txBody>
      </p:sp>
    </p:spTree>
    <p:extLst>
      <p:ext uri="{BB962C8B-B14F-4D97-AF65-F5344CB8AC3E}">
        <p14:creationId xmlns:p14="http://schemas.microsoft.com/office/powerpoint/2010/main" val="371915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0"/>
          </p:nvPr>
        </p:nvSpPr>
        <p:spPr/>
        <p:txBody>
          <a:bodyPr/>
          <a:lstStyle/>
          <a:p>
            <a:fld id="{3C02D5DF-618F-4B4E-B350-0EEB60B775F4}" type="datetimeFigureOut">
              <a:rPr lang="en-US" smtClean="0"/>
              <a:pPr/>
              <a:t>5/11/2022</a:t>
            </a:fld>
            <a:endParaRPr lang="en-US"/>
          </a:p>
        </p:txBody>
      </p:sp>
      <p:sp>
        <p:nvSpPr>
          <p:cNvPr id="12" name="Footer Placeholder 11"/>
          <p:cNvSpPr>
            <a:spLocks noGrp="1"/>
          </p:cNvSpPr>
          <p:nvPr>
            <p:ph type="ftr" sz="quarter" idx="11"/>
          </p:nvPr>
        </p:nvSpPr>
        <p:spPr/>
        <p:txBody>
          <a:bodyPr/>
          <a:lstStyle/>
          <a:p>
            <a:r>
              <a:rPr lang="nb-NO" smtClean="0"/>
              <a:t>KJM3110 Electrochemistry</a:t>
            </a:r>
            <a:endParaRPr lang="en-US" dirty="0"/>
          </a:p>
        </p:txBody>
      </p:sp>
      <p:sp>
        <p:nvSpPr>
          <p:cNvPr id="13" name="Slide Number Placeholder 12"/>
          <p:cNvSpPr>
            <a:spLocks noGrp="1"/>
          </p:cNvSpPr>
          <p:nvPr>
            <p:ph type="sldNum" sz="quarter" idx="12"/>
          </p:nvPr>
        </p:nvSpPr>
        <p:spPr/>
        <p:txBody>
          <a:bodyPr/>
          <a:lstStyle/>
          <a:p>
            <a:fld id="{5237B29A-D61A-4906-9446-40A93956BDEC}" type="slidenum">
              <a:rPr lang="en-US" smtClean="0"/>
              <a:pPr/>
              <a:t>‹#›</a:t>
            </a:fld>
            <a:endParaRPr lang="en-US"/>
          </a:p>
        </p:txBody>
      </p:sp>
    </p:spTree>
    <p:extLst>
      <p:ext uri="{BB962C8B-B14F-4D97-AF65-F5344CB8AC3E}">
        <p14:creationId xmlns:p14="http://schemas.microsoft.com/office/powerpoint/2010/main" val="266569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02D5DF-618F-4B4E-B350-0EEB60B775F4}" type="datetimeFigureOut">
              <a:rPr lang="en-US" smtClean="0"/>
              <a:t>5/11/2022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14494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02D5DF-618F-4B4E-B350-0EEB60B775F4}" type="datetimeFigureOut">
              <a:rPr lang="en-US" smtClean="0"/>
              <a:t>5/11/2022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593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02D5DF-618F-4B4E-B350-0EEB60B775F4}" type="datetimeFigureOut">
              <a:rPr lang="en-US" smtClean="0"/>
              <a:t>5/11/2022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74711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02D5DF-618F-4B4E-B350-0EEB60B775F4}" type="datetimeFigureOut">
              <a:rPr lang="en-US" smtClean="0"/>
              <a:t>5/11/2022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374555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2D5DF-618F-4B4E-B350-0EEB60B775F4}" type="datetimeFigureOut">
              <a:rPr lang="en-US" smtClean="0"/>
              <a:t>5/11/2022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361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5/11/2022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6743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5/11/2022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84897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5/11/2022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70537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5/11/2022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051760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tel og innhold">
    <p:spTree>
      <p:nvGrpSpPr>
        <p:cNvPr id="1" name=""/>
        <p:cNvGrpSpPr/>
        <p:nvPr/>
      </p:nvGrpSpPr>
      <p:grpSpPr>
        <a:xfrm>
          <a:off x="0" y="0"/>
          <a:ext cx="0" cy="0"/>
          <a:chOff x="0" y="0"/>
          <a:chExt cx="0" cy="0"/>
        </a:xfrm>
      </p:grpSpPr>
      <p:pic>
        <p:nvPicPr>
          <p:cNvPr id="4" name="Picture 10" descr="FERMIO"/>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4643438" y="6467475"/>
            <a:ext cx="792162" cy="344488"/>
          </a:xfrm>
          <a:prstGeom prst="rect">
            <a:avLst/>
          </a:prstGeom>
          <a:noFill/>
          <a:ln w="9525">
            <a:noFill/>
            <a:miter lim="800000"/>
            <a:headEnd/>
            <a:tailEnd/>
          </a:ln>
        </p:spPr>
      </p:pic>
      <p:pic>
        <p:nvPicPr>
          <p:cNvPr id="5" name="Bilde 7" descr="MN_KJEMI_A_ENG.pn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11188" y="6524625"/>
            <a:ext cx="2305050" cy="312738"/>
          </a:xfrm>
          <a:prstGeom prst="rect">
            <a:avLst/>
          </a:prstGeom>
          <a:noFill/>
          <a:ln w="9525">
            <a:noFill/>
            <a:miter lim="800000"/>
            <a:headEnd/>
            <a:tailEnd/>
          </a:ln>
        </p:spPr>
      </p:pic>
      <p:pic>
        <p:nvPicPr>
          <p:cNvPr id="6" name="Bilde 8" descr="MN_KJEMI_A.png"/>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34925" y="6453188"/>
            <a:ext cx="630238" cy="360362"/>
          </a:xfrm>
          <a:prstGeom prst="rect">
            <a:avLst/>
          </a:prstGeom>
          <a:noFill/>
          <a:ln w="9525">
            <a:noFill/>
            <a:miter lim="800000"/>
            <a:headEnd/>
            <a:tailEnd/>
          </a:ln>
        </p:spPr>
      </p:pic>
      <p:pic>
        <p:nvPicPr>
          <p:cNvPr id="7" name="Picture 2" descr="[SMN]"/>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885113" y="6524625"/>
            <a:ext cx="1068387" cy="233363"/>
          </a:xfrm>
          <a:prstGeom prst="rect">
            <a:avLst/>
          </a:prstGeom>
          <a:noFill/>
          <a:ln w="9525">
            <a:noFill/>
            <a:miter lim="800000"/>
            <a:headEnd/>
            <a:tailEnd/>
          </a:ln>
        </p:spPr>
      </p:pic>
      <p:sp>
        <p:nvSpPr>
          <p:cNvPr id="2" name="Tittel 1"/>
          <p:cNvSpPr>
            <a:spLocks noGrp="1"/>
          </p:cNvSpPr>
          <p:nvPr>
            <p:ph type="title"/>
          </p:nvPr>
        </p:nvSpPr>
        <p:spPr>
          <a:xfrm>
            <a:off x="539552" y="548680"/>
            <a:ext cx="8330128" cy="720080"/>
          </a:xfrm>
        </p:spPr>
        <p:txBody>
          <a:bodyPr/>
          <a:lstStyle>
            <a:lvl1pPr>
              <a:defRPr sz="2800"/>
            </a:lvl1pPr>
            <a:extLst/>
          </a:lstStyle>
          <a:p>
            <a:r>
              <a:rPr lang="en-US" smtClean="0"/>
              <a:t>Click to edit Master title style</a:t>
            </a:r>
            <a:endParaRPr lang="en-US" dirty="0"/>
          </a:p>
        </p:txBody>
      </p:sp>
      <p:sp>
        <p:nvSpPr>
          <p:cNvPr id="3" name="Plassholder for innhold 2"/>
          <p:cNvSpPr>
            <a:spLocks noGrp="1"/>
          </p:cNvSpPr>
          <p:nvPr>
            <p:ph idx="1"/>
          </p:nvPr>
        </p:nvSpPr>
        <p:spPr>
          <a:xfrm>
            <a:off x="539552" y="1628800"/>
            <a:ext cx="8394136" cy="4543400"/>
          </a:xfrm>
        </p:spPr>
        <p:txBody>
          <a:bodyPr/>
          <a:lstStyle>
            <a:lvl1pPr>
              <a:defRPr sz="2400"/>
            </a:lvl1pPr>
            <a:lvl2pPr>
              <a:defRPr sz="2000"/>
            </a:lvl2pPr>
            <a:lvl3pPr>
              <a:defRPr sz="1800"/>
            </a:lvl3pPr>
            <a:lvl4pPr>
              <a:defRPr sz="1600"/>
            </a:lvl4pPr>
            <a:lvl5pPr>
              <a:defRPr sz="14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65654239"/>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793750" cy="365125"/>
          </a:xfrm>
          <a:prstGeom prst="rect">
            <a:avLst/>
          </a:prstGeom>
        </p:spPr>
        <p:txBody>
          <a:bodyPr vert="horz" lIns="91440" tIns="45720" rIns="91440" bIns="45720" rtlCol="0" anchor="ctr"/>
          <a:lstStyle>
            <a:lvl1pPr algn="l">
              <a:defRPr sz="1050">
                <a:solidFill>
                  <a:schemeClr val="tx1">
                    <a:tint val="75000"/>
                  </a:schemeClr>
                </a:solidFill>
              </a:defRPr>
            </a:lvl1pPr>
          </a:lstStyle>
          <a:p>
            <a:fld id="{3C02D5DF-618F-4B4E-B350-0EEB60B775F4}" type="datetimeFigureOut">
              <a:rPr lang="en-US" smtClean="0"/>
              <a:pPr/>
              <a:t>5/11/2022</a:t>
            </a:fld>
            <a:endParaRPr lang="en-US"/>
          </a:p>
        </p:txBody>
      </p:sp>
      <p:sp>
        <p:nvSpPr>
          <p:cNvPr id="5" name="Footer Placeholder 4"/>
          <p:cNvSpPr>
            <a:spLocks noGrp="1"/>
          </p:cNvSpPr>
          <p:nvPr>
            <p:ph type="ftr" sz="quarter" idx="3"/>
          </p:nvPr>
        </p:nvSpPr>
        <p:spPr>
          <a:xfrm>
            <a:off x="1717385" y="6344518"/>
            <a:ext cx="2817669" cy="376958"/>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nb-NO" dirty="0" smtClean="0"/>
              <a:t>KJM3110 </a:t>
            </a:r>
            <a:r>
              <a:rPr lang="nb-NO" dirty="0" err="1" smtClean="0"/>
              <a:t>Electrochemistry</a:t>
            </a:r>
            <a:endParaRPr lang="en-US" dirty="0"/>
          </a:p>
        </p:txBody>
      </p:sp>
      <p:sp>
        <p:nvSpPr>
          <p:cNvPr id="6" name="Slide Number Placeholder 5"/>
          <p:cNvSpPr>
            <a:spLocks noGrp="1"/>
          </p:cNvSpPr>
          <p:nvPr>
            <p:ph type="sldNum" sz="quarter" idx="4"/>
          </p:nvPr>
        </p:nvSpPr>
        <p:spPr>
          <a:xfrm>
            <a:off x="8100290" y="6356351"/>
            <a:ext cx="41505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37B29A-D61A-4906-9446-40A93956BDEC}" type="slidenum">
              <a:rPr lang="en-US" smtClean="0"/>
              <a:pPr/>
              <a:t>‹#›</a:t>
            </a:fld>
            <a:endParaRPr lang="en-US"/>
          </a:p>
        </p:txBody>
      </p:sp>
      <p:pic>
        <p:nvPicPr>
          <p:cNvPr id="7" name="Bilde 7" descr="MN_KJEMI_A_ENG.png"/>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4913749" y="6387594"/>
            <a:ext cx="2422236" cy="327734"/>
          </a:xfrm>
          <a:prstGeom prst="rect">
            <a:avLst/>
          </a:prstGeom>
          <a:noFill/>
          <a:ln w="9525">
            <a:noFill/>
            <a:miter lim="800000"/>
            <a:headEnd/>
            <a:tailEnd/>
          </a:ln>
        </p:spPr>
      </p:pic>
    </p:spTree>
    <p:extLst>
      <p:ext uri="{BB962C8B-B14F-4D97-AF65-F5344CB8AC3E}">
        <p14:creationId xmlns:p14="http://schemas.microsoft.com/office/powerpoint/2010/main" val="3543830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46.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45.wmf"/><Relationship Id="rId5" Type="http://schemas.openxmlformats.org/officeDocument/2006/relationships/oleObject" Target="../embeddings/oleObject5.bin"/><Relationship Id="rId4" Type="http://schemas.openxmlformats.org/officeDocument/2006/relationships/image" Target="../media/image44.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6.bin"/><Relationship Id="rId7" Type="http://schemas.openxmlformats.org/officeDocument/2006/relationships/image" Target="../media/image51.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48.wmf"/><Relationship Id="rId11" Type="http://schemas.openxmlformats.org/officeDocument/2006/relationships/image" Target="../media/image50.wmf"/><Relationship Id="rId5" Type="http://schemas.openxmlformats.org/officeDocument/2006/relationships/oleObject" Target="../embeddings/oleObject7.bin"/><Relationship Id="rId10" Type="http://schemas.openxmlformats.org/officeDocument/2006/relationships/oleObject" Target="../embeddings/oleObject9.bin"/><Relationship Id="rId4" Type="http://schemas.openxmlformats.org/officeDocument/2006/relationships/image" Target="../media/image47.wmf"/><Relationship Id="rId9" Type="http://schemas.openxmlformats.org/officeDocument/2006/relationships/image" Target="../media/image49.wmf"/></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68.wmf"/><Relationship Id="rId5" Type="http://schemas.openxmlformats.org/officeDocument/2006/relationships/oleObject" Target="../embeddings/oleObject11.bin"/><Relationship Id="rId4" Type="http://schemas.openxmlformats.org/officeDocument/2006/relationships/image" Target="../media/image67.wmf"/></Relationships>
</file>

<file path=ppt/slides/_rels/slide2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2525" y="523979"/>
            <a:ext cx="7765431" cy="4127044"/>
          </a:xfrm>
        </p:spPr>
        <p:txBody>
          <a:bodyPr>
            <a:normAutofit/>
          </a:bodyPr>
          <a:lstStyle/>
          <a:p>
            <a:pPr algn="ctr"/>
            <a:r>
              <a:rPr lang="en-US" dirty="0" smtClean="0"/>
              <a:t>KJM 3110 Electrochemistry</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Chapter 15</a:t>
            </a:r>
            <a:br>
              <a:rPr lang="en-US" dirty="0" smtClean="0"/>
            </a:br>
            <a:r>
              <a:rPr lang="en-US" dirty="0" smtClean="0"/>
              <a:t/>
            </a:r>
            <a:br>
              <a:rPr lang="en-US" dirty="0" smtClean="0"/>
            </a:br>
            <a:r>
              <a:rPr lang="en-US" dirty="0" smtClean="0"/>
              <a:t/>
            </a:r>
            <a:br>
              <a:rPr lang="en-US" dirty="0" smtClean="0"/>
            </a:br>
            <a:r>
              <a:rPr lang="en-GB" b="1" dirty="0" smtClean="0"/>
              <a:t>Electrochemistry with </a:t>
            </a:r>
            <a:r>
              <a:rPr lang="en-GB" b="1" dirty="0"/>
              <a:t>Periodic </a:t>
            </a:r>
            <a:r>
              <a:rPr lang="en-GB" b="1" dirty="0" smtClean="0"/>
              <a:t>Signals</a:t>
            </a:r>
            <a:endParaRPr lang="en-US" dirty="0">
              <a:solidFill>
                <a:srgbClr val="FF0000"/>
              </a:solidFill>
            </a:endParaRPr>
          </a:p>
        </p:txBody>
      </p:sp>
      <p:sp>
        <p:nvSpPr>
          <p:cNvPr id="6" name="Rectangle 5"/>
          <p:cNvSpPr/>
          <p:nvPr/>
        </p:nvSpPr>
        <p:spPr>
          <a:xfrm>
            <a:off x="4536374" y="5997039"/>
            <a:ext cx="3364509" cy="86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2"/>
          <a:stretch>
            <a:fillRect/>
          </a:stretch>
        </p:blipFill>
        <p:spPr>
          <a:xfrm>
            <a:off x="812800" y="5997039"/>
            <a:ext cx="8020050" cy="590567"/>
          </a:xfrm>
          <a:prstGeom prst="rect">
            <a:avLst/>
          </a:prstGeom>
        </p:spPr>
      </p:pic>
      <p:sp>
        <p:nvSpPr>
          <p:cNvPr id="4" name="TextBox 3"/>
          <p:cNvSpPr txBox="1"/>
          <p:nvPr/>
        </p:nvSpPr>
        <p:spPr>
          <a:xfrm>
            <a:off x="812800" y="5549900"/>
            <a:ext cx="6519926" cy="338554"/>
          </a:xfrm>
          <a:prstGeom prst="rect">
            <a:avLst/>
          </a:prstGeom>
          <a:noFill/>
        </p:spPr>
        <p:txBody>
          <a:bodyPr wrap="none" rtlCol="0">
            <a:spAutoFit/>
          </a:bodyPr>
          <a:lstStyle/>
          <a:p>
            <a:r>
              <a:rPr lang="nb-NO" sz="1600" dirty="0" smtClean="0"/>
              <a:t>Most </a:t>
            </a:r>
            <a:r>
              <a:rPr lang="nb-NO" sz="1600" dirty="0" err="1"/>
              <a:t>f</a:t>
            </a:r>
            <a:r>
              <a:rPr lang="nb-NO" sz="1600" dirty="0" err="1" smtClean="0"/>
              <a:t>igures</a:t>
            </a:r>
            <a:r>
              <a:rPr lang="nb-NO" sz="1600" dirty="0" smtClean="0"/>
              <a:t> from </a:t>
            </a:r>
            <a:r>
              <a:rPr lang="nb-NO" sz="1600" dirty="0" err="1" smtClean="0"/>
              <a:t>the</a:t>
            </a:r>
            <a:r>
              <a:rPr lang="nb-NO" sz="1600" dirty="0" smtClean="0"/>
              <a:t> </a:t>
            </a:r>
            <a:r>
              <a:rPr lang="nb-NO" sz="1600" dirty="0" err="1" smtClean="0"/>
              <a:t>textbook</a:t>
            </a:r>
            <a:r>
              <a:rPr lang="nb-NO" sz="1600" dirty="0" smtClean="0"/>
              <a:t> </a:t>
            </a:r>
            <a:r>
              <a:rPr lang="nb-NO" sz="1600" dirty="0" err="1" smtClean="0"/>
              <a:t>we</a:t>
            </a:r>
            <a:r>
              <a:rPr lang="nb-NO" sz="1600" dirty="0" smtClean="0"/>
              <a:t> </a:t>
            </a:r>
            <a:r>
              <a:rPr lang="nb-NO" sz="1600" dirty="0" err="1" smtClean="0"/>
              <a:t>use</a:t>
            </a:r>
            <a:r>
              <a:rPr lang="nb-NO" sz="1600" dirty="0" smtClean="0"/>
              <a:t> for </a:t>
            </a:r>
            <a:r>
              <a:rPr lang="nb-NO" sz="1600" dirty="0" err="1" smtClean="0"/>
              <a:t>the</a:t>
            </a:r>
            <a:r>
              <a:rPr lang="nb-NO" sz="1600" dirty="0" smtClean="0"/>
              <a:t> </a:t>
            </a:r>
            <a:r>
              <a:rPr lang="nb-NO" sz="1600" dirty="0" err="1" smtClean="0"/>
              <a:t>course</a:t>
            </a:r>
            <a:r>
              <a:rPr lang="nb-NO" sz="1600" dirty="0" smtClean="0"/>
              <a:t>, via </a:t>
            </a:r>
            <a:r>
              <a:rPr lang="nb-NO" sz="1600" dirty="0" err="1" smtClean="0"/>
              <a:t>its</a:t>
            </a:r>
            <a:r>
              <a:rPr lang="nb-NO" sz="1600" dirty="0" smtClean="0"/>
              <a:t> web </a:t>
            </a:r>
            <a:r>
              <a:rPr lang="nb-NO" sz="1600" dirty="0" err="1" smtClean="0"/>
              <a:t>resources</a:t>
            </a:r>
            <a:r>
              <a:rPr lang="nb-NO" sz="1600" dirty="0" smtClean="0"/>
              <a:t>:</a:t>
            </a:r>
            <a:endParaRPr lang="en-GB" sz="1600" dirty="0"/>
          </a:p>
        </p:txBody>
      </p:sp>
      <p:pic>
        <p:nvPicPr>
          <p:cNvPr id="7" name="Picture 7" descr="D:\temp\DBJWEC001-216\WOST764\E-Book\15\1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33401"/>
            <a:ext cx="2693366"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Solartron 1260 for sale $8995.00 | | AccuSource Electronic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5106" y="2145075"/>
            <a:ext cx="2762975" cy="128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32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smtClean="0"/>
              <a:t>Ch</a:t>
            </a:r>
            <a:r>
              <a:rPr lang="nb-NO" dirty="0" smtClean="0"/>
              <a:t>. 14 </a:t>
            </a:r>
            <a:r>
              <a:rPr lang="nb-NO" dirty="0" err="1" smtClean="0"/>
              <a:t>Other</a:t>
            </a:r>
            <a:r>
              <a:rPr lang="nb-NO" dirty="0" smtClean="0"/>
              <a:t> </a:t>
            </a:r>
            <a:r>
              <a:rPr lang="nb-NO" dirty="0" err="1" smtClean="0"/>
              <a:t>interfaces</a:t>
            </a:r>
            <a:r>
              <a:rPr lang="nb-NO" dirty="0" smtClean="0"/>
              <a:t> - </a:t>
            </a:r>
            <a:r>
              <a:rPr lang="nb-NO" dirty="0" err="1" smtClean="0"/>
              <a:t>Summary</a:t>
            </a:r>
            <a:endParaRPr lang="en-GB" dirty="0"/>
          </a:p>
        </p:txBody>
      </p:sp>
      <p:pic>
        <p:nvPicPr>
          <p:cNvPr id="4" name="Picture 3"/>
          <p:cNvPicPr>
            <a:picLocks noChangeAspect="1"/>
          </p:cNvPicPr>
          <p:nvPr/>
        </p:nvPicPr>
        <p:blipFill>
          <a:blip r:embed="rId2"/>
          <a:stretch>
            <a:fillRect/>
          </a:stretch>
        </p:blipFill>
        <p:spPr>
          <a:xfrm>
            <a:off x="150140" y="2038349"/>
            <a:ext cx="8842834" cy="3215576"/>
          </a:xfrm>
          <a:prstGeom prst="rect">
            <a:avLst/>
          </a:prstGeom>
        </p:spPr>
      </p:pic>
    </p:spTree>
    <p:extLst>
      <p:ext uri="{BB962C8B-B14F-4D97-AF65-F5344CB8AC3E}">
        <p14:creationId xmlns:p14="http://schemas.microsoft.com/office/powerpoint/2010/main" val="3483199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lstStyle/>
          <a:p>
            <a:r>
              <a:rPr lang="en-GB" dirty="0" smtClean="0"/>
              <a:t>AC voltage and current. Impedance and power.</a:t>
            </a:r>
            <a:endParaRPr lang="en-GB" dirty="0"/>
          </a:p>
        </p:txBody>
      </p:sp>
      <p:sp>
        <p:nvSpPr>
          <p:cNvPr id="3" name="Content Placeholder 2"/>
          <p:cNvSpPr>
            <a:spLocks noGrp="1"/>
          </p:cNvSpPr>
          <p:nvPr>
            <p:ph idx="1"/>
          </p:nvPr>
        </p:nvSpPr>
        <p:spPr>
          <a:xfrm>
            <a:off x="539552" y="1340768"/>
            <a:ext cx="4536504" cy="4543400"/>
          </a:xfrm>
        </p:spPr>
        <p:txBody>
          <a:bodyPr/>
          <a:lstStyle/>
          <a:p>
            <a:r>
              <a:rPr lang="en-US" sz="2000" dirty="0" smtClean="0"/>
              <a:t>AC voltage</a:t>
            </a:r>
          </a:p>
          <a:p>
            <a:endParaRPr lang="en-US" sz="2000" i="1" dirty="0" smtClean="0"/>
          </a:p>
          <a:p>
            <a:endParaRPr lang="en-US" sz="2000" i="1" dirty="0" smtClean="0"/>
          </a:p>
          <a:p>
            <a:pPr>
              <a:buNone/>
            </a:pPr>
            <a:r>
              <a:rPr lang="en-US" sz="2000" dirty="0" smtClean="0"/>
              <a:t>	the amplitude can be expressed as</a:t>
            </a:r>
          </a:p>
          <a:p>
            <a:pPr lvl="1"/>
            <a:r>
              <a:rPr lang="en-US" sz="1600" dirty="0" smtClean="0"/>
              <a:t>Amplitude </a:t>
            </a:r>
            <a:r>
              <a:rPr lang="en-US" sz="1600" i="1" dirty="0" smtClean="0"/>
              <a:t>U</a:t>
            </a:r>
            <a:r>
              <a:rPr lang="en-US" sz="1600" i="1" baseline="-25000" dirty="0" smtClean="0"/>
              <a:t>0</a:t>
            </a:r>
            <a:r>
              <a:rPr lang="en-US" sz="1600" dirty="0" smtClean="0"/>
              <a:t> </a:t>
            </a:r>
          </a:p>
          <a:p>
            <a:pPr lvl="1"/>
            <a:r>
              <a:rPr lang="en-US" sz="1600" dirty="0" smtClean="0"/>
              <a:t>Peak-to-peak voltage, </a:t>
            </a:r>
            <a:r>
              <a:rPr lang="en-US" sz="1600" i="1" dirty="0" smtClean="0"/>
              <a:t>U</a:t>
            </a:r>
            <a:r>
              <a:rPr lang="en-US" sz="1600" i="1" baseline="-25000" dirty="0" smtClean="0"/>
              <a:t>p-p</a:t>
            </a:r>
            <a:r>
              <a:rPr lang="en-US" sz="1600" i="1" dirty="0" smtClean="0"/>
              <a:t> = 2U</a:t>
            </a:r>
            <a:r>
              <a:rPr lang="en-US" sz="1600" i="1" baseline="-25000" dirty="0" smtClean="0"/>
              <a:t>0</a:t>
            </a:r>
            <a:r>
              <a:rPr lang="en-US" sz="1600" dirty="0" smtClean="0"/>
              <a:t>  </a:t>
            </a:r>
          </a:p>
          <a:p>
            <a:pPr lvl="1"/>
            <a:r>
              <a:rPr lang="en-US" sz="1600" dirty="0" smtClean="0"/>
              <a:t>Root mean square (</a:t>
            </a:r>
            <a:r>
              <a:rPr lang="en-US" sz="1600" dirty="0" err="1" smtClean="0"/>
              <a:t>rms</a:t>
            </a:r>
            <a:r>
              <a:rPr lang="en-US" sz="1600" dirty="0" smtClean="0"/>
              <a:t>) voltage </a:t>
            </a:r>
          </a:p>
          <a:p>
            <a:pPr lvl="1">
              <a:buNone/>
            </a:pPr>
            <a:r>
              <a:rPr lang="en-US" sz="1600" i="1" dirty="0" smtClean="0"/>
              <a:t>	</a:t>
            </a:r>
            <a:r>
              <a:rPr lang="en-US" sz="1600" i="1" dirty="0" err="1" smtClean="0"/>
              <a:t>U</a:t>
            </a:r>
            <a:r>
              <a:rPr lang="en-US" sz="1600" i="1" baseline="-25000" dirty="0" err="1" smtClean="0"/>
              <a:t>rms</a:t>
            </a:r>
            <a:r>
              <a:rPr lang="en-US" sz="1600" i="1" dirty="0" smtClean="0"/>
              <a:t> = U</a:t>
            </a:r>
            <a:r>
              <a:rPr lang="en-US" sz="1600" i="1" baseline="-25000" dirty="0" smtClean="0"/>
              <a:t>0</a:t>
            </a:r>
            <a:r>
              <a:rPr lang="en-US" sz="1600" i="1" dirty="0" smtClean="0"/>
              <a:t>/</a:t>
            </a:r>
            <a:r>
              <a:rPr lang="en-US" sz="1600" i="1" dirty="0" smtClean="0">
                <a:sym typeface="Symbol"/>
              </a:rPr>
              <a:t></a:t>
            </a:r>
            <a:r>
              <a:rPr lang="en-US" sz="1600" i="1" dirty="0" smtClean="0"/>
              <a:t>2 = U</a:t>
            </a:r>
            <a:r>
              <a:rPr lang="en-US" sz="1600" i="1" baseline="-25000" dirty="0" smtClean="0"/>
              <a:t>p-p</a:t>
            </a:r>
            <a:r>
              <a:rPr lang="en-US" sz="1600" i="1" dirty="0" smtClean="0"/>
              <a:t>/(2</a:t>
            </a:r>
            <a:r>
              <a:rPr lang="en-US" sz="1600" i="1" dirty="0" smtClean="0">
                <a:sym typeface="Symbol"/>
              </a:rPr>
              <a:t></a:t>
            </a:r>
            <a:r>
              <a:rPr lang="en-US" sz="1600" i="1" dirty="0" smtClean="0"/>
              <a:t>2)</a:t>
            </a:r>
            <a:endParaRPr lang="nb-NO" sz="1600" dirty="0" smtClean="0"/>
          </a:p>
          <a:p>
            <a:endParaRPr lang="en-US" sz="2000" i="1" dirty="0" smtClean="0"/>
          </a:p>
          <a:p>
            <a:r>
              <a:rPr lang="en-US" sz="2000" dirty="0" smtClean="0"/>
              <a:t>Resulting AC current can have a different amplitude and phase angle as a result of the impedance: </a:t>
            </a:r>
          </a:p>
          <a:p>
            <a:endParaRPr lang="en-GB" sz="2000"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5" name="Object 3"/>
          <p:cNvGraphicFramePr>
            <a:graphicFrameLocks noChangeAspect="1"/>
          </p:cNvGraphicFramePr>
          <p:nvPr/>
        </p:nvGraphicFramePr>
        <p:xfrm>
          <a:off x="971601" y="1916832"/>
          <a:ext cx="1728191" cy="471325"/>
        </p:xfrm>
        <a:graphic>
          <a:graphicData uri="http://schemas.openxmlformats.org/presentationml/2006/ole">
            <mc:AlternateContent xmlns:mc="http://schemas.openxmlformats.org/markup-compatibility/2006">
              <mc:Choice xmlns:v="urn:schemas-microsoft-com:vml" Requires="v">
                <p:oleObj spid="_x0000_s21599" name="Equation" r:id="rId3" imgW="838200" imgH="228600" progId="Equation.3">
                  <p:embed/>
                </p:oleObj>
              </mc:Choice>
              <mc:Fallback>
                <p:oleObj name="Equation" r:id="rId3" imgW="838200" imgH="228600" progId="Equation.3">
                  <p:embed/>
                  <p:pic>
                    <p:nvPicPr>
                      <p:cNvPr id="30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1" y="1916832"/>
                        <a:ext cx="1728191" cy="47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7" name="Object 5"/>
          <p:cNvGraphicFramePr>
            <a:graphicFrameLocks noChangeAspect="1"/>
          </p:cNvGraphicFramePr>
          <p:nvPr/>
        </p:nvGraphicFramePr>
        <p:xfrm>
          <a:off x="1043608" y="5589240"/>
          <a:ext cx="2034226" cy="432048"/>
        </p:xfrm>
        <a:graphic>
          <a:graphicData uri="http://schemas.openxmlformats.org/presentationml/2006/ole">
            <mc:AlternateContent xmlns:mc="http://schemas.openxmlformats.org/markup-compatibility/2006">
              <mc:Choice xmlns:v="urn:schemas-microsoft-com:vml" Requires="v">
                <p:oleObj spid="_x0000_s21600" name="Equation" r:id="rId5" imgW="1079500" imgH="228600" progId="Equation.3">
                  <p:embed/>
                </p:oleObj>
              </mc:Choice>
              <mc:Fallback>
                <p:oleObj name="Equation" r:id="rId5" imgW="1079500" imgH="228600" progId="Equation.3">
                  <p:embed/>
                  <p:pic>
                    <p:nvPicPr>
                      <p:cNvPr id="307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5589240"/>
                        <a:ext cx="203422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580112" y="4077072"/>
            <a:ext cx="3563888" cy="1477328"/>
          </a:xfrm>
          <a:prstGeom prst="rect">
            <a:avLst/>
          </a:prstGeom>
          <a:noFill/>
        </p:spPr>
        <p:txBody>
          <a:bodyPr wrap="square" rtlCol="0">
            <a:spAutoFit/>
          </a:bodyPr>
          <a:lstStyle/>
          <a:p>
            <a:r>
              <a:rPr lang="en-GB" i="1" dirty="0" smtClean="0"/>
              <a:t>Impedance Z* = U* / I*</a:t>
            </a:r>
          </a:p>
          <a:p>
            <a:endParaRPr lang="en-GB" i="1" dirty="0" smtClean="0"/>
          </a:p>
          <a:p>
            <a:r>
              <a:rPr lang="en-GB" i="1" dirty="0" smtClean="0"/>
              <a:t>Instantaneous power P = U* I*</a:t>
            </a:r>
          </a:p>
          <a:p>
            <a:endParaRPr lang="en-GB" i="1" dirty="0" smtClean="0"/>
          </a:p>
          <a:p>
            <a:r>
              <a:rPr lang="en-GB" i="1" dirty="0" smtClean="0"/>
              <a:t>Power integrated over time:</a:t>
            </a:r>
            <a:endParaRPr lang="en-GB" i="1" dirty="0"/>
          </a:p>
        </p:txBody>
      </p:sp>
      <p:sp>
        <p:nvSpPr>
          <p:cNvPr id="30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80" name="Object 8"/>
          <p:cNvGraphicFramePr>
            <a:graphicFrameLocks noChangeAspect="1"/>
          </p:cNvGraphicFramePr>
          <p:nvPr/>
        </p:nvGraphicFramePr>
        <p:xfrm>
          <a:off x="5652120" y="5661248"/>
          <a:ext cx="1296144" cy="786944"/>
        </p:xfrm>
        <a:graphic>
          <a:graphicData uri="http://schemas.openxmlformats.org/presentationml/2006/ole">
            <mc:AlternateContent xmlns:mc="http://schemas.openxmlformats.org/markup-compatibility/2006">
              <mc:Choice xmlns:v="urn:schemas-microsoft-com:vml" Requires="v">
                <p:oleObj spid="_x0000_s21601" name="Equation" r:id="rId7" imgW="799920" imgH="482400" progId="Equation.3">
                  <p:embed/>
                </p:oleObj>
              </mc:Choice>
              <mc:Fallback>
                <p:oleObj name="Equation" r:id="rId7" imgW="799920" imgH="482400" progId="Equation.3">
                  <p:embed/>
                  <p:pic>
                    <p:nvPicPr>
                      <p:cNvPr id="308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52120" y="5661248"/>
                        <a:ext cx="1296144" cy="7869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99" name="Chart 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080" y="1142752"/>
            <a:ext cx="3744416" cy="26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848682"/>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387600"/>
            <a:ext cx="8134350" cy="4152900"/>
          </a:xfrm>
        </p:spPr>
        <p:txBody>
          <a:bodyPr>
            <a:normAutofit/>
          </a:bodyPr>
          <a:lstStyle/>
          <a:p>
            <a:r>
              <a:rPr lang="nb-NO" dirty="0" smtClean="0"/>
              <a:t>Direct </a:t>
            </a:r>
            <a:r>
              <a:rPr lang="nb-NO" dirty="0" err="1" smtClean="0"/>
              <a:t>current</a:t>
            </a:r>
            <a:r>
              <a:rPr lang="nb-NO" dirty="0" smtClean="0"/>
              <a:t> (DC) </a:t>
            </a:r>
            <a:r>
              <a:rPr lang="nb-NO" dirty="0" err="1" smtClean="0"/>
              <a:t>vs</a:t>
            </a:r>
            <a:r>
              <a:rPr lang="nb-NO" dirty="0" smtClean="0"/>
              <a:t> alternating </a:t>
            </a:r>
            <a:r>
              <a:rPr lang="nb-NO" dirty="0" err="1" smtClean="0"/>
              <a:t>current</a:t>
            </a:r>
            <a:r>
              <a:rPr lang="nb-NO" dirty="0" smtClean="0"/>
              <a:t> (AC) </a:t>
            </a:r>
          </a:p>
          <a:p>
            <a:r>
              <a:rPr lang="nb-NO" dirty="0" err="1" smtClean="0"/>
              <a:t>Sinusoidal</a:t>
            </a:r>
            <a:r>
              <a:rPr lang="nb-NO" dirty="0" smtClean="0"/>
              <a:t> case:</a:t>
            </a:r>
          </a:p>
          <a:p>
            <a:endParaRPr lang="nb-NO" dirty="0"/>
          </a:p>
          <a:p>
            <a:endParaRPr lang="nb-NO" dirty="0" smtClean="0"/>
          </a:p>
          <a:p>
            <a:endParaRPr lang="nb-NO" dirty="0"/>
          </a:p>
          <a:p>
            <a:endParaRPr lang="nb-NO" dirty="0" smtClean="0"/>
          </a:p>
          <a:p>
            <a:endParaRPr lang="nb-NO" dirty="0" smtClean="0"/>
          </a:p>
          <a:p>
            <a:r>
              <a:rPr lang="nb-NO" dirty="0" err="1" smtClean="0"/>
              <a:t>Angular</a:t>
            </a:r>
            <a:r>
              <a:rPr lang="nb-NO" dirty="0" smtClean="0"/>
              <a:t> </a:t>
            </a:r>
            <a:r>
              <a:rPr lang="nb-NO" dirty="0" err="1" smtClean="0"/>
              <a:t>frequency</a:t>
            </a:r>
            <a:r>
              <a:rPr lang="nb-NO" dirty="0" smtClean="0"/>
              <a:t> is </a:t>
            </a:r>
            <a:r>
              <a:rPr lang="el-GR" i="1" dirty="0" smtClean="0"/>
              <a:t>ω</a:t>
            </a:r>
            <a:r>
              <a:rPr lang="nb-NO" dirty="0" smtClean="0"/>
              <a:t> = 2</a:t>
            </a:r>
            <a:r>
              <a:rPr lang="el-GR" dirty="0" smtClean="0"/>
              <a:t>π</a:t>
            </a:r>
            <a:r>
              <a:rPr lang="nb-NO" i="1" dirty="0" smtClean="0"/>
              <a:t>f</a:t>
            </a:r>
          </a:p>
          <a:p>
            <a:r>
              <a:rPr lang="nb-NO" dirty="0" err="1" smtClean="0"/>
              <a:t>Phase</a:t>
            </a:r>
            <a:r>
              <a:rPr lang="nb-NO" dirty="0" smtClean="0"/>
              <a:t> angle </a:t>
            </a:r>
            <a:r>
              <a:rPr lang="el-GR" i="1" dirty="0" smtClean="0"/>
              <a:t>φ</a:t>
            </a:r>
            <a:endParaRPr lang="nb-NO" i="1" dirty="0" smtClean="0"/>
          </a:p>
          <a:p>
            <a:r>
              <a:rPr lang="nb-NO" dirty="0" err="1" smtClean="0"/>
              <a:t>What</a:t>
            </a:r>
            <a:r>
              <a:rPr lang="nb-NO" dirty="0" smtClean="0"/>
              <a:t> is </a:t>
            </a:r>
            <a:r>
              <a:rPr lang="nb-NO" dirty="0" err="1" smtClean="0"/>
              <a:t>the</a:t>
            </a:r>
            <a:r>
              <a:rPr lang="nb-NO" dirty="0" smtClean="0"/>
              <a:t> </a:t>
            </a:r>
            <a:r>
              <a:rPr lang="nb-NO" dirty="0" err="1" smtClean="0"/>
              <a:t>periodicity</a:t>
            </a:r>
            <a:r>
              <a:rPr lang="nb-NO" dirty="0" smtClean="0"/>
              <a:t> </a:t>
            </a:r>
            <a:r>
              <a:rPr lang="nb-NO" i="1" dirty="0" smtClean="0"/>
              <a:t>P</a:t>
            </a:r>
            <a:r>
              <a:rPr lang="nb-NO" dirty="0" smtClean="0"/>
              <a:t> </a:t>
            </a:r>
            <a:r>
              <a:rPr lang="nb-NO" dirty="0" err="1" smtClean="0"/>
              <a:t>here</a:t>
            </a:r>
            <a:r>
              <a:rPr lang="nb-NO" dirty="0" smtClean="0"/>
              <a:t>?</a:t>
            </a:r>
          </a:p>
          <a:p>
            <a:endParaRPr lang="en-GB" dirty="0"/>
          </a:p>
        </p:txBody>
      </p:sp>
      <p:sp>
        <p:nvSpPr>
          <p:cNvPr id="2" name="Title 1"/>
          <p:cNvSpPr>
            <a:spLocks noGrp="1"/>
          </p:cNvSpPr>
          <p:nvPr>
            <p:ph type="title"/>
          </p:nvPr>
        </p:nvSpPr>
        <p:spPr>
          <a:xfrm>
            <a:off x="628650" y="365127"/>
            <a:ext cx="7886700" cy="943766"/>
          </a:xfrm>
        </p:spPr>
        <p:txBody>
          <a:bodyPr/>
          <a:lstStyle/>
          <a:p>
            <a:r>
              <a:rPr lang="nb-NO" dirty="0" err="1" smtClean="0"/>
              <a:t>Textbook’s</a:t>
            </a:r>
            <a:r>
              <a:rPr lang="nb-NO" dirty="0" smtClean="0"/>
              <a:t> </a:t>
            </a:r>
            <a:r>
              <a:rPr lang="nb-NO" dirty="0" err="1" smtClean="0"/>
              <a:t>introduction</a:t>
            </a:r>
            <a:r>
              <a:rPr lang="nb-NO" dirty="0" smtClean="0"/>
              <a:t> to </a:t>
            </a:r>
            <a:r>
              <a:rPr lang="nb-NO" dirty="0" err="1" smtClean="0"/>
              <a:t>periodicity</a:t>
            </a:r>
            <a:endParaRPr lang="en-GB" dirty="0"/>
          </a:p>
        </p:txBody>
      </p:sp>
      <p:pic>
        <p:nvPicPr>
          <p:cNvPr id="4" name="Picture 3"/>
          <p:cNvPicPr>
            <a:picLocks noChangeAspect="1"/>
          </p:cNvPicPr>
          <p:nvPr/>
        </p:nvPicPr>
        <p:blipFill>
          <a:blip r:embed="rId2"/>
          <a:stretch>
            <a:fillRect/>
          </a:stretch>
        </p:blipFill>
        <p:spPr>
          <a:xfrm>
            <a:off x="1914525" y="1522015"/>
            <a:ext cx="4805940" cy="652462"/>
          </a:xfrm>
          <a:prstGeom prst="rect">
            <a:avLst/>
          </a:prstGeom>
        </p:spPr>
      </p:pic>
      <p:pic>
        <p:nvPicPr>
          <p:cNvPr id="5" name="Picture 4"/>
          <p:cNvPicPr>
            <a:picLocks noChangeAspect="1"/>
          </p:cNvPicPr>
          <p:nvPr/>
        </p:nvPicPr>
        <p:blipFill>
          <a:blip r:embed="rId3"/>
          <a:stretch>
            <a:fillRect/>
          </a:stretch>
        </p:blipFill>
        <p:spPr>
          <a:xfrm>
            <a:off x="2591882" y="3099991"/>
            <a:ext cx="3649136" cy="759616"/>
          </a:xfrm>
          <a:prstGeom prst="rect">
            <a:avLst/>
          </a:prstGeom>
        </p:spPr>
      </p:pic>
      <p:pic>
        <p:nvPicPr>
          <p:cNvPr id="6" name="Picture 5"/>
          <p:cNvPicPr>
            <a:picLocks noChangeAspect="1"/>
          </p:cNvPicPr>
          <p:nvPr/>
        </p:nvPicPr>
        <p:blipFill>
          <a:blip r:embed="rId4"/>
          <a:stretch>
            <a:fillRect/>
          </a:stretch>
        </p:blipFill>
        <p:spPr>
          <a:xfrm>
            <a:off x="2591882" y="4072730"/>
            <a:ext cx="3649136" cy="814539"/>
          </a:xfrm>
          <a:prstGeom prst="rect">
            <a:avLst/>
          </a:prstGeom>
        </p:spPr>
      </p:pic>
    </p:spTree>
    <p:extLst>
      <p:ext uri="{BB962C8B-B14F-4D97-AF65-F5344CB8AC3E}">
        <p14:creationId xmlns:p14="http://schemas.microsoft.com/office/powerpoint/2010/main" val="1477086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4000" y="1271590"/>
            <a:ext cx="8890000" cy="5459410"/>
          </a:xfrm>
        </p:spPr>
        <p:txBody>
          <a:bodyPr/>
          <a:lstStyle/>
          <a:p>
            <a:r>
              <a:rPr lang="en-GB" dirty="0" smtClean="0"/>
              <a:t>Conductivity of the electrolyte</a:t>
            </a:r>
          </a:p>
          <a:p>
            <a:endParaRPr lang="en-GB" dirty="0" smtClean="0"/>
          </a:p>
          <a:p>
            <a:r>
              <a:rPr lang="en-GB" dirty="0" smtClean="0"/>
              <a:t>Calibrate the geometrical factors by using a 1 M </a:t>
            </a:r>
            <a:r>
              <a:rPr lang="en-GB" dirty="0" err="1" smtClean="0"/>
              <a:t>KCl</a:t>
            </a:r>
            <a:r>
              <a:rPr lang="en-GB" dirty="0" smtClean="0"/>
              <a:t> solution</a:t>
            </a:r>
          </a:p>
          <a:p>
            <a:endParaRPr lang="en-GB" dirty="0" smtClean="0"/>
          </a:p>
          <a:p>
            <a:r>
              <a:rPr lang="en-GB" dirty="0" smtClean="0"/>
              <a:t>AC measurement: Current</a:t>
            </a:r>
          </a:p>
          <a:p>
            <a:endParaRPr lang="en-GB" dirty="0" smtClean="0"/>
          </a:p>
          <a:p>
            <a:r>
              <a:rPr lang="en-GB" dirty="0" smtClean="0"/>
              <a:t>Will generate voltages over an electrochemical cell</a:t>
            </a:r>
          </a:p>
          <a:p>
            <a:endParaRPr lang="en-GB" dirty="0" smtClean="0"/>
          </a:p>
          <a:p>
            <a:pPr marL="0" indent="0">
              <a:buNone/>
            </a:pPr>
            <a:r>
              <a:rPr lang="en-GB" dirty="0" smtClean="0"/>
              <a:t>over R:</a:t>
            </a:r>
          </a:p>
          <a:p>
            <a:endParaRPr lang="en-GB" dirty="0" smtClean="0"/>
          </a:p>
          <a:p>
            <a:endParaRPr lang="en-GB" dirty="0" smtClean="0"/>
          </a:p>
          <a:p>
            <a:pPr marL="0" indent="0">
              <a:buNone/>
            </a:pPr>
            <a:r>
              <a:rPr lang="en-GB" dirty="0" smtClean="0"/>
              <a:t>over C:</a:t>
            </a:r>
          </a:p>
          <a:p>
            <a:pPr marL="0" indent="0">
              <a:buNone/>
            </a:pPr>
            <a:endParaRPr lang="en-GB" dirty="0" smtClean="0"/>
          </a:p>
          <a:p>
            <a:pPr marL="0" indent="0">
              <a:buNone/>
            </a:pPr>
            <a:r>
              <a:rPr lang="en-GB" dirty="0" smtClean="0"/>
              <a:t>Phase shifts? Amplitude ratios?  </a:t>
            </a:r>
            <a:endParaRPr lang="en-GB" dirty="0"/>
          </a:p>
        </p:txBody>
      </p:sp>
      <p:sp>
        <p:nvSpPr>
          <p:cNvPr id="3" name="Title 2"/>
          <p:cNvSpPr>
            <a:spLocks noGrp="1"/>
          </p:cNvSpPr>
          <p:nvPr>
            <p:ph type="title"/>
          </p:nvPr>
        </p:nvSpPr>
        <p:spPr>
          <a:xfrm>
            <a:off x="628650" y="200030"/>
            <a:ext cx="7886700" cy="815974"/>
          </a:xfrm>
        </p:spPr>
        <p:txBody>
          <a:bodyPr/>
          <a:lstStyle/>
          <a:p>
            <a:r>
              <a:rPr lang="nb-NO" dirty="0" err="1" smtClean="0"/>
              <a:t>Conductivity</a:t>
            </a:r>
            <a:r>
              <a:rPr lang="nb-NO" dirty="0" smtClean="0"/>
              <a:t> </a:t>
            </a:r>
            <a:r>
              <a:rPr lang="nb-NO" dirty="0" err="1" smtClean="0"/>
              <a:t>cell</a:t>
            </a:r>
            <a:endParaRPr lang="en-GB" dirty="0"/>
          </a:p>
        </p:txBody>
      </p:sp>
      <p:pic>
        <p:nvPicPr>
          <p:cNvPr id="5" name="Picture 11" descr="D:\temp\DBJWEC001-216\WOST764\E-Book\15\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1878" y="91141"/>
            <a:ext cx="3039871" cy="17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stretch>
            <a:fillRect/>
          </a:stretch>
        </p:blipFill>
        <p:spPr>
          <a:xfrm>
            <a:off x="7070724" y="3444727"/>
            <a:ext cx="1733550" cy="771525"/>
          </a:xfrm>
          <a:prstGeom prst="rect">
            <a:avLst/>
          </a:prstGeom>
        </p:spPr>
      </p:pic>
      <p:pic>
        <p:nvPicPr>
          <p:cNvPr id="7" name="Picture 6"/>
          <p:cNvPicPr>
            <a:picLocks noChangeAspect="1"/>
          </p:cNvPicPr>
          <p:nvPr/>
        </p:nvPicPr>
        <p:blipFill>
          <a:blip r:embed="rId4"/>
          <a:stretch>
            <a:fillRect/>
          </a:stretch>
        </p:blipFill>
        <p:spPr>
          <a:xfrm>
            <a:off x="7194549" y="1878616"/>
            <a:ext cx="1609725" cy="771525"/>
          </a:xfrm>
          <a:prstGeom prst="rect">
            <a:avLst/>
          </a:prstGeom>
        </p:spPr>
      </p:pic>
      <p:pic>
        <p:nvPicPr>
          <p:cNvPr id="8" name="Picture 7"/>
          <p:cNvPicPr>
            <a:picLocks noChangeAspect="1"/>
          </p:cNvPicPr>
          <p:nvPr/>
        </p:nvPicPr>
        <p:blipFill>
          <a:blip r:embed="rId5"/>
          <a:stretch>
            <a:fillRect/>
          </a:stretch>
        </p:blipFill>
        <p:spPr>
          <a:xfrm>
            <a:off x="4135432" y="2632074"/>
            <a:ext cx="2935292" cy="655199"/>
          </a:xfrm>
          <a:prstGeom prst="rect">
            <a:avLst/>
          </a:prstGeom>
        </p:spPr>
      </p:pic>
      <p:pic>
        <p:nvPicPr>
          <p:cNvPr id="10" name="Picture 9"/>
          <p:cNvPicPr>
            <a:picLocks noChangeAspect="1"/>
          </p:cNvPicPr>
          <p:nvPr/>
        </p:nvPicPr>
        <p:blipFill>
          <a:blip r:embed="rId6"/>
          <a:stretch>
            <a:fillRect/>
          </a:stretch>
        </p:blipFill>
        <p:spPr>
          <a:xfrm>
            <a:off x="1623695" y="4417803"/>
            <a:ext cx="3405506" cy="459908"/>
          </a:xfrm>
          <a:prstGeom prst="rect">
            <a:avLst/>
          </a:prstGeom>
        </p:spPr>
      </p:pic>
      <p:pic>
        <p:nvPicPr>
          <p:cNvPr id="11" name="Picture 10"/>
          <p:cNvPicPr>
            <a:picLocks noChangeAspect="1"/>
          </p:cNvPicPr>
          <p:nvPr/>
        </p:nvPicPr>
        <p:blipFill>
          <a:blip r:embed="rId7"/>
          <a:stretch>
            <a:fillRect/>
          </a:stretch>
        </p:blipFill>
        <p:spPr>
          <a:xfrm>
            <a:off x="1498600" y="5409569"/>
            <a:ext cx="7518400" cy="767396"/>
          </a:xfrm>
          <a:prstGeom prst="rect">
            <a:avLst/>
          </a:prstGeom>
        </p:spPr>
      </p:pic>
      <p:pic>
        <p:nvPicPr>
          <p:cNvPr id="12" name="Picture 11"/>
          <p:cNvPicPr>
            <a:picLocks noChangeAspect="1"/>
          </p:cNvPicPr>
          <p:nvPr/>
        </p:nvPicPr>
        <p:blipFill>
          <a:blip r:embed="rId8"/>
          <a:stretch>
            <a:fillRect/>
          </a:stretch>
        </p:blipFill>
        <p:spPr>
          <a:xfrm>
            <a:off x="6917136" y="4348714"/>
            <a:ext cx="1695450" cy="819150"/>
          </a:xfrm>
          <a:prstGeom prst="rect">
            <a:avLst/>
          </a:prstGeom>
        </p:spPr>
      </p:pic>
    </p:spTree>
    <p:extLst>
      <p:ext uri="{BB962C8B-B14F-4D97-AF65-F5344CB8AC3E}">
        <p14:creationId xmlns:p14="http://schemas.microsoft.com/office/powerpoint/2010/main" val="2070015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8224" y="1158240"/>
            <a:ext cx="8619744" cy="5218176"/>
          </a:xfrm>
        </p:spPr>
        <p:txBody>
          <a:bodyPr>
            <a:normAutofit/>
          </a:bodyPr>
          <a:lstStyle/>
          <a:p>
            <a:r>
              <a:rPr lang="en-GB" dirty="0" smtClean="0">
                <a:solidFill>
                  <a:srgbClr val="FF0000"/>
                </a:solidFill>
              </a:rPr>
              <a:t>The treatment that follows aims to show that there are two contributions to electrode impedance: Kinetics and transport</a:t>
            </a:r>
          </a:p>
          <a:p>
            <a:endParaRPr lang="en-GB" dirty="0" smtClean="0"/>
          </a:p>
          <a:p>
            <a:r>
              <a:rPr lang="en-GB" dirty="0" smtClean="0"/>
              <a:t>Apply AC current, measure AC voltage, or </a:t>
            </a:r>
            <a:r>
              <a:rPr lang="en-GB" i="1" dirty="0" smtClean="0"/>
              <a:t>vice versa</a:t>
            </a:r>
          </a:p>
          <a:p>
            <a:endParaRPr lang="en-GB" dirty="0" smtClean="0"/>
          </a:p>
          <a:p>
            <a:r>
              <a:rPr lang="en-GB" dirty="0" smtClean="0"/>
              <a:t>Impedance </a:t>
            </a:r>
            <a:r>
              <a:rPr lang="en-GB" i="1" dirty="0" smtClean="0"/>
              <a:t>Z </a:t>
            </a:r>
            <a:r>
              <a:rPr lang="en-GB" dirty="0" smtClean="0"/>
              <a:t>(equivalent to resistance </a:t>
            </a:r>
            <a:r>
              <a:rPr lang="en-GB" i="1" dirty="0" smtClean="0"/>
              <a:t>R</a:t>
            </a:r>
            <a:r>
              <a:rPr lang="en-GB" dirty="0" smtClean="0"/>
              <a:t> in DC)</a:t>
            </a:r>
          </a:p>
          <a:p>
            <a:endParaRPr lang="en-GB" dirty="0" smtClean="0"/>
          </a:p>
          <a:p>
            <a:r>
              <a:rPr lang="en-GB" dirty="0" smtClean="0"/>
              <a:t> Faradaic effects</a:t>
            </a:r>
          </a:p>
          <a:p>
            <a:pPr lvl="1"/>
            <a:r>
              <a:rPr lang="en-GB" dirty="0" smtClean="0"/>
              <a:t>Apply (small) AC voltage</a:t>
            </a:r>
          </a:p>
          <a:p>
            <a:pPr lvl="1"/>
            <a:endParaRPr lang="en-GB" dirty="0" smtClean="0"/>
          </a:p>
          <a:p>
            <a:pPr lvl="1"/>
            <a:r>
              <a:rPr lang="en-GB" dirty="0" smtClean="0"/>
              <a:t>Reaction</a:t>
            </a:r>
          </a:p>
          <a:p>
            <a:pPr lvl="1"/>
            <a:endParaRPr lang="en-GB" dirty="0" smtClean="0"/>
          </a:p>
          <a:p>
            <a:pPr lvl="1"/>
            <a:r>
              <a:rPr lang="en-GB" dirty="0" smtClean="0"/>
              <a:t>Response on concentrations </a:t>
            </a:r>
            <a:endParaRPr lang="en-GB" dirty="0"/>
          </a:p>
        </p:txBody>
      </p:sp>
      <p:sp>
        <p:nvSpPr>
          <p:cNvPr id="3" name="Title 2"/>
          <p:cNvSpPr>
            <a:spLocks noGrp="1"/>
          </p:cNvSpPr>
          <p:nvPr>
            <p:ph type="title"/>
          </p:nvPr>
        </p:nvSpPr>
        <p:spPr>
          <a:xfrm>
            <a:off x="628650" y="365127"/>
            <a:ext cx="7886700" cy="415162"/>
          </a:xfrm>
        </p:spPr>
        <p:txBody>
          <a:bodyPr>
            <a:normAutofit fontScale="90000"/>
          </a:bodyPr>
          <a:lstStyle/>
          <a:p>
            <a:pPr algn="ctr"/>
            <a:r>
              <a:rPr lang="nb-NO" dirty="0" err="1" smtClean="0"/>
              <a:t>Faradaic</a:t>
            </a:r>
            <a:r>
              <a:rPr lang="nb-NO" dirty="0" smtClean="0"/>
              <a:t> </a:t>
            </a:r>
            <a:r>
              <a:rPr lang="nb-NO" dirty="0" err="1" smtClean="0"/>
              <a:t>effects</a:t>
            </a:r>
            <a:r>
              <a:rPr lang="nb-NO" dirty="0" smtClean="0"/>
              <a:t> of AC</a:t>
            </a:r>
            <a:br>
              <a:rPr lang="nb-NO" dirty="0" smtClean="0"/>
            </a:br>
            <a:r>
              <a:rPr lang="nb-NO" dirty="0" err="1" smtClean="0"/>
              <a:t>Impedance</a:t>
            </a:r>
            <a:r>
              <a:rPr lang="nb-NO" dirty="0" smtClean="0"/>
              <a:t>, </a:t>
            </a:r>
            <a:r>
              <a:rPr lang="nb-NO" dirty="0" err="1" smtClean="0"/>
              <a:t>harmonics</a:t>
            </a:r>
            <a:r>
              <a:rPr lang="nb-NO" dirty="0" smtClean="0"/>
              <a:t>, </a:t>
            </a:r>
            <a:r>
              <a:rPr lang="nb-NO" dirty="0" err="1" smtClean="0"/>
              <a:t>rectification</a:t>
            </a:r>
            <a:endParaRPr lang="en-GB" dirty="0"/>
          </a:p>
        </p:txBody>
      </p:sp>
      <p:pic>
        <p:nvPicPr>
          <p:cNvPr id="4" name="Picture 3"/>
          <p:cNvPicPr>
            <a:picLocks noChangeAspect="1"/>
          </p:cNvPicPr>
          <p:nvPr/>
        </p:nvPicPr>
        <p:blipFill>
          <a:blip r:embed="rId2"/>
          <a:stretch>
            <a:fillRect/>
          </a:stretch>
        </p:blipFill>
        <p:spPr>
          <a:xfrm>
            <a:off x="5896063" y="2846168"/>
            <a:ext cx="1114446" cy="893764"/>
          </a:xfrm>
          <a:prstGeom prst="rect">
            <a:avLst/>
          </a:prstGeom>
        </p:spPr>
      </p:pic>
      <p:pic>
        <p:nvPicPr>
          <p:cNvPr id="5" name="Picture 4"/>
          <p:cNvPicPr>
            <a:picLocks noChangeAspect="1"/>
          </p:cNvPicPr>
          <p:nvPr/>
        </p:nvPicPr>
        <p:blipFill>
          <a:blip r:embed="rId3"/>
          <a:stretch>
            <a:fillRect/>
          </a:stretch>
        </p:blipFill>
        <p:spPr>
          <a:xfrm>
            <a:off x="4062411" y="3929067"/>
            <a:ext cx="3265489" cy="679755"/>
          </a:xfrm>
          <a:prstGeom prst="rect">
            <a:avLst/>
          </a:prstGeom>
        </p:spPr>
      </p:pic>
      <p:pic>
        <p:nvPicPr>
          <p:cNvPr id="6" name="Picture 5"/>
          <p:cNvPicPr>
            <a:picLocks noChangeAspect="1"/>
          </p:cNvPicPr>
          <p:nvPr/>
        </p:nvPicPr>
        <p:blipFill>
          <a:blip r:embed="rId4"/>
          <a:stretch>
            <a:fillRect/>
          </a:stretch>
        </p:blipFill>
        <p:spPr>
          <a:xfrm>
            <a:off x="4239147" y="4630275"/>
            <a:ext cx="3313833" cy="582347"/>
          </a:xfrm>
          <a:prstGeom prst="rect">
            <a:avLst/>
          </a:prstGeom>
        </p:spPr>
      </p:pic>
      <p:pic>
        <p:nvPicPr>
          <p:cNvPr id="7" name="Picture 6"/>
          <p:cNvPicPr>
            <a:picLocks noChangeAspect="1"/>
          </p:cNvPicPr>
          <p:nvPr/>
        </p:nvPicPr>
        <p:blipFill>
          <a:blip r:embed="rId5"/>
          <a:stretch>
            <a:fillRect/>
          </a:stretch>
        </p:blipFill>
        <p:spPr>
          <a:xfrm>
            <a:off x="4125912" y="5211950"/>
            <a:ext cx="5007054" cy="528449"/>
          </a:xfrm>
          <a:prstGeom prst="rect">
            <a:avLst/>
          </a:prstGeom>
        </p:spPr>
      </p:pic>
    </p:spTree>
    <p:extLst>
      <p:ext uri="{BB962C8B-B14F-4D97-AF65-F5344CB8AC3E}">
        <p14:creationId xmlns:p14="http://schemas.microsoft.com/office/powerpoint/2010/main" val="1008571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 y="1243810"/>
            <a:ext cx="4808220" cy="5519854"/>
          </a:xfrm>
        </p:spPr>
        <p:txBody>
          <a:bodyPr>
            <a:normAutofit/>
          </a:bodyPr>
          <a:lstStyle/>
          <a:p>
            <a:r>
              <a:rPr lang="en-GB" dirty="0" smtClean="0"/>
              <a:t>Oscillating current changes the concentrations of reactants and products </a:t>
            </a:r>
          </a:p>
          <a:p>
            <a:r>
              <a:rPr lang="en-GB" dirty="0" smtClean="0"/>
              <a:t>Semi-integration yields</a:t>
            </a:r>
          </a:p>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dirty="0" smtClean="0"/>
              <a:t>The product and reactant concentrations are shifted -45° and +135°, respectively, i.e., 180° apart.</a:t>
            </a:r>
          </a:p>
          <a:p>
            <a:endParaRPr lang="en-GB" dirty="0" smtClean="0"/>
          </a:p>
          <a:p>
            <a:r>
              <a:rPr lang="en-GB" dirty="0" smtClean="0"/>
              <a:t>Total concentration close to constant </a:t>
            </a:r>
            <a:endParaRPr lang="en-GB" dirty="0"/>
          </a:p>
        </p:txBody>
      </p:sp>
      <p:sp>
        <p:nvSpPr>
          <p:cNvPr id="3" name="Title 2"/>
          <p:cNvSpPr>
            <a:spLocks noGrp="1"/>
          </p:cNvSpPr>
          <p:nvPr>
            <p:ph type="title"/>
          </p:nvPr>
        </p:nvSpPr>
        <p:spPr>
          <a:xfrm>
            <a:off x="190500" y="279783"/>
            <a:ext cx="8782811" cy="878682"/>
          </a:xfrm>
        </p:spPr>
        <p:txBody>
          <a:bodyPr>
            <a:normAutofit fontScale="90000"/>
          </a:bodyPr>
          <a:lstStyle/>
          <a:p>
            <a:pPr algn="ctr"/>
            <a:r>
              <a:rPr lang="nb-NO" dirty="0" err="1"/>
              <a:t>Faradaic</a:t>
            </a:r>
            <a:r>
              <a:rPr lang="nb-NO" dirty="0"/>
              <a:t> </a:t>
            </a:r>
            <a:r>
              <a:rPr lang="nb-NO" dirty="0" err="1"/>
              <a:t>effects</a:t>
            </a:r>
            <a:r>
              <a:rPr lang="nb-NO" dirty="0"/>
              <a:t> of </a:t>
            </a:r>
            <a:r>
              <a:rPr lang="nb-NO" dirty="0" smtClean="0"/>
              <a:t>AC</a:t>
            </a:r>
            <a:br>
              <a:rPr lang="nb-NO" dirty="0" smtClean="0"/>
            </a:br>
            <a:r>
              <a:rPr lang="nb-NO" dirty="0" err="1" smtClean="0"/>
              <a:t>Impedance</a:t>
            </a:r>
            <a:r>
              <a:rPr lang="nb-NO" dirty="0"/>
              <a:t>, </a:t>
            </a:r>
            <a:r>
              <a:rPr lang="nb-NO" dirty="0" err="1"/>
              <a:t>harmonics</a:t>
            </a:r>
            <a:r>
              <a:rPr lang="nb-NO" dirty="0"/>
              <a:t>, </a:t>
            </a:r>
            <a:r>
              <a:rPr lang="nb-NO" dirty="0" err="1"/>
              <a:t>rectification</a:t>
            </a:r>
            <a:endParaRPr lang="en-GB" dirty="0"/>
          </a:p>
        </p:txBody>
      </p:sp>
      <p:pic>
        <p:nvPicPr>
          <p:cNvPr id="4" name="Picture 11" descr="D:\temp\DBJWEC001-216\WOST764\E-Book\15\1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3696" y="3882230"/>
            <a:ext cx="4087813" cy="288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623824" y="2354231"/>
            <a:ext cx="6248400" cy="685800"/>
          </a:xfrm>
          <a:prstGeom prst="rect">
            <a:avLst/>
          </a:prstGeom>
        </p:spPr>
      </p:pic>
      <p:pic>
        <p:nvPicPr>
          <p:cNvPr id="6" name="Picture 5"/>
          <p:cNvPicPr>
            <a:picLocks noChangeAspect="1"/>
          </p:cNvPicPr>
          <p:nvPr/>
        </p:nvPicPr>
        <p:blipFill>
          <a:blip r:embed="rId4"/>
          <a:stretch>
            <a:fillRect/>
          </a:stretch>
        </p:blipFill>
        <p:spPr>
          <a:xfrm>
            <a:off x="623824" y="3174967"/>
            <a:ext cx="6038850" cy="714375"/>
          </a:xfrm>
          <a:prstGeom prst="rect">
            <a:avLst/>
          </a:prstGeom>
        </p:spPr>
      </p:pic>
      <p:sp>
        <p:nvSpPr>
          <p:cNvPr id="7" name="TextBox 6"/>
          <p:cNvSpPr txBox="1"/>
          <p:nvPr/>
        </p:nvSpPr>
        <p:spPr>
          <a:xfrm>
            <a:off x="7156958" y="2328672"/>
            <a:ext cx="1925511" cy="1477328"/>
          </a:xfrm>
          <a:prstGeom prst="rect">
            <a:avLst/>
          </a:prstGeom>
          <a:solidFill>
            <a:srgbClr val="FFFF00"/>
          </a:solidFill>
        </p:spPr>
        <p:txBody>
          <a:bodyPr wrap="square" rtlCol="0">
            <a:spAutoFit/>
          </a:bodyPr>
          <a:lstStyle/>
          <a:p>
            <a:r>
              <a:rPr lang="en-GB" dirty="0" smtClean="0"/>
              <a:t>Semi-integration is not curriculum, but leads to concentrations ±</a:t>
            </a:r>
            <a:r>
              <a:rPr lang="el-GR" dirty="0" smtClean="0"/>
              <a:t>π</a:t>
            </a:r>
            <a:r>
              <a:rPr lang="nb-NO" dirty="0" smtClean="0"/>
              <a:t>/4 </a:t>
            </a:r>
            <a:r>
              <a:rPr lang="nb-NO" dirty="0" err="1" smtClean="0"/>
              <a:t>out</a:t>
            </a:r>
            <a:r>
              <a:rPr lang="nb-NO" dirty="0" smtClean="0"/>
              <a:t> of </a:t>
            </a:r>
            <a:r>
              <a:rPr lang="nb-NO" dirty="0" err="1" smtClean="0"/>
              <a:t>phase</a:t>
            </a:r>
            <a:r>
              <a:rPr lang="en-GB" dirty="0" smtClean="0"/>
              <a:t> </a:t>
            </a:r>
            <a:endParaRPr lang="en-GB" dirty="0"/>
          </a:p>
        </p:txBody>
      </p:sp>
    </p:spTree>
    <p:extLst>
      <p:ext uri="{BB962C8B-B14F-4D97-AF65-F5344CB8AC3E}">
        <p14:creationId xmlns:p14="http://schemas.microsoft.com/office/powerpoint/2010/main" val="273988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319462" y="5894780"/>
            <a:ext cx="5195888" cy="96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628650" y="924155"/>
            <a:ext cx="7886700" cy="5252808"/>
          </a:xfrm>
        </p:spPr>
        <p:txBody>
          <a:bodyPr/>
          <a:lstStyle/>
          <a:p>
            <a:r>
              <a:rPr lang="nb-NO" dirty="0" smtClean="0"/>
              <a:t>From </a:t>
            </a:r>
            <a:r>
              <a:rPr lang="nb-NO" dirty="0" err="1" smtClean="0"/>
              <a:t>Ch</a:t>
            </a:r>
            <a:r>
              <a:rPr lang="nb-NO" dirty="0" smtClean="0"/>
              <a:t>. 7, a </a:t>
            </a:r>
            <a:r>
              <a:rPr lang="nb-NO" dirty="0" err="1" smtClean="0"/>
              <a:t>version</a:t>
            </a:r>
            <a:r>
              <a:rPr lang="nb-NO" dirty="0" smtClean="0"/>
              <a:t> of </a:t>
            </a:r>
            <a:r>
              <a:rPr lang="nb-NO" dirty="0" err="1" smtClean="0"/>
              <a:t>the</a:t>
            </a:r>
            <a:r>
              <a:rPr lang="nb-NO" dirty="0" smtClean="0"/>
              <a:t> Butler-Volmer </a:t>
            </a:r>
            <a:r>
              <a:rPr lang="nb-NO" dirty="0" err="1" smtClean="0"/>
              <a:t>equation</a:t>
            </a:r>
            <a:r>
              <a:rPr lang="nb-NO" dirty="0" smtClean="0"/>
              <a:t>:</a:t>
            </a:r>
          </a:p>
          <a:p>
            <a:endParaRPr lang="nb-NO" dirty="0"/>
          </a:p>
          <a:p>
            <a:endParaRPr lang="nb-NO" dirty="0" smtClean="0"/>
          </a:p>
          <a:p>
            <a:endParaRPr lang="nb-NO" dirty="0"/>
          </a:p>
          <a:p>
            <a:endParaRPr lang="nb-NO" dirty="0" smtClean="0"/>
          </a:p>
          <a:p>
            <a:endParaRPr lang="nb-NO" dirty="0"/>
          </a:p>
          <a:p>
            <a:endParaRPr lang="nb-NO" dirty="0" smtClean="0"/>
          </a:p>
          <a:p>
            <a:endParaRPr lang="en-GB" dirty="0"/>
          </a:p>
        </p:txBody>
      </p:sp>
      <p:sp>
        <p:nvSpPr>
          <p:cNvPr id="3" name="Title 2"/>
          <p:cNvSpPr>
            <a:spLocks noGrp="1"/>
          </p:cNvSpPr>
          <p:nvPr>
            <p:ph type="title"/>
          </p:nvPr>
        </p:nvSpPr>
        <p:spPr>
          <a:xfrm>
            <a:off x="628650" y="127000"/>
            <a:ext cx="6307193" cy="797155"/>
          </a:xfrm>
        </p:spPr>
        <p:txBody>
          <a:bodyPr/>
          <a:lstStyle/>
          <a:p>
            <a:r>
              <a:rPr lang="nb-NO" dirty="0" err="1" smtClean="0"/>
              <a:t>Relation</a:t>
            </a:r>
            <a:r>
              <a:rPr lang="nb-NO" dirty="0" smtClean="0"/>
              <a:t> to </a:t>
            </a:r>
            <a:r>
              <a:rPr lang="nb-NO" dirty="0" err="1" smtClean="0"/>
              <a:t>voltage</a:t>
            </a:r>
            <a:r>
              <a:rPr lang="nb-NO" dirty="0" smtClean="0"/>
              <a:t> – Butler-Volmer</a:t>
            </a:r>
            <a:endParaRPr lang="en-GB" dirty="0"/>
          </a:p>
        </p:txBody>
      </p:sp>
      <p:pic>
        <p:nvPicPr>
          <p:cNvPr id="4" name="Picture 3"/>
          <p:cNvPicPr>
            <a:picLocks noChangeAspect="1"/>
          </p:cNvPicPr>
          <p:nvPr/>
        </p:nvPicPr>
        <p:blipFill>
          <a:blip r:embed="rId2"/>
          <a:stretch>
            <a:fillRect/>
          </a:stretch>
        </p:blipFill>
        <p:spPr>
          <a:xfrm>
            <a:off x="628650" y="1602185"/>
            <a:ext cx="6000750" cy="819150"/>
          </a:xfrm>
          <a:prstGeom prst="rect">
            <a:avLst/>
          </a:prstGeom>
        </p:spPr>
      </p:pic>
      <p:pic>
        <p:nvPicPr>
          <p:cNvPr id="5" name="Picture 4"/>
          <p:cNvPicPr>
            <a:picLocks noChangeAspect="1"/>
          </p:cNvPicPr>
          <p:nvPr/>
        </p:nvPicPr>
        <p:blipFill>
          <a:blip r:embed="rId3"/>
          <a:stretch>
            <a:fillRect/>
          </a:stretch>
        </p:blipFill>
        <p:spPr>
          <a:xfrm>
            <a:off x="2873375" y="2556271"/>
            <a:ext cx="5429250" cy="314325"/>
          </a:xfrm>
          <a:prstGeom prst="rect">
            <a:avLst/>
          </a:prstGeom>
        </p:spPr>
      </p:pic>
      <p:pic>
        <p:nvPicPr>
          <p:cNvPr id="6" name="Picture 5"/>
          <p:cNvPicPr>
            <a:picLocks noChangeAspect="1"/>
          </p:cNvPicPr>
          <p:nvPr/>
        </p:nvPicPr>
        <p:blipFill>
          <a:blip r:embed="rId4"/>
          <a:stretch>
            <a:fillRect/>
          </a:stretch>
        </p:blipFill>
        <p:spPr>
          <a:xfrm>
            <a:off x="628650" y="3005532"/>
            <a:ext cx="5381625" cy="971550"/>
          </a:xfrm>
          <a:prstGeom prst="rect">
            <a:avLst/>
          </a:prstGeom>
        </p:spPr>
      </p:pic>
      <p:pic>
        <p:nvPicPr>
          <p:cNvPr id="7" name="Picture 6"/>
          <p:cNvPicPr>
            <a:picLocks noChangeAspect="1"/>
          </p:cNvPicPr>
          <p:nvPr/>
        </p:nvPicPr>
        <p:blipFill>
          <a:blip r:embed="rId5"/>
          <a:stretch>
            <a:fillRect/>
          </a:stretch>
        </p:blipFill>
        <p:spPr>
          <a:xfrm>
            <a:off x="750887" y="4278310"/>
            <a:ext cx="6696075" cy="1581150"/>
          </a:xfrm>
          <a:prstGeom prst="rect">
            <a:avLst/>
          </a:prstGeom>
        </p:spPr>
      </p:pic>
      <p:sp>
        <p:nvSpPr>
          <p:cNvPr id="8" name="TextBox 7"/>
          <p:cNvSpPr txBox="1"/>
          <p:nvPr/>
        </p:nvSpPr>
        <p:spPr>
          <a:xfrm>
            <a:off x="3975608" y="4004461"/>
            <a:ext cx="3755708" cy="369332"/>
          </a:xfrm>
          <a:prstGeom prst="rect">
            <a:avLst/>
          </a:prstGeom>
          <a:solidFill>
            <a:schemeClr val="accent3">
              <a:lumMod val="20000"/>
              <a:lumOff val="80000"/>
            </a:schemeClr>
          </a:solidFill>
        </p:spPr>
        <p:txBody>
          <a:bodyPr wrap="none" rtlCol="0">
            <a:spAutoFit/>
          </a:bodyPr>
          <a:lstStyle/>
          <a:p>
            <a:r>
              <a:rPr lang="nb-NO" dirty="0"/>
              <a:t>C</a:t>
            </a:r>
            <a:r>
              <a:rPr lang="nb-NO" dirty="0" smtClean="0"/>
              <a:t>harge transfer </a:t>
            </a:r>
            <a:r>
              <a:rPr lang="nb-NO" dirty="0" err="1" smtClean="0"/>
              <a:t>resistance</a:t>
            </a:r>
            <a:r>
              <a:rPr lang="nb-NO" dirty="0" smtClean="0"/>
              <a:t> </a:t>
            </a:r>
            <a:r>
              <a:rPr lang="nb-NO" i="1" dirty="0" err="1" smtClean="0"/>
              <a:t>R</a:t>
            </a:r>
            <a:r>
              <a:rPr lang="nb-NO" baseline="-25000" dirty="0" err="1" smtClean="0"/>
              <a:t>ct</a:t>
            </a:r>
            <a:r>
              <a:rPr lang="nb-NO" dirty="0" smtClean="0"/>
              <a:t> in </a:t>
            </a:r>
            <a:r>
              <a:rPr lang="nb-NO" dirty="0" err="1"/>
              <a:t>p</a:t>
            </a:r>
            <a:r>
              <a:rPr lang="nb-NO" dirty="0" err="1" smtClean="0"/>
              <a:t>hase</a:t>
            </a:r>
            <a:endParaRPr lang="en-GB" baseline="-25000" dirty="0"/>
          </a:p>
        </p:txBody>
      </p:sp>
      <p:sp>
        <p:nvSpPr>
          <p:cNvPr id="9" name="TextBox 8"/>
          <p:cNvSpPr txBox="1"/>
          <p:nvPr/>
        </p:nvSpPr>
        <p:spPr>
          <a:xfrm>
            <a:off x="7569199" y="4278310"/>
            <a:ext cx="1574801" cy="1477328"/>
          </a:xfrm>
          <a:prstGeom prst="rect">
            <a:avLst/>
          </a:prstGeom>
          <a:solidFill>
            <a:schemeClr val="accent3">
              <a:lumMod val="20000"/>
              <a:lumOff val="80000"/>
            </a:schemeClr>
          </a:solidFill>
        </p:spPr>
        <p:txBody>
          <a:bodyPr wrap="square" rtlCol="0">
            <a:spAutoFit/>
          </a:bodyPr>
          <a:lstStyle/>
          <a:p>
            <a:r>
              <a:rPr lang="nb-NO" dirty="0" smtClean="0"/>
              <a:t>Warburg element </a:t>
            </a:r>
            <a:r>
              <a:rPr lang="nb-NO" i="1" dirty="0" smtClean="0"/>
              <a:t>W</a:t>
            </a:r>
          </a:p>
          <a:p>
            <a:r>
              <a:rPr lang="nb-NO" dirty="0" smtClean="0"/>
              <a:t>(</a:t>
            </a:r>
            <a:r>
              <a:rPr lang="nb-NO" dirty="0" err="1" smtClean="0"/>
              <a:t>transmission</a:t>
            </a:r>
            <a:r>
              <a:rPr lang="nb-NO" dirty="0" smtClean="0"/>
              <a:t> line) </a:t>
            </a:r>
            <a:r>
              <a:rPr lang="nb-NO" i="1" baseline="-25000" dirty="0" smtClean="0"/>
              <a:t>R/C = W</a:t>
            </a:r>
            <a:r>
              <a:rPr lang="nb-NO" i="1" baseline="30000" dirty="0" smtClean="0"/>
              <a:t>2 </a:t>
            </a:r>
            <a:r>
              <a:rPr lang="nb-NO" i="1" dirty="0" smtClean="0"/>
              <a:t> </a:t>
            </a:r>
            <a:r>
              <a:rPr lang="nb-NO" dirty="0" err="1" smtClean="0"/>
              <a:t>out</a:t>
            </a:r>
            <a:r>
              <a:rPr lang="nb-NO" dirty="0" smtClean="0"/>
              <a:t> of </a:t>
            </a:r>
            <a:r>
              <a:rPr lang="nb-NO" dirty="0" err="1" smtClean="0"/>
              <a:t>phase</a:t>
            </a:r>
            <a:endParaRPr lang="en-GB" baseline="30000" dirty="0"/>
          </a:p>
        </p:txBody>
      </p:sp>
      <p:cxnSp>
        <p:nvCxnSpPr>
          <p:cNvPr id="13" name="Straight Arrow Connector 12"/>
          <p:cNvCxnSpPr>
            <a:stCxn id="8" idx="1"/>
          </p:cNvCxnSpPr>
          <p:nvPr/>
        </p:nvCxnSpPr>
        <p:spPr>
          <a:xfrm flipH="1">
            <a:off x="3307270" y="4189127"/>
            <a:ext cx="668338"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1"/>
          </p:cNvCxnSpPr>
          <p:nvPr/>
        </p:nvCxnSpPr>
        <p:spPr>
          <a:xfrm flipH="1" flipV="1">
            <a:off x="5016501" y="5007621"/>
            <a:ext cx="2552698" cy="9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6"/>
          <a:stretch>
            <a:fillRect/>
          </a:stretch>
        </p:blipFill>
        <p:spPr>
          <a:xfrm>
            <a:off x="725487" y="6038260"/>
            <a:ext cx="6210356" cy="722899"/>
          </a:xfrm>
          <a:prstGeom prst="rect">
            <a:avLst/>
          </a:prstGeom>
        </p:spPr>
      </p:pic>
      <p:pic>
        <p:nvPicPr>
          <p:cNvPr id="18" name="Picture 17"/>
          <p:cNvPicPr>
            <a:picLocks noChangeAspect="1"/>
          </p:cNvPicPr>
          <p:nvPr/>
        </p:nvPicPr>
        <p:blipFill>
          <a:blip r:embed="rId7"/>
          <a:stretch>
            <a:fillRect/>
          </a:stretch>
        </p:blipFill>
        <p:spPr>
          <a:xfrm>
            <a:off x="7446962" y="5948643"/>
            <a:ext cx="1697038" cy="751852"/>
          </a:xfrm>
          <a:prstGeom prst="rect">
            <a:avLst/>
          </a:prstGeom>
        </p:spPr>
      </p:pic>
    </p:spTree>
    <p:extLst>
      <p:ext uri="{BB962C8B-B14F-4D97-AF65-F5344CB8AC3E}">
        <p14:creationId xmlns:p14="http://schemas.microsoft.com/office/powerpoint/2010/main" val="1831568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The </a:t>
            </a:r>
            <a:r>
              <a:rPr lang="nb-NO" i="1" dirty="0" err="1" smtClean="0"/>
              <a:t>R</a:t>
            </a:r>
            <a:r>
              <a:rPr lang="nb-NO" baseline="-25000" dirty="0" err="1" smtClean="0"/>
              <a:t>ct</a:t>
            </a:r>
            <a:r>
              <a:rPr lang="nb-NO" i="1" dirty="0" err="1" smtClean="0"/>
              <a:t>W</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1046190" y="3304884"/>
            <a:ext cx="5543550" cy="752475"/>
          </a:xfrm>
          <a:prstGeom prst="rect">
            <a:avLst/>
          </a:prstGeom>
        </p:spPr>
      </p:pic>
      <p:pic>
        <p:nvPicPr>
          <p:cNvPr id="5" name="Picture 4"/>
          <p:cNvPicPr>
            <a:picLocks noChangeAspect="1"/>
          </p:cNvPicPr>
          <p:nvPr/>
        </p:nvPicPr>
        <p:blipFill>
          <a:blip r:embed="rId3"/>
          <a:stretch>
            <a:fillRect/>
          </a:stretch>
        </p:blipFill>
        <p:spPr>
          <a:xfrm>
            <a:off x="1046190" y="4226583"/>
            <a:ext cx="6772275" cy="904875"/>
          </a:xfrm>
          <a:prstGeom prst="rect">
            <a:avLst/>
          </a:prstGeom>
        </p:spPr>
      </p:pic>
      <p:pic>
        <p:nvPicPr>
          <p:cNvPr id="6" name="Picture 5"/>
          <p:cNvPicPr>
            <a:picLocks noChangeAspect="1"/>
          </p:cNvPicPr>
          <p:nvPr/>
        </p:nvPicPr>
        <p:blipFill>
          <a:blip r:embed="rId4"/>
          <a:stretch>
            <a:fillRect/>
          </a:stretch>
        </p:blipFill>
        <p:spPr>
          <a:xfrm>
            <a:off x="647700" y="1516063"/>
            <a:ext cx="6696075" cy="1581150"/>
          </a:xfrm>
          <a:prstGeom prst="rect">
            <a:avLst/>
          </a:prstGeom>
        </p:spPr>
      </p:pic>
      <p:pic>
        <p:nvPicPr>
          <p:cNvPr id="7" name="Picture 6"/>
          <p:cNvPicPr>
            <a:picLocks noChangeAspect="1"/>
          </p:cNvPicPr>
          <p:nvPr/>
        </p:nvPicPr>
        <p:blipFill>
          <a:blip r:embed="rId5"/>
          <a:stretch>
            <a:fillRect/>
          </a:stretch>
        </p:blipFill>
        <p:spPr>
          <a:xfrm>
            <a:off x="1335087" y="5485417"/>
            <a:ext cx="6210356" cy="722899"/>
          </a:xfrm>
          <a:prstGeom prst="rect">
            <a:avLst/>
          </a:prstGeom>
        </p:spPr>
      </p:pic>
      <p:pic>
        <p:nvPicPr>
          <p:cNvPr id="8" name="Picture 7"/>
          <p:cNvPicPr>
            <a:picLocks noChangeAspect="1"/>
          </p:cNvPicPr>
          <p:nvPr/>
        </p:nvPicPr>
        <p:blipFill>
          <a:blip r:embed="rId6"/>
          <a:stretch>
            <a:fillRect/>
          </a:stretch>
        </p:blipFill>
        <p:spPr>
          <a:xfrm>
            <a:off x="6287335" y="359743"/>
            <a:ext cx="2228015" cy="987095"/>
          </a:xfrm>
          <a:prstGeom prst="rect">
            <a:avLst/>
          </a:prstGeom>
        </p:spPr>
      </p:pic>
    </p:spTree>
    <p:extLst>
      <p:ext uri="{BB962C8B-B14F-4D97-AF65-F5344CB8AC3E}">
        <p14:creationId xmlns:p14="http://schemas.microsoft.com/office/powerpoint/2010/main" val="17754174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i="1" dirty="0" smtClean="0"/>
              <a:t>W </a:t>
            </a:r>
            <a:r>
              <a:rPr lang="en-GB" dirty="0" smtClean="0"/>
              <a:t>(unit of ohm s</a:t>
            </a:r>
            <a:r>
              <a:rPr lang="en-GB" baseline="30000" dirty="0" smtClean="0"/>
              <a:t>-1/2</a:t>
            </a:r>
            <a:r>
              <a:rPr lang="en-GB" dirty="0" smtClean="0"/>
              <a:t>)</a:t>
            </a:r>
          </a:p>
          <a:p>
            <a:endParaRPr lang="en-GB" dirty="0" smtClean="0"/>
          </a:p>
          <a:p>
            <a:r>
              <a:rPr lang="en-GB" dirty="0" smtClean="0"/>
              <a:t>Reflects a combination of </a:t>
            </a:r>
          </a:p>
          <a:p>
            <a:pPr lvl="1"/>
            <a:r>
              <a:rPr lang="en-GB" dirty="0" smtClean="0"/>
              <a:t>Diffusion</a:t>
            </a:r>
          </a:p>
          <a:p>
            <a:pPr lvl="1"/>
            <a:r>
              <a:rPr lang="en-GB" dirty="0" smtClean="0"/>
              <a:t>Chemical capacitance</a:t>
            </a:r>
          </a:p>
          <a:p>
            <a:endParaRPr lang="en-GB" dirty="0" smtClean="0"/>
          </a:p>
          <a:p>
            <a:r>
              <a:rPr lang="en-GB" dirty="0" smtClean="0"/>
              <a:t>Appears in AC circuits to represent the impedance of mass transport</a:t>
            </a:r>
          </a:p>
          <a:p>
            <a:pPr lvl="1"/>
            <a:r>
              <a:rPr lang="en-GB" dirty="0" smtClean="0"/>
              <a:t>In series with the charge transfer resistance   </a:t>
            </a:r>
          </a:p>
          <a:p>
            <a:endParaRPr lang="en-GB" dirty="0" smtClean="0"/>
          </a:p>
          <a:p>
            <a:r>
              <a:rPr lang="en-GB" dirty="0" smtClean="0"/>
              <a:t>Imposes a complex impedance </a:t>
            </a:r>
            <a:r>
              <a:rPr lang="en-GB" i="1" dirty="0" smtClean="0"/>
              <a:t>Z</a:t>
            </a:r>
            <a:r>
              <a:rPr lang="en-GB" baseline="-25000" dirty="0" smtClean="0"/>
              <a:t>W</a:t>
            </a:r>
            <a:r>
              <a:rPr lang="en-GB" dirty="0" smtClean="0"/>
              <a:t>(ohm) = </a:t>
            </a:r>
            <a:r>
              <a:rPr lang="en-GB" i="1" dirty="0" smtClean="0"/>
              <a:t>W</a:t>
            </a:r>
            <a:r>
              <a:rPr lang="en-GB" dirty="0" smtClean="0"/>
              <a:t>/√(2</a:t>
            </a:r>
            <a:r>
              <a:rPr lang="en-GB" i="1" dirty="0" smtClean="0"/>
              <a:t>ω</a:t>
            </a:r>
            <a:r>
              <a:rPr lang="en-GB" dirty="0" smtClean="0"/>
              <a:t>) - </a:t>
            </a:r>
            <a:r>
              <a:rPr lang="en-GB" dirty="0" err="1" smtClean="0"/>
              <a:t>j</a:t>
            </a:r>
            <a:r>
              <a:rPr lang="en-GB" i="1" dirty="0" err="1" smtClean="0"/>
              <a:t>W</a:t>
            </a:r>
            <a:r>
              <a:rPr lang="en-GB" dirty="0" smtClean="0"/>
              <a:t>/√(2</a:t>
            </a:r>
            <a:r>
              <a:rPr lang="en-GB" i="1" dirty="0" smtClean="0"/>
              <a:t>ω</a:t>
            </a:r>
            <a:r>
              <a:rPr lang="en-GB" dirty="0" smtClean="0"/>
              <a:t>)</a:t>
            </a:r>
          </a:p>
          <a:p>
            <a:endParaRPr lang="en-GB" dirty="0" smtClean="0"/>
          </a:p>
          <a:p>
            <a:r>
              <a:rPr lang="en-GB" dirty="0" smtClean="0"/>
              <a:t>Has a constant, frequency independent phase shift of –π/4 (-45°)  </a:t>
            </a:r>
            <a:endParaRPr lang="en-GB" dirty="0"/>
          </a:p>
        </p:txBody>
      </p:sp>
      <p:sp>
        <p:nvSpPr>
          <p:cNvPr id="3" name="Title 2"/>
          <p:cNvSpPr>
            <a:spLocks noGrp="1"/>
          </p:cNvSpPr>
          <p:nvPr>
            <p:ph type="title"/>
          </p:nvPr>
        </p:nvSpPr>
        <p:spPr/>
        <p:txBody>
          <a:bodyPr/>
          <a:lstStyle/>
          <a:p>
            <a:r>
              <a:rPr lang="nb-NO" dirty="0" smtClean="0"/>
              <a:t>The Warburg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5865811" y="448781"/>
            <a:ext cx="2649083" cy="1173644"/>
          </a:xfrm>
          <a:prstGeom prst="rect">
            <a:avLst/>
          </a:prstGeom>
        </p:spPr>
      </p:pic>
    </p:spTree>
    <p:extLst>
      <p:ext uri="{BB962C8B-B14F-4D97-AF65-F5344CB8AC3E}">
        <p14:creationId xmlns:p14="http://schemas.microsoft.com/office/powerpoint/2010/main" val="4250440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95400"/>
            <a:ext cx="7886700" cy="4881563"/>
          </a:xfrm>
        </p:spPr>
        <p:txBody>
          <a:bodyPr>
            <a:normAutofit/>
          </a:bodyPr>
          <a:lstStyle/>
          <a:p>
            <a:r>
              <a:rPr lang="en-GB" dirty="0" smtClean="0"/>
              <a:t>What we have done here is to perturb a reaction which reacts with kinetic and mass transport limitations (</a:t>
            </a:r>
            <a:r>
              <a:rPr lang="en-GB" i="1" dirty="0" err="1" smtClean="0"/>
              <a:t>R</a:t>
            </a:r>
            <a:r>
              <a:rPr lang="en-GB" baseline="-25000" dirty="0" err="1" smtClean="0"/>
              <a:t>ct</a:t>
            </a:r>
            <a:r>
              <a:rPr lang="en-GB" dirty="0" smtClean="0"/>
              <a:t> and W, respectively) </a:t>
            </a:r>
          </a:p>
          <a:p>
            <a:endParaRPr lang="en-GB" dirty="0" smtClean="0"/>
          </a:p>
          <a:p>
            <a:endParaRPr lang="en-GB" dirty="0" smtClean="0"/>
          </a:p>
          <a:p>
            <a:endParaRPr lang="en-GB" dirty="0" smtClean="0"/>
          </a:p>
          <a:p>
            <a:endParaRPr lang="en-GB" dirty="0" smtClean="0"/>
          </a:p>
          <a:p>
            <a:r>
              <a:rPr lang="en-GB" dirty="0" smtClean="0"/>
              <a:t>Reversible: </a:t>
            </a:r>
            <a:r>
              <a:rPr lang="en-GB" i="1" dirty="0" err="1" smtClean="0"/>
              <a:t>R</a:t>
            </a:r>
            <a:r>
              <a:rPr lang="en-GB" baseline="-25000" dirty="0" err="1" smtClean="0"/>
              <a:t>ct</a:t>
            </a:r>
            <a:r>
              <a:rPr lang="en-GB" dirty="0" smtClean="0"/>
              <a:t> very small, λ &gt;&gt; 1</a:t>
            </a:r>
          </a:p>
          <a:p>
            <a:r>
              <a:rPr lang="en-GB" dirty="0" err="1" smtClean="0"/>
              <a:t>Quasireversible</a:t>
            </a:r>
            <a:r>
              <a:rPr lang="en-GB" dirty="0" smtClean="0"/>
              <a:t> λ ≈ 1 </a:t>
            </a:r>
          </a:p>
          <a:p>
            <a:r>
              <a:rPr lang="en-GB" dirty="0" smtClean="0"/>
              <a:t>Irreversible:</a:t>
            </a:r>
            <a:r>
              <a:rPr lang="en-GB" i="1" dirty="0" smtClean="0"/>
              <a:t> </a:t>
            </a:r>
            <a:r>
              <a:rPr lang="en-GB" i="1" dirty="0" err="1" smtClean="0"/>
              <a:t>R</a:t>
            </a:r>
            <a:r>
              <a:rPr lang="en-GB" baseline="-25000" dirty="0" err="1" smtClean="0"/>
              <a:t>ct</a:t>
            </a:r>
            <a:r>
              <a:rPr lang="en-GB" dirty="0" smtClean="0"/>
              <a:t> large, λ &lt;&lt; 1. No faradaic periodicity. </a:t>
            </a:r>
          </a:p>
          <a:p>
            <a:endParaRPr lang="en-GB" dirty="0" smtClean="0"/>
          </a:p>
          <a:p>
            <a:r>
              <a:rPr lang="en-GB" dirty="0" smtClean="0"/>
              <a:t>Reversibility index for AC impedance</a:t>
            </a:r>
            <a:endParaRPr lang="en-GB" dirty="0"/>
          </a:p>
        </p:txBody>
      </p:sp>
      <p:sp>
        <p:nvSpPr>
          <p:cNvPr id="3" name="Title 2"/>
          <p:cNvSpPr>
            <a:spLocks noGrp="1"/>
          </p:cNvSpPr>
          <p:nvPr>
            <p:ph type="title"/>
          </p:nvPr>
        </p:nvSpPr>
        <p:spPr>
          <a:xfrm>
            <a:off x="628650" y="365127"/>
            <a:ext cx="7886700" cy="663574"/>
          </a:xfrm>
        </p:spPr>
        <p:txBody>
          <a:bodyPr/>
          <a:lstStyle/>
          <a:p>
            <a:r>
              <a:rPr lang="nb-NO" dirty="0" err="1" smtClean="0"/>
              <a:t>Reversibility</a:t>
            </a:r>
            <a:r>
              <a:rPr lang="nb-NO" dirty="0" smtClean="0"/>
              <a:t> </a:t>
            </a:r>
            <a:r>
              <a:rPr lang="nb-NO" dirty="0" err="1" smtClean="0"/>
              <a:t>index</a:t>
            </a:r>
            <a:r>
              <a:rPr lang="nb-NO" dirty="0" smtClean="0"/>
              <a:t> </a:t>
            </a:r>
            <a:r>
              <a:rPr lang="el-GR" dirty="0" smtClean="0"/>
              <a:t>λ</a:t>
            </a:r>
            <a:endParaRPr lang="en-GB" dirty="0"/>
          </a:p>
        </p:txBody>
      </p:sp>
      <p:pic>
        <p:nvPicPr>
          <p:cNvPr id="5" name="Picture 4"/>
          <p:cNvPicPr>
            <a:picLocks noChangeAspect="1"/>
          </p:cNvPicPr>
          <p:nvPr/>
        </p:nvPicPr>
        <p:blipFill>
          <a:blip r:embed="rId2"/>
          <a:stretch>
            <a:fillRect/>
          </a:stretch>
        </p:blipFill>
        <p:spPr>
          <a:xfrm>
            <a:off x="1306512" y="2235200"/>
            <a:ext cx="5575115" cy="1044575"/>
          </a:xfrm>
          <a:prstGeom prst="rect">
            <a:avLst/>
          </a:prstGeom>
        </p:spPr>
      </p:pic>
    </p:spTree>
    <p:extLst>
      <p:ext uri="{BB962C8B-B14F-4D97-AF65-F5344CB8AC3E}">
        <p14:creationId xmlns:p14="http://schemas.microsoft.com/office/powerpoint/2010/main" val="3829596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700" y="1574800"/>
            <a:ext cx="8248650" cy="4602163"/>
          </a:xfrm>
        </p:spPr>
        <p:txBody>
          <a:bodyPr/>
          <a:lstStyle/>
          <a:p>
            <a:r>
              <a:rPr lang="en-GB" dirty="0" smtClean="0"/>
              <a:t>Electrochemical impedance spectroscopy (EIS) </a:t>
            </a:r>
          </a:p>
          <a:p>
            <a:r>
              <a:rPr lang="en-GB" dirty="0" smtClean="0"/>
              <a:t>Impedance spectrometer (frequency response analysers)</a:t>
            </a:r>
          </a:p>
          <a:p>
            <a:pPr lvl="1"/>
            <a:r>
              <a:rPr lang="en-GB" dirty="0" smtClean="0"/>
              <a:t>E.g. Solartron SI 1260 FRA</a:t>
            </a:r>
          </a:p>
          <a:p>
            <a:pPr lvl="1"/>
            <a:r>
              <a:rPr lang="en-GB" dirty="0" smtClean="0"/>
              <a:t>0-3 V </a:t>
            </a:r>
            <a:r>
              <a:rPr lang="en-GB" dirty="0" err="1" smtClean="0"/>
              <a:t>rms</a:t>
            </a:r>
            <a:r>
              <a:rPr lang="en-GB" dirty="0" smtClean="0"/>
              <a:t> AC 0.01 </a:t>
            </a:r>
            <a:r>
              <a:rPr lang="en-GB" dirty="0" err="1" smtClean="0"/>
              <a:t>mHz</a:t>
            </a:r>
            <a:r>
              <a:rPr lang="en-GB" dirty="0" smtClean="0"/>
              <a:t> – 32 MHz, -42 - +42 V DC</a:t>
            </a:r>
          </a:p>
          <a:p>
            <a:endParaRPr lang="en-GB" dirty="0" smtClean="0"/>
          </a:p>
          <a:p>
            <a:r>
              <a:rPr lang="en-GB" dirty="0" smtClean="0"/>
              <a:t>Electrode electrical elements</a:t>
            </a:r>
          </a:p>
          <a:p>
            <a:pPr lvl="1"/>
            <a:r>
              <a:rPr lang="en-GB" i="1" dirty="0" smtClean="0"/>
              <a:t>R</a:t>
            </a:r>
            <a:r>
              <a:rPr lang="en-GB" baseline="-25000" dirty="0" smtClean="0"/>
              <a:t>u</a:t>
            </a:r>
            <a:r>
              <a:rPr lang="en-GB" dirty="0" smtClean="0"/>
              <a:t>   uncompensated electrolyte resistance (ohmic)</a:t>
            </a:r>
          </a:p>
          <a:p>
            <a:pPr lvl="1"/>
            <a:r>
              <a:rPr lang="en-GB" i="1" dirty="0" err="1" smtClean="0"/>
              <a:t>R</a:t>
            </a:r>
            <a:r>
              <a:rPr lang="en-GB" baseline="-25000" dirty="0" err="1" smtClean="0"/>
              <a:t>ct</a:t>
            </a:r>
            <a:r>
              <a:rPr lang="en-GB" dirty="0" smtClean="0"/>
              <a:t>  charge transfer resistance (kinetics)</a:t>
            </a:r>
          </a:p>
          <a:p>
            <a:pPr lvl="1"/>
            <a:r>
              <a:rPr lang="en-GB" i="1" dirty="0" smtClean="0"/>
              <a:t>W</a:t>
            </a:r>
            <a:r>
              <a:rPr lang="en-GB" dirty="0" smtClean="0"/>
              <a:t>   Warburg impedance (diffusion)</a:t>
            </a:r>
          </a:p>
          <a:p>
            <a:pPr lvl="1"/>
            <a:r>
              <a:rPr lang="en-GB" i="1" dirty="0" smtClean="0"/>
              <a:t>C</a:t>
            </a:r>
            <a:r>
              <a:rPr lang="en-GB" dirty="0" smtClean="0"/>
              <a:t>     Capacitance (double layers) </a:t>
            </a:r>
          </a:p>
        </p:txBody>
      </p:sp>
      <p:sp>
        <p:nvSpPr>
          <p:cNvPr id="3" name="Title 2"/>
          <p:cNvSpPr>
            <a:spLocks noGrp="1"/>
          </p:cNvSpPr>
          <p:nvPr>
            <p:ph type="title"/>
          </p:nvPr>
        </p:nvSpPr>
        <p:spPr/>
        <p:txBody>
          <a:bodyPr/>
          <a:lstStyle/>
          <a:p>
            <a:r>
              <a:rPr lang="nb-NO" dirty="0" smtClean="0"/>
              <a:t>AC </a:t>
            </a:r>
            <a:r>
              <a:rPr lang="nb-NO" dirty="0" err="1" smtClean="0"/>
              <a:t>impedance</a:t>
            </a:r>
            <a:r>
              <a:rPr lang="nb-NO" dirty="0" smtClean="0"/>
              <a:t> </a:t>
            </a:r>
            <a:r>
              <a:rPr lang="nb-NO" dirty="0" err="1" smtClean="0"/>
              <a:t>measurement</a:t>
            </a:r>
            <a:endParaRPr lang="en-GB" dirty="0"/>
          </a:p>
        </p:txBody>
      </p:sp>
      <p:pic>
        <p:nvPicPr>
          <p:cNvPr id="4" name="Picture 7" descr="D:\temp\DBJWEC001-216\WOST764\E-Book\15\1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9000" y="3358757"/>
            <a:ext cx="3069081" cy="285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olartron 1260 for sale $8995.00 | | AccuSource Electron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4100" y="2145076"/>
            <a:ext cx="1633981" cy="75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416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344" y="1463040"/>
            <a:ext cx="4706112" cy="5394960"/>
          </a:xfrm>
        </p:spPr>
        <p:txBody>
          <a:bodyPr/>
          <a:lstStyle/>
          <a:p>
            <a:r>
              <a:rPr lang="en-GB" dirty="0" smtClean="0"/>
              <a:t>Small perturbations, linear range (blue) </a:t>
            </a:r>
          </a:p>
          <a:p>
            <a:pPr lvl="1"/>
            <a:r>
              <a:rPr lang="en-GB" dirty="0" smtClean="0"/>
              <a:t>Near-ideal response</a:t>
            </a:r>
          </a:p>
          <a:p>
            <a:endParaRPr lang="en-GB" dirty="0" smtClean="0"/>
          </a:p>
          <a:p>
            <a:r>
              <a:rPr lang="en-GB" dirty="0" smtClean="0"/>
              <a:t>Larger perturbations, non-linear range (red)</a:t>
            </a:r>
          </a:p>
          <a:p>
            <a:pPr lvl="1"/>
            <a:r>
              <a:rPr lang="en-GB" dirty="0" smtClean="0"/>
              <a:t>Non-ideal response</a:t>
            </a:r>
          </a:p>
          <a:p>
            <a:pPr lvl="1"/>
            <a:r>
              <a:rPr lang="en-GB" dirty="0" smtClean="0"/>
              <a:t>Rectification</a:t>
            </a:r>
          </a:p>
          <a:p>
            <a:pPr lvl="2"/>
            <a:endParaRPr lang="en-GB" dirty="0" smtClean="0"/>
          </a:p>
          <a:p>
            <a:pPr lvl="1"/>
            <a:r>
              <a:rPr lang="en-GB" dirty="0" smtClean="0"/>
              <a:t>Harmonics</a:t>
            </a:r>
          </a:p>
          <a:p>
            <a:pPr lvl="2"/>
            <a:r>
              <a:rPr lang="en-GB" dirty="0" smtClean="0"/>
              <a:t>Response contains features sharper (of frequencies higher) than the perturbation frequency</a:t>
            </a:r>
          </a:p>
          <a:p>
            <a:pPr lvl="2"/>
            <a:r>
              <a:rPr lang="en-GB" dirty="0" err="1" smtClean="0"/>
              <a:t>Overharmonics</a:t>
            </a:r>
            <a:r>
              <a:rPr lang="en-GB" dirty="0" smtClean="0"/>
              <a:t> (integer multiple of perturbation frequency)</a:t>
            </a:r>
          </a:p>
        </p:txBody>
      </p:sp>
      <p:sp>
        <p:nvSpPr>
          <p:cNvPr id="3" name="Title 2"/>
          <p:cNvSpPr>
            <a:spLocks noGrp="1"/>
          </p:cNvSpPr>
          <p:nvPr>
            <p:ph type="title"/>
          </p:nvPr>
        </p:nvSpPr>
        <p:spPr>
          <a:xfrm>
            <a:off x="406400" y="365127"/>
            <a:ext cx="8394700" cy="981074"/>
          </a:xfrm>
        </p:spPr>
        <p:txBody>
          <a:bodyPr/>
          <a:lstStyle/>
          <a:p>
            <a:r>
              <a:rPr lang="nb-NO" dirty="0" err="1" smtClean="0"/>
              <a:t>Deviations</a:t>
            </a:r>
            <a:r>
              <a:rPr lang="nb-NO" dirty="0" smtClean="0"/>
              <a:t> from </a:t>
            </a:r>
            <a:r>
              <a:rPr lang="nb-NO" dirty="0" err="1" smtClean="0"/>
              <a:t>ideality</a:t>
            </a:r>
            <a:r>
              <a:rPr lang="nb-NO" dirty="0" smtClean="0"/>
              <a:t> at </a:t>
            </a:r>
            <a:r>
              <a:rPr lang="nb-NO" dirty="0" err="1" smtClean="0"/>
              <a:t>large</a:t>
            </a:r>
            <a:r>
              <a:rPr lang="nb-NO" dirty="0" smtClean="0"/>
              <a:t> </a:t>
            </a:r>
            <a:r>
              <a:rPr lang="nb-NO" dirty="0" err="1" smtClean="0"/>
              <a:t>perturbations</a:t>
            </a:r>
            <a:endParaRPr lang="en-GB" dirty="0"/>
          </a:p>
        </p:txBody>
      </p:sp>
      <p:pic>
        <p:nvPicPr>
          <p:cNvPr id="4" name="Picture 7" descr="D:\temp\DBJWEC001-216\WOST764\E-Book\15\1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562" y="3572256"/>
            <a:ext cx="4084181" cy="319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296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3700" y="953960"/>
            <a:ext cx="8343900" cy="5688242"/>
          </a:xfrm>
        </p:spPr>
        <p:txBody>
          <a:bodyPr>
            <a:normAutofit fontScale="92500" lnSpcReduction="10000"/>
          </a:bodyPr>
          <a:lstStyle/>
          <a:p>
            <a:r>
              <a:rPr lang="nb-NO" dirty="0" err="1" smtClean="0"/>
              <a:t>Impedance</a:t>
            </a:r>
            <a:r>
              <a:rPr lang="nb-NO" dirty="0" smtClean="0"/>
              <a:t> has magnitude </a:t>
            </a:r>
            <a:r>
              <a:rPr lang="nb-NO" dirty="0" err="1" smtClean="0"/>
              <a:t>but</a:t>
            </a:r>
            <a:r>
              <a:rPr lang="nb-NO" dirty="0" smtClean="0"/>
              <a:t> </a:t>
            </a:r>
            <a:r>
              <a:rPr lang="nb-NO" dirty="0" err="1" smtClean="0"/>
              <a:t>also</a:t>
            </a:r>
            <a:r>
              <a:rPr lang="nb-NO" dirty="0" smtClean="0"/>
              <a:t> </a:t>
            </a:r>
            <a:r>
              <a:rPr lang="nb-NO" dirty="0" err="1" smtClean="0"/>
              <a:t>contains</a:t>
            </a:r>
            <a:r>
              <a:rPr lang="nb-NO" dirty="0" smtClean="0"/>
              <a:t> a </a:t>
            </a:r>
            <a:r>
              <a:rPr lang="nb-NO" dirty="0" err="1" smtClean="0"/>
              <a:t>phase</a:t>
            </a:r>
            <a:r>
              <a:rPr lang="nb-NO" dirty="0" smtClean="0"/>
              <a:t> angle </a:t>
            </a:r>
            <a:r>
              <a:rPr lang="nb-NO" dirty="0" err="1" smtClean="0"/>
              <a:t>between</a:t>
            </a:r>
            <a:r>
              <a:rPr lang="nb-NO" dirty="0" smtClean="0"/>
              <a:t> </a:t>
            </a:r>
            <a:r>
              <a:rPr lang="nb-NO" i="1" dirty="0" smtClean="0"/>
              <a:t>E</a:t>
            </a:r>
            <a:r>
              <a:rPr lang="nb-NO" dirty="0" smtClean="0"/>
              <a:t> and </a:t>
            </a:r>
            <a:r>
              <a:rPr lang="nb-NO" i="1" dirty="0" smtClean="0"/>
              <a:t>I</a:t>
            </a:r>
          </a:p>
          <a:p>
            <a:r>
              <a:rPr lang="nb-NO" dirty="0" err="1" smtClean="0"/>
              <a:t>Vector</a:t>
            </a:r>
            <a:r>
              <a:rPr lang="nb-NO" dirty="0" smtClean="0"/>
              <a:t> in 2-dimensional </a:t>
            </a:r>
            <a:r>
              <a:rPr lang="nb-NO" i="1" dirty="0" smtClean="0"/>
              <a:t>Z</a:t>
            </a:r>
            <a:r>
              <a:rPr lang="nb-NO" dirty="0" smtClean="0"/>
              <a:t> </a:t>
            </a:r>
            <a:r>
              <a:rPr lang="nb-NO" dirty="0" err="1" smtClean="0"/>
              <a:t>space</a:t>
            </a:r>
            <a:endParaRPr lang="nb-NO" dirty="0" smtClean="0"/>
          </a:p>
          <a:p>
            <a:endParaRPr lang="nb-NO" dirty="0" smtClean="0"/>
          </a:p>
          <a:p>
            <a:r>
              <a:rPr lang="nb-NO" dirty="0" smtClean="0"/>
              <a:t>In-</a:t>
            </a:r>
            <a:r>
              <a:rPr lang="nb-NO" dirty="0" err="1" smtClean="0"/>
              <a:t>phase</a:t>
            </a:r>
            <a:r>
              <a:rPr lang="nb-NO" dirty="0" smtClean="0"/>
              <a:t> and </a:t>
            </a:r>
            <a:r>
              <a:rPr lang="nb-NO" dirty="0" err="1" smtClean="0"/>
              <a:t>out</a:t>
            </a:r>
            <a:r>
              <a:rPr lang="nb-NO" dirty="0" smtClean="0"/>
              <a:t>-of-</a:t>
            </a:r>
            <a:r>
              <a:rPr lang="nb-NO" dirty="0" err="1" smtClean="0"/>
              <a:t>phase</a:t>
            </a:r>
            <a:r>
              <a:rPr lang="nb-NO" dirty="0" smtClean="0"/>
              <a:t> </a:t>
            </a:r>
            <a:r>
              <a:rPr lang="nb-NO" dirty="0" err="1" smtClean="0"/>
              <a:t>components</a:t>
            </a:r>
            <a:endParaRPr lang="nb-NO" dirty="0" smtClean="0"/>
          </a:p>
          <a:p>
            <a:endParaRPr lang="nb-NO" i="1" dirty="0" smtClean="0"/>
          </a:p>
          <a:p>
            <a:r>
              <a:rPr lang="nb-NO" dirty="0"/>
              <a:t>Real part </a:t>
            </a:r>
            <a:r>
              <a:rPr lang="nb-NO" i="1" dirty="0"/>
              <a:t>Z</a:t>
            </a:r>
            <a:r>
              <a:rPr lang="nb-NO" dirty="0"/>
              <a:t>’</a:t>
            </a:r>
          </a:p>
          <a:p>
            <a:r>
              <a:rPr lang="nb-NO" dirty="0" err="1" smtClean="0"/>
              <a:t>Imaginary</a:t>
            </a:r>
            <a:r>
              <a:rPr lang="nb-NO" dirty="0" smtClean="0"/>
              <a:t> </a:t>
            </a:r>
            <a:r>
              <a:rPr lang="nb-NO" dirty="0"/>
              <a:t>part </a:t>
            </a:r>
            <a:r>
              <a:rPr lang="nb-NO" dirty="0" err="1"/>
              <a:t>j</a:t>
            </a:r>
            <a:r>
              <a:rPr lang="nb-NO" i="1" dirty="0" err="1"/>
              <a:t>Z</a:t>
            </a:r>
            <a:r>
              <a:rPr lang="nb-NO" dirty="0"/>
              <a:t>’’</a:t>
            </a:r>
          </a:p>
          <a:p>
            <a:endParaRPr lang="nb-NO" dirty="0" smtClean="0"/>
          </a:p>
          <a:p>
            <a:endParaRPr lang="nb-NO" dirty="0"/>
          </a:p>
          <a:p>
            <a:r>
              <a:rPr lang="nb-NO" i="1" dirty="0" smtClean="0"/>
              <a:t>Z = Z’ + </a:t>
            </a:r>
            <a:r>
              <a:rPr lang="nb-NO" i="1" dirty="0" err="1" smtClean="0"/>
              <a:t>jZ</a:t>
            </a:r>
            <a:r>
              <a:rPr lang="nb-NO" i="1" dirty="0" smtClean="0"/>
              <a:t>’’    or     Z* = </a:t>
            </a:r>
            <a:r>
              <a:rPr lang="nb-NO" i="1" dirty="0"/>
              <a:t>Z’ + </a:t>
            </a:r>
            <a:r>
              <a:rPr lang="nb-NO" i="1" dirty="0" err="1"/>
              <a:t>jZ</a:t>
            </a:r>
            <a:r>
              <a:rPr lang="nb-NO" i="1" dirty="0" smtClean="0"/>
              <a:t>’’       </a:t>
            </a:r>
            <a:r>
              <a:rPr lang="nb-NO" i="1" dirty="0" err="1" smtClean="0"/>
              <a:t>Complex</a:t>
            </a:r>
            <a:r>
              <a:rPr lang="nb-NO" i="1" dirty="0" smtClean="0"/>
              <a:t> </a:t>
            </a:r>
            <a:r>
              <a:rPr lang="nb-NO" i="1" dirty="0" err="1" smtClean="0"/>
              <a:t>numbers</a:t>
            </a:r>
            <a:r>
              <a:rPr lang="nb-NO" i="1" dirty="0" smtClean="0"/>
              <a:t>      j =√-1    or   j</a:t>
            </a:r>
            <a:r>
              <a:rPr lang="nb-NO" i="1" baseline="30000" dirty="0" smtClean="0"/>
              <a:t>2</a:t>
            </a:r>
            <a:r>
              <a:rPr lang="nb-NO" i="1" dirty="0" smtClean="0"/>
              <a:t> = -1    </a:t>
            </a:r>
            <a:endParaRPr lang="nb-NO" i="1" dirty="0"/>
          </a:p>
          <a:p>
            <a:endParaRPr lang="nb-NO" dirty="0" smtClean="0"/>
          </a:p>
          <a:p>
            <a:r>
              <a:rPr lang="nb-NO" dirty="0" smtClean="0"/>
              <a:t>The </a:t>
            </a:r>
            <a:r>
              <a:rPr lang="nb-NO" dirty="0" err="1" smtClean="0"/>
              <a:t>value</a:t>
            </a:r>
            <a:r>
              <a:rPr lang="nb-NO" dirty="0" smtClean="0"/>
              <a:t> of </a:t>
            </a:r>
            <a:r>
              <a:rPr lang="nb-NO" i="1" dirty="0" smtClean="0"/>
              <a:t>Z</a:t>
            </a:r>
            <a:r>
              <a:rPr lang="nb-NO" dirty="0" smtClean="0"/>
              <a:t> – </a:t>
            </a:r>
            <a:r>
              <a:rPr lang="nb-NO" dirty="0" err="1" smtClean="0"/>
              <a:t>often</a:t>
            </a:r>
            <a:r>
              <a:rPr lang="nb-NO" dirty="0" smtClean="0"/>
              <a:t> </a:t>
            </a:r>
            <a:r>
              <a:rPr lang="nb-NO" dirty="0" err="1" smtClean="0"/>
              <a:t>denoted</a:t>
            </a:r>
            <a:r>
              <a:rPr lang="nb-NO" dirty="0" smtClean="0"/>
              <a:t> |</a:t>
            </a:r>
            <a:r>
              <a:rPr lang="nb-NO" i="1" dirty="0" smtClean="0"/>
              <a:t>Z</a:t>
            </a:r>
            <a:r>
              <a:rPr lang="nb-NO" dirty="0" smtClean="0"/>
              <a:t>|</a:t>
            </a:r>
            <a:r>
              <a:rPr lang="nb-NO" dirty="0"/>
              <a:t> –</a:t>
            </a:r>
            <a:r>
              <a:rPr lang="nb-NO" dirty="0" smtClean="0"/>
              <a:t> is </a:t>
            </a:r>
            <a:r>
              <a:rPr lang="nb-NO" dirty="0" err="1" smtClean="0"/>
              <a:t>the</a:t>
            </a:r>
            <a:r>
              <a:rPr lang="nb-NO" dirty="0" smtClean="0"/>
              <a:t> </a:t>
            </a:r>
            <a:r>
              <a:rPr lang="nb-NO" dirty="0" err="1" smtClean="0"/>
              <a:t>length</a:t>
            </a:r>
            <a:r>
              <a:rPr lang="nb-NO" dirty="0" smtClean="0"/>
              <a:t> of </a:t>
            </a:r>
            <a:r>
              <a:rPr lang="nb-NO" dirty="0" err="1" smtClean="0"/>
              <a:t>the</a:t>
            </a:r>
            <a:r>
              <a:rPr lang="nb-NO" dirty="0" smtClean="0"/>
              <a:t> </a:t>
            </a:r>
            <a:r>
              <a:rPr lang="nb-NO" dirty="0" err="1" smtClean="0"/>
              <a:t>vector</a:t>
            </a:r>
            <a:r>
              <a:rPr lang="nb-NO" dirty="0" smtClean="0"/>
              <a:t>: </a:t>
            </a:r>
          </a:p>
          <a:p>
            <a:pPr marL="0" indent="0">
              <a:buNone/>
            </a:pPr>
            <a:r>
              <a:rPr lang="nb-NO" i="1" dirty="0" smtClean="0"/>
              <a:t>   </a:t>
            </a:r>
          </a:p>
          <a:p>
            <a:pPr marL="0" indent="0">
              <a:buNone/>
            </a:pPr>
            <a:endParaRPr lang="nb-NO" i="1" dirty="0"/>
          </a:p>
          <a:p>
            <a:pPr marL="0" indent="0">
              <a:buNone/>
            </a:pPr>
            <a:r>
              <a:rPr lang="nb-NO" i="1" dirty="0" smtClean="0"/>
              <a:t> </a:t>
            </a:r>
          </a:p>
          <a:p>
            <a:pPr marL="0" indent="0">
              <a:buNone/>
            </a:pPr>
            <a:r>
              <a:rPr lang="nb-NO" dirty="0" smtClean="0"/>
              <a:t>|</a:t>
            </a:r>
            <a:r>
              <a:rPr lang="nb-NO" i="1" dirty="0" smtClean="0"/>
              <a:t>Z</a:t>
            </a:r>
            <a:r>
              <a:rPr lang="nb-NO" dirty="0" smtClean="0"/>
              <a:t>|</a:t>
            </a:r>
            <a:r>
              <a:rPr lang="nb-NO" i="1" dirty="0" smtClean="0"/>
              <a:t> = √</a:t>
            </a:r>
            <a:r>
              <a:rPr lang="nb-NO" dirty="0" smtClean="0"/>
              <a:t>(</a:t>
            </a:r>
            <a:r>
              <a:rPr lang="nb-NO" i="1" dirty="0" smtClean="0"/>
              <a:t>Z</a:t>
            </a:r>
            <a:r>
              <a:rPr lang="nb-NO" i="1" baseline="30000" dirty="0" smtClean="0"/>
              <a:t>2</a:t>
            </a:r>
            <a:r>
              <a:rPr lang="nb-NO" dirty="0" smtClean="0"/>
              <a:t>)</a:t>
            </a:r>
            <a:r>
              <a:rPr lang="nb-NO" i="1" dirty="0" smtClean="0"/>
              <a:t> =</a:t>
            </a:r>
            <a:r>
              <a:rPr lang="nb-NO" i="1" dirty="0"/>
              <a:t> </a:t>
            </a:r>
            <a:r>
              <a:rPr lang="nb-NO" i="1" dirty="0" smtClean="0"/>
              <a:t>√</a:t>
            </a:r>
            <a:r>
              <a:rPr lang="nb-NO" dirty="0" smtClean="0"/>
              <a:t>(</a:t>
            </a:r>
            <a:r>
              <a:rPr lang="nb-NO" i="1" dirty="0" smtClean="0"/>
              <a:t>Z’</a:t>
            </a:r>
            <a:r>
              <a:rPr lang="nb-NO" i="1" baseline="30000" dirty="0" smtClean="0"/>
              <a:t>2</a:t>
            </a:r>
            <a:r>
              <a:rPr lang="nb-NO" i="1" dirty="0" smtClean="0"/>
              <a:t>+Z’’</a:t>
            </a:r>
            <a:r>
              <a:rPr lang="nb-NO" i="1" baseline="30000" dirty="0" smtClean="0"/>
              <a:t>2</a:t>
            </a:r>
            <a:r>
              <a:rPr lang="nb-NO" dirty="0" smtClean="0"/>
              <a:t>)</a:t>
            </a:r>
            <a:r>
              <a:rPr lang="nb-NO" i="1" dirty="0" smtClean="0"/>
              <a:t> = </a:t>
            </a:r>
            <a:r>
              <a:rPr lang="nb-NO" i="1" dirty="0"/>
              <a:t>√</a:t>
            </a:r>
            <a:r>
              <a:rPr lang="nb-NO" dirty="0" smtClean="0"/>
              <a:t>(</a:t>
            </a:r>
            <a:r>
              <a:rPr lang="nb-NO" i="1" dirty="0" smtClean="0"/>
              <a:t>Z’</a:t>
            </a:r>
            <a:r>
              <a:rPr lang="nb-NO" i="1" baseline="30000" dirty="0" smtClean="0"/>
              <a:t>2</a:t>
            </a:r>
            <a:r>
              <a:rPr lang="nb-NO" i="1" dirty="0" smtClean="0"/>
              <a:t>–</a:t>
            </a:r>
            <a:r>
              <a:rPr lang="nb-NO" dirty="0" smtClean="0"/>
              <a:t>(</a:t>
            </a:r>
            <a:r>
              <a:rPr lang="nb-NO" dirty="0" err="1" smtClean="0"/>
              <a:t>j</a:t>
            </a:r>
            <a:r>
              <a:rPr lang="nb-NO" i="1" dirty="0" err="1" smtClean="0"/>
              <a:t>Z</a:t>
            </a:r>
            <a:r>
              <a:rPr lang="nb-NO" i="1" dirty="0" smtClean="0"/>
              <a:t>’’</a:t>
            </a:r>
            <a:r>
              <a:rPr lang="nb-NO" dirty="0" smtClean="0"/>
              <a:t>)</a:t>
            </a:r>
            <a:r>
              <a:rPr lang="nb-NO" i="1" baseline="30000" dirty="0" smtClean="0"/>
              <a:t>2</a:t>
            </a:r>
            <a:r>
              <a:rPr lang="nb-NO" dirty="0" smtClean="0"/>
              <a:t>)</a:t>
            </a:r>
            <a:r>
              <a:rPr lang="nb-NO" i="1" dirty="0" smtClean="0"/>
              <a:t> = </a:t>
            </a:r>
            <a:r>
              <a:rPr lang="nb-NO" i="1" dirty="0"/>
              <a:t>√</a:t>
            </a:r>
            <a:r>
              <a:rPr lang="nb-NO" dirty="0"/>
              <a:t>(</a:t>
            </a:r>
            <a:r>
              <a:rPr lang="nb-NO" dirty="0" smtClean="0"/>
              <a:t>(</a:t>
            </a:r>
            <a:r>
              <a:rPr lang="nb-NO" i="1" dirty="0" smtClean="0"/>
              <a:t>Z’+</a:t>
            </a:r>
            <a:r>
              <a:rPr lang="nb-NO" dirty="0" err="1" smtClean="0"/>
              <a:t>j</a:t>
            </a:r>
            <a:r>
              <a:rPr lang="nb-NO" i="1" dirty="0" err="1" smtClean="0"/>
              <a:t>Z</a:t>
            </a:r>
            <a:r>
              <a:rPr lang="nb-NO" i="1" dirty="0" smtClean="0"/>
              <a:t>’’</a:t>
            </a:r>
            <a:r>
              <a:rPr lang="nb-NO" dirty="0" smtClean="0"/>
              <a:t>)(</a:t>
            </a:r>
            <a:r>
              <a:rPr lang="nb-NO" i="1" dirty="0" smtClean="0"/>
              <a:t>Z’-</a:t>
            </a:r>
            <a:r>
              <a:rPr lang="nb-NO" dirty="0" err="1" smtClean="0"/>
              <a:t>j</a:t>
            </a:r>
            <a:r>
              <a:rPr lang="nb-NO" i="1" dirty="0" err="1" smtClean="0"/>
              <a:t>Z</a:t>
            </a:r>
            <a:r>
              <a:rPr lang="nb-NO" i="1" dirty="0" smtClean="0"/>
              <a:t>’’</a:t>
            </a:r>
            <a:r>
              <a:rPr lang="nb-NO" dirty="0" smtClean="0"/>
              <a:t>))</a:t>
            </a:r>
            <a:endParaRPr lang="en-GB" dirty="0"/>
          </a:p>
        </p:txBody>
      </p:sp>
      <p:sp>
        <p:nvSpPr>
          <p:cNvPr id="3" name="Title 2"/>
          <p:cNvSpPr>
            <a:spLocks noGrp="1"/>
          </p:cNvSpPr>
          <p:nvPr>
            <p:ph type="title"/>
          </p:nvPr>
        </p:nvSpPr>
        <p:spPr>
          <a:xfrm>
            <a:off x="628650" y="365127"/>
            <a:ext cx="7886700" cy="588833"/>
          </a:xfrm>
        </p:spPr>
        <p:txBody>
          <a:bodyPr/>
          <a:lstStyle/>
          <a:p>
            <a:r>
              <a:rPr lang="nb-NO" dirty="0" smtClean="0"/>
              <a:t>AC </a:t>
            </a:r>
            <a:r>
              <a:rPr lang="nb-NO" dirty="0" err="1" smtClean="0"/>
              <a:t>impedance</a:t>
            </a:r>
            <a:r>
              <a:rPr lang="nb-NO" dirty="0" smtClean="0"/>
              <a:t> </a:t>
            </a:r>
            <a:r>
              <a:rPr lang="nb-NO" dirty="0" err="1" smtClean="0"/>
              <a:t>representations</a:t>
            </a:r>
            <a:endParaRPr lang="en-GB" dirty="0"/>
          </a:p>
        </p:txBody>
      </p:sp>
      <p:grpSp>
        <p:nvGrpSpPr>
          <p:cNvPr id="8" name="Group 7"/>
          <p:cNvGrpSpPr/>
          <p:nvPr/>
        </p:nvGrpSpPr>
        <p:grpSpPr>
          <a:xfrm>
            <a:off x="6328960" y="1712181"/>
            <a:ext cx="2087156" cy="1997822"/>
            <a:chOff x="6049670" y="1806142"/>
            <a:chExt cx="2087156" cy="1997822"/>
          </a:xfrm>
        </p:grpSpPr>
        <p:pic>
          <p:nvPicPr>
            <p:cNvPr id="4" name="Picture 3"/>
            <p:cNvPicPr>
              <a:picLocks noChangeAspect="1"/>
            </p:cNvPicPr>
            <p:nvPr/>
          </p:nvPicPr>
          <p:blipFill>
            <a:blip r:embed="rId2"/>
            <a:stretch>
              <a:fillRect/>
            </a:stretch>
          </p:blipFill>
          <p:spPr>
            <a:xfrm>
              <a:off x="6049670" y="1806142"/>
              <a:ext cx="2087156" cy="1997822"/>
            </a:xfrm>
            <a:prstGeom prst="rect">
              <a:avLst/>
            </a:prstGeom>
          </p:spPr>
        </p:pic>
        <p:sp>
          <p:nvSpPr>
            <p:cNvPr id="5" name="TextBox 4"/>
            <p:cNvSpPr txBox="1"/>
            <p:nvPr/>
          </p:nvSpPr>
          <p:spPr>
            <a:xfrm>
              <a:off x="7651699" y="3072384"/>
              <a:ext cx="354969" cy="369332"/>
            </a:xfrm>
            <a:prstGeom prst="rect">
              <a:avLst/>
            </a:prstGeom>
            <a:solidFill>
              <a:schemeClr val="bg1"/>
            </a:solidFill>
          </p:spPr>
          <p:txBody>
            <a:bodyPr wrap="none" rtlCol="0">
              <a:spAutoFit/>
            </a:bodyPr>
            <a:lstStyle/>
            <a:p>
              <a:r>
                <a:rPr lang="nb-NO" dirty="0" smtClean="0"/>
                <a:t>Z’</a:t>
              </a:r>
              <a:endParaRPr lang="en-GB" dirty="0"/>
            </a:p>
          </p:txBody>
        </p:sp>
        <p:sp>
          <p:nvSpPr>
            <p:cNvPr id="6" name="TextBox 5"/>
            <p:cNvSpPr txBox="1"/>
            <p:nvPr/>
          </p:nvSpPr>
          <p:spPr>
            <a:xfrm>
              <a:off x="6049670" y="1816711"/>
              <a:ext cx="412677" cy="369332"/>
            </a:xfrm>
            <a:prstGeom prst="rect">
              <a:avLst/>
            </a:prstGeom>
            <a:solidFill>
              <a:schemeClr val="bg1"/>
            </a:solidFill>
          </p:spPr>
          <p:txBody>
            <a:bodyPr wrap="none" rtlCol="0">
              <a:spAutoFit/>
            </a:bodyPr>
            <a:lstStyle/>
            <a:p>
              <a:r>
                <a:rPr lang="nb-NO" dirty="0" smtClean="0"/>
                <a:t>Z’’</a:t>
              </a:r>
              <a:endParaRPr lang="en-GB" dirty="0"/>
            </a:p>
          </p:txBody>
        </p:sp>
      </p:grpSp>
      <p:pic>
        <p:nvPicPr>
          <p:cNvPr id="7" name="Picture 6"/>
          <p:cNvPicPr>
            <a:picLocks noChangeAspect="1"/>
          </p:cNvPicPr>
          <p:nvPr/>
        </p:nvPicPr>
        <p:blipFill>
          <a:blip r:embed="rId3"/>
          <a:stretch>
            <a:fillRect/>
          </a:stretch>
        </p:blipFill>
        <p:spPr>
          <a:xfrm>
            <a:off x="733613" y="4994384"/>
            <a:ext cx="6791325" cy="419100"/>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pic>
      <p:grpSp>
        <p:nvGrpSpPr>
          <p:cNvPr id="13" name="Group 12"/>
          <p:cNvGrpSpPr/>
          <p:nvPr/>
        </p:nvGrpSpPr>
        <p:grpSpPr>
          <a:xfrm>
            <a:off x="5676595" y="5512643"/>
            <a:ext cx="1848343" cy="406936"/>
            <a:chOff x="5676595" y="5512643"/>
            <a:chExt cx="1848343" cy="406936"/>
          </a:xfrm>
        </p:grpSpPr>
        <p:sp>
          <p:nvSpPr>
            <p:cNvPr id="9" name="TextBox 8"/>
            <p:cNvSpPr txBox="1"/>
            <p:nvPr/>
          </p:nvSpPr>
          <p:spPr>
            <a:xfrm>
              <a:off x="5948737" y="5512643"/>
              <a:ext cx="1576201" cy="307777"/>
            </a:xfrm>
            <a:prstGeom prst="rect">
              <a:avLst/>
            </a:prstGeom>
            <a:solidFill>
              <a:schemeClr val="accent4">
                <a:lumMod val="20000"/>
                <a:lumOff val="80000"/>
              </a:schemeClr>
            </a:solidFill>
          </p:spPr>
          <p:txBody>
            <a:bodyPr wrap="none" rtlCol="0">
              <a:spAutoFit/>
            </a:bodyPr>
            <a:lstStyle/>
            <a:p>
              <a:r>
                <a:rPr lang="nb-NO" sz="1400" dirty="0" err="1" smtClean="0"/>
                <a:t>Complex</a:t>
              </a:r>
              <a:r>
                <a:rPr lang="nb-NO" sz="1400" dirty="0" smtClean="0"/>
                <a:t> </a:t>
              </a:r>
              <a:r>
                <a:rPr lang="nb-NO" sz="1400" dirty="0" err="1" smtClean="0"/>
                <a:t>conjugate</a:t>
              </a:r>
              <a:endParaRPr lang="en-GB" sz="1400" dirty="0"/>
            </a:p>
          </p:txBody>
        </p:sp>
        <p:cxnSp>
          <p:nvCxnSpPr>
            <p:cNvPr id="11" name="Straight Arrow Connector 10"/>
            <p:cNvCxnSpPr>
              <a:stCxn id="9" idx="1"/>
            </p:cNvCxnSpPr>
            <p:nvPr/>
          </p:nvCxnSpPr>
          <p:spPr>
            <a:xfrm flipH="1">
              <a:off x="5676595" y="5666532"/>
              <a:ext cx="272142" cy="253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52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Complex impedance </a:t>
            </a:r>
            <a:r>
              <a:rPr lang="en-GB" i="1" dirty="0" smtClean="0"/>
              <a:t>Z</a:t>
            </a:r>
            <a:r>
              <a:rPr lang="en-GB" dirty="0" smtClean="0"/>
              <a:t>* and admittance </a:t>
            </a:r>
            <a:r>
              <a:rPr lang="en-GB" i="1" dirty="0" smtClean="0"/>
              <a:t>Y</a:t>
            </a:r>
            <a:r>
              <a:rPr lang="en-GB" dirty="0" smtClean="0"/>
              <a:t>*</a:t>
            </a:r>
            <a:endParaRPr lang="en-GB" dirty="0"/>
          </a:p>
        </p:txBody>
      </p:sp>
      <p:sp>
        <p:nvSpPr>
          <p:cNvPr id="3" name="Content Placeholder 2"/>
          <p:cNvSpPr>
            <a:spLocks noGrp="1"/>
          </p:cNvSpPr>
          <p:nvPr>
            <p:ph idx="1"/>
          </p:nvPr>
        </p:nvSpPr>
        <p:spPr/>
        <p:txBody>
          <a:bodyPr/>
          <a:lstStyle/>
          <a:p>
            <a:r>
              <a:rPr lang="en-US" i="1" dirty="0" smtClean="0"/>
              <a:t>Z</a:t>
            </a:r>
            <a:r>
              <a:rPr lang="en-US" i="1" baseline="30000" dirty="0" smtClean="0"/>
              <a:t>*</a:t>
            </a:r>
            <a:r>
              <a:rPr lang="en-US" i="1" dirty="0" smtClean="0"/>
              <a:t> = U*/I*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US" i="1" dirty="0" smtClean="0"/>
          </a:p>
          <a:p>
            <a:pPr lvl="1"/>
            <a:r>
              <a:rPr lang="en-US" i="1" dirty="0" smtClean="0"/>
              <a:t>Z*  Complex impedance</a:t>
            </a:r>
          </a:p>
          <a:p>
            <a:pPr lvl="1"/>
            <a:r>
              <a:rPr lang="en-US" i="1" dirty="0" smtClean="0"/>
              <a:t>|Z|  Impedance   </a:t>
            </a:r>
          </a:p>
          <a:p>
            <a:pPr lvl="1"/>
            <a:r>
              <a:rPr lang="en-US" i="1" dirty="0" smtClean="0"/>
              <a:t>R  Resistance</a:t>
            </a:r>
          </a:p>
          <a:p>
            <a:pPr lvl="1"/>
            <a:r>
              <a:rPr lang="en-US" i="1" dirty="0" smtClean="0"/>
              <a:t>X  Reactance</a:t>
            </a:r>
          </a:p>
          <a:p>
            <a:endParaRPr lang="en-US" i="1" dirty="0" smtClean="0"/>
          </a:p>
          <a:p>
            <a:r>
              <a:rPr lang="en-US" i="1" dirty="0" smtClean="0"/>
              <a:t>Y</a:t>
            </a:r>
            <a:r>
              <a:rPr lang="en-US" i="1" baseline="30000" dirty="0" smtClean="0"/>
              <a:t>*</a:t>
            </a:r>
            <a:r>
              <a:rPr lang="en-US" i="1" dirty="0" smtClean="0"/>
              <a:t> = 1/Z* = I*/U*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US" i="1" dirty="0" smtClean="0"/>
          </a:p>
          <a:p>
            <a:pPr lvl="1"/>
            <a:r>
              <a:rPr lang="en-US" i="1" dirty="0" smtClean="0"/>
              <a:t>Y*  Complex admittance</a:t>
            </a:r>
          </a:p>
          <a:p>
            <a:pPr lvl="1"/>
            <a:r>
              <a:rPr lang="en-US" i="1" dirty="0" smtClean="0"/>
              <a:t>|Y|  Admittance</a:t>
            </a:r>
          </a:p>
          <a:p>
            <a:pPr lvl="1"/>
            <a:r>
              <a:rPr lang="en-US" i="1" dirty="0" smtClean="0"/>
              <a:t>G  Conductance</a:t>
            </a:r>
          </a:p>
          <a:p>
            <a:pPr lvl="1"/>
            <a:r>
              <a:rPr lang="en-US" i="1" dirty="0" smtClean="0"/>
              <a:t>B  </a:t>
            </a:r>
            <a:r>
              <a:rPr lang="en-US" i="1" dirty="0" err="1" smtClean="0"/>
              <a:t>Susceptance</a:t>
            </a:r>
            <a:endParaRPr lang="en-US" i="1" dirty="0" smtClean="0"/>
          </a:p>
          <a:p>
            <a:pPr lvl="1"/>
            <a:endParaRPr lang="en-US" i="1" dirty="0" smtClean="0"/>
          </a:p>
          <a:p>
            <a:endParaRPr lang="en-GB" dirty="0"/>
          </a:p>
        </p:txBody>
      </p:sp>
      <p:pic>
        <p:nvPicPr>
          <p:cNvPr id="5" name="Picture 4"/>
          <p:cNvPicPr>
            <a:picLocks noChangeAspect="1"/>
          </p:cNvPicPr>
          <p:nvPr/>
        </p:nvPicPr>
        <p:blipFill>
          <a:blip r:embed="rId2"/>
          <a:stretch>
            <a:fillRect/>
          </a:stretch>
        </p:blipFill>
        <p:spPr>
          <a:xfrm>
            <a:off x="4551039" y="1494805"/>
            <a:ext cx="4426011" cy="1896095"/>
          </a:xfrm>
          <a:prstGeom prst="rect">
            <a:avLst/>
          </a:prstGeom>
        </p:spPr>
      </p:pic>
    </p:spTree>
    <p:extLst>
      <p:ext uri="{BB962C8B-B14F-4D97-AF65-F5344CB8AC3E}">
        <p14:creationId xmlns:p14="http://schemas.microsoft.com/office/powerpoint/2010/main" val="2974905770"/>
      </p:ext>
    </p:extLst>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Impedance and admittance of discrete elements</a:t>
            </a:r>
            <a:endParaRPr lang="en-GB" dirty="0"/>
          </a:p>
        </p:txBody>
      </p:sp>
      <p:sp>
        <p:nvSpPr>
          <p:cNvPr id="3" name="Content Placeholder 2"/>
          <p:cNvSpPr>
            <a:spLocks noGrp="1"/>
          </p:cNvSpPr>
          <p:nvPr>
            <p:ph idx="1"/>
          </p:nvPr>
        </p:nvSpPr>
        <p:spPr>
          <a:xfrm>
            <a:off x="539552" y="1196752"/>
            <a:ext cx="8394136" cy="4975448"/>
          </a:xfrm>
        </p:spPr>
        <p:txBody>
          <a:bodyPr/>
          <a:lstStyle/>
          <a:p>
            <a:r>
              <a:rPr lang="en-GB" dirty="0" smtClean="0"/>
              <a:t>Series RCL</a:t>
            </a:r>
          </a:p>
          <a:p>
            <a:endParaRPr lang="en-GB" dirty="0" smtClean="0"/>
          </a:p>
          <a:p>
            <a:r>
              <a:rPr lang="en-US" i="1" dirty="0" smtClean="0"/>
              <a:t>Z</a:t>
            </a:r>
            <a:r>
              <a:rPr lang="en-US" i="1" baseline="30000" dirty="0" smtClean="0"/>
              <a:t>*</a:t>
            </a:r>
            <a:r>
              <a:rPr lang="en-US" i="1" dirty="0" smtClean="0"/>
              <a:t>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GB" dirty="0" smtClean="0"/>
          </a:p>
          <a:p>
            <a:endParaRPr lang="en-GB" dirty="0" smtClean="0"/>
          </a:p>
          <a:p>
            <a:endParaRPr lang="en-GB" dirty="0" smtClean="0"/>
          </a:p>
          <a:p>
            <a:endParaRPr lang="en-GB" dirty="0" smtClean="0"/>
          </a:p>
          <a:p>
            <a:r>
              <a:rPr lang="en-GB" dirty="0" smtClean="0"/>
              <a:t>Parallel (RCL)</a:t>
            </a:r>
          </a:p>
          <a:p>
            <a:endParaRPr lang="en-US" i="1" dirty="0" smtClean="0"/>
          </a:p>
          <a:p>
            <a:r>
              <a:rPr lang="en-US" i="1" dirty="0" smtClean="0"/>
              <a:t>Y</a:t>
            </a:r>
            <a:r>
              <a:rPr lang="en-US" i="1" baseline="30000" dirty="0" smtClean="0"/>
              <a:t>*</a:t>
            </a:r>
            <a:r>
              <a:rPr lang="en-US" i="1" dirty="0" smtClean="0"/>
              <a:t>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GB" dirty="0"/>
          </a:p>
        </p:txBody>
      </p:sp>
      <p:sp>
        <p:nvSpPr>
          <p:cNvPr id="378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89" name="Object 1"/>
          <p:cNvGraphicFramePr>
            <a:graphicFrameLocks noChangeAspect="1"/>
          </p:cNvGraphicFramePr>
          <p:nvPr/>
        </p:nvGraphicFramePr>
        <p:xfrm>
          <a:off x="971600" y="2708920"/>
          <a:ext cx="4887763" cy="792088"/>
        </p:xfrm>
        <a:graphic>
          <a:graphicData uri="http://schemas.openxmlformats.org/presentationml/2006/ole">
            <mc:AlternateContent xmlns:mc="http://schemas.openxmlformats.org/markup-compatibility/2006">
              <mc:Choice xmlns:v="urn:schemas-microsoft-com:vml" Requires="v">
                <p:oleObj spid="_x0000_s17492" name="Equation" r:id="rId3" imgW="2413000" imgH="393700" progId="Equation.3">
                  <p:embed/>
                </p:oleObj>
              </mc:Choice>
              <mc:Fallback>
                <p:oleObj name="Equation" r:id="rId3" imgW="2413000" imgH="393700" progId="Equation.3">
                  <p:embed/>
                  <p:pic>
                    <p:nvPicPr>
                      <p:cNvPr id="3788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708920"/>
                        <a:ext cx="4887763"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91" name="Object 3"/>
          <p:cNvGraphicFramePr>
            <a:graphicFrameLocks noChangeAspect="1"/>
          </p:cNvGraphicFramePr>
          <p:nvPr/>
        </p:nvGraphicFramePr>
        <p:xfrm>
          <a:off x="971600" y="5329164"/>
          <a:ext cx="4752528" cy="764132"/>
        </p:xfrm>
        <a:graphic>
          <a:graphicData uri="http://schemas.openxmlformats.org/presentationml/2006/ole">
            <mc:AlternateContent xmlns:mc="http://schemas.openxmlformats.org/markup-compatibility/2006">
              <mc:Choice xmlns:v="urn:schemas-microsoft-com:vml" Requires="v">
                <p:oleObj spid="_x0000_s17493" name="Equation" r:id="rId5" imgW="2425700" imgH="393700" progId="Equation.3">
                  <p:embed/>
                </p:oleObj>
              </mc:Choice>
              <mc:Fallback>
                <p:oleObj name="Equation" r:id="rId5" imgW="2425700" imgH="393700" progId="Equation.3">
                  <p:embed/>
                  <p:pic>
                    <p:nvPicPr>
                      <p:cNvPr id="378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600" y="5329164"/>
                        <a:ext cx="4752528" cy="764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6660233" y="5085184"/>
            <a:ext cx="2160240" cy="923330"/>
          </a:xfrm>
          <a:prstGeom prst="rect">
            <a:avLst/>
          </a:prstGeom>
          <a:solidFill>
            <a:schemeClr val="bg1">
              <a:lumMod val="85000"/>
            </a:schemeClr>
          </a:solidFill>
        </p:spPr>
        <p:txBody>
          <a:bodyPr wrap="square" rtlCol="0">
            <a:spAutoFit/>
          </a:bodyPr>
          <a:lstStyle/>
          <a:p>
            <a:r>
              <a:rPr lang="en-GB" dirty="0" smtClean="0"/>
              <a:t>Resonance for (RC) when </a:t>
            </a:r>
            <a:r>
              <a:rPr lang="en-GB" i="1" dirty="0" smtClean="0"/>
              <a:t>G</a:t>
            </a:r>
            <a:r>
              <a:rPr lang="en-GB" dirty="0" smtClean="0"/>
              <a:t> = </a:t>
            </a:r>
            <a:r>
              <a:rPr lang="el-GR" i="1" dirty="0" smtClean="0"/>
              <a:t>ω</a:t>
            </a:r>
            <a:r>
              <a:rPr lang="nb-NO" i="1" dirty="0" smtClean="0"/>
              <a:t>C</a:t>
            </a:r>
            <a:r>
              <a:rPr lang="nb-NO" dirty="0" smtClean="0"/>
              <a:t> or </a:t>
            </a:r>
            <a:r>
              <a:rPr lang="nb-NO" i="1" dirty="0" smtClean="0"/>
              <a:t>C=G/</a:t>
            </a:r>
            <a:r>
              <a:rPr lang="el-GR" i="1" dirty="0" smtClean="0"/>
              <a:t>ω</a:t>
            </a:r>
            <a:r>
              <a:rPr lang="nb-NO" dirty="0" smtClean="0"/>
              <a:t> or </a:t>
            </a:r>
            <a:r>
              <a:rPr lang="el-GR" i="1" dirty="0" smtClean="0"/>
              <a:t>ω</a:t>
            </a:r>
            <a:r>
              <a:rPr lang="nb-NO" dirty="0" smtClean="0"/>
              <a:t>=1/(</a:t>
            </a:r>
            <a:r>
              <a:rPr lang="nb-NO" i="1" dirty="0" smtClean="0"/>
              <a:t>RC</a:t>
            </a:r>
            <a:r>
              <a:rPr lang="nb-NO" dirty="0" smtClean="0"/>
              <a:t>) </a:t>
            </a:r>
            <a:endParaRPr lang="en-GB" dirty="0"/>
          </a:p>
        </p:txBody>
      </p:sp>
      <p:pic>
        <p:nvPicPr>
          <p:cNvPr id="9" name="Picture 8"/>
          <p:cNvPicPr>
            <a:picLocks noChangeAspect="1"/>
          </p:cNvPicPr>
          <p:nvPr/>
        </p:nvPicPr>
        <p:blipFill>
          <a:blip r:embed="rId7"/>
          <a:stretch>
            <a:fillRect/>
          </a:stretch>
        </p:blipFill>
        <p:spPr>
          <a:xfrm>
            <a:off x="6291411" y="1124744"/>
            <a:ext cx="2771775" cy="2667000"/>
          </a:xfrm>
          <a:prstGeom prst="rect">
            <a:avLst/>
          </a:prstGeom>
        </p:spPr>
      </p:pic>
    </p:spTree>
    <p:extLst>
      <p:ext uri="{BB962C8B-B14F-4D97-AF65-F5344CB8AC3E}">
        <p14:creationId xmlns:p14="http://schemas.microsoft.com/office/powerpoint/2010/main" val="633982724"/>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0381"/>
            <a:ext cx="7886700" cy="661816"/>
          </a:xfrm>
        </p:spPr>
        <p:txBody>
          <a:bodyPr/>
          <a:lstStyle/>
          <a:p>
            <a:r>
              <a:rPr lang="en-GB" i="1" dirty="0" smtClean="0"/>
              <a:t>Y</a:t>
            </a:r>
            <a:r>
              <a:rPr lang="en-GB" dirty="0" smtClean="0"/>
              <a:t>*=1/</a:t>
            </a:r>
            <a:r>
              <a:rPr lang="en-GB" i="1" dirty="0" smtClean="0"/>
              <a:t>Z</a:t>
            </a:r>
            <a:r>
              <a:rPr lang="en-GB" dirty="0" smtClean="0"/>
              <a:t>*    and    </a:t>
            </a:r>
            <a:r>
              <a:rPr lang="en-GB" i="1" dirty="0" smtClean="0"/>
              <a:t>Z</a:t>
            </a:r>
            <a:r>
              <a:rPr lang="en-GB" dirty="0" smtClean="0"/>
              <a:t>*=1/</a:t>
            </a:r>
            <a:r>
              <a:rPr lang="en-GB" i="1" dirty="0" smtClean="0"/>
              <a:t>Y</a:t>
            </a:r>
            <a:r>
              <a:rPr lang="en-GB" dirty="0" smtClean="0"/>
              <a:t>*</a:t>
            </a:r>
            <a:endParaRPr lang="en-GB" dirty="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7" name="Object 1"/>
          <p:cNvGraphicFramePr>
            <a:graphicFrameLocks noChangeAspect="1"/>
          </p:cNvGraphicFramePr>
          <p:nvPr>
            <p:extLst>
              <p:ext uri="{D42A27DB-BD31-4B8C-83A1-F6EECF244321}">
                <p14:modId xmlns:p14="http://schemas.microsoft.com/office/powerpoint/2010/main" val="1491389023"/>
              </p:ext>
            </p:extLst>
          </p:nvPr>
        </p:nvGraphicFramePr>
        <p:xfrm>
          <a:off x="424338" y="1048866"/>
          <a:ext cx="8295322" cy="648072"/>
        </p:xfrm>
        <a:graphic>
          <a:graphicData uri="http://schemas.openxmlformats.org/presentationml/2006/ole">
            <mc:AlternateContent xmlns:mc="http://schemas.openxmlformats.org/markup-compatibility/2006">
              <mc:Choice xmlns:v="urn:schemas-microsoft-com:vml" Requires="v">
                <p:oleObj spid="_x0000_s23658" name="Equation" r:id="rId3" imgW="5486400" imgH="431800" progId="Equation.3">
                  <p:embed/>
                </p:oleObj>
              </mc:Choice>
              <mc:Fallback>
                <p:oleObj name="Equation" r:id="rId3" imgW="5486400" imgH="431800" progId="Equation.3">
                  <p:embed/>
                  <p:pic>
                    <p:nvPicPr>
                      <p:cNvPr id="39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338" y="1048866"/>
                        <a:ext cx="8295322"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9" name="Object 3"/>
          <p:cNvGraphicFramePr>
            <a:graphicFrameLocks noChangeAspect="1"/>
          </p:cNvGraphicFramePr>
          <p:nvPr>
            <p:extLst>
              <p:ext uri="{D42A27DB-BD31-4B8C-83A1-F6EECF244321}">
                <p14:modId xmlns:p14="http://schemas.microsoft.com/office/powerpoint/2010/main" val="1548871401"/>
              </p:ext>
            </p:extLst>
          </p:nvPr>
        </p:nvGraphicFramePr>
        <p:xfrm>
          <a:off x="197052" y="2970949"/>
          <a:ext cx="3122923" cy="624585"/>
        </p:xfrm>
        <a:graphic>
          <a:graphicData uri="http://schemas.openxmlformats.org/presentationml/2006/ole">
            <mc:AlternateContent xmlns:mc="http://schemas.openxmlformats.org/markup-compatibility/2006">
              <mc:Choice xmlns:v="urn:schemas-microsoft-com:vml" Requires="v">
                <p:oleObj spid="_x0000_s23659" name="Equation" r:id="rId5" imgW="1955800" imgH="393700" progId="Equation.3">
                  <p:embed/>
                </p:oleObj>
              </mc:Choice>
              <mc:Fallback>
                <p:oleObj name="Equation" r:id="rId5" imgW="1955800" imgH="393700" progId="Equation.3">
                  <p:embed/>
                  <p:pic>
                    <p:nvPicPr>
                      <p:cNvPr id="3993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052" y="2970949"/>
                        <a:ext cx="3122923" cy="624585"/>
                      </a:xfrm>
                      <a:prstGeom prst="rect">
                        <a:avLst/>
                      </a:prstGeom>
                      <a:noFill/>
                      <a:extLst/>
                    </p:spPr>
                  </p:pic>
                </p:oleObj>
              </mc:Fallback>
            </mc:AlternateContent>
          </a:graphicData>
        </a:graphic>
      </p:graphicFrame>
      <p:pic>
        <p:nvPicPr>
          <p:cNvPr id="3" name="Picture 2"/>
          <p:cNvPicPr>
            <a:picLocks noChangeAspect="1"/>
          </p:cNvPicPr>
          <p:nvPr/>
        </p:nvPicPr>
        <p:blipFill>
          <a:blip r:embed="rId7"/>
          <a:stretch>
            <a:fillRect/>
          </a:stretch>
        </p:blipFill>
        <p:spPr>
          <a:xfrm>
            <a:off x="738187" y="4040124"/>
            <a:ext cx="7667625" cy="2667000"/>
          </a:xfrm>
          <a:prstGeom prst="rect">
            <a:avLst/>
          </a:prstGeom>
          <a:effectLst>
            <a:outerShdw blurRad="50800" dist="38100" dir="2700000" algn="tl" rotWithShape="0">
              <a:prstClr val="black">
                <a:alpha val="40000"/>
              </a:prstClr>
            </a:outerShdw>
          </a:effectLst>
        </p:spPr>
      </p:pic>
      <p:graphicFrame>
        <p:nvGraphicFramePr>
          <p:cNvPr id="4" name="Object 3"/>
          <p:cNvGraphicFramePr>
            <a:graphicFrameLocks noChangeAspect="1"/>
          </p:cNvGraphicFramePr>
          <p:nvPr>
            <p:extLst>
              <p:ext uri="{D42A27DB-BD31-4B8C-83A1-F6EECF244321}">
                <p14:modId xmlns:p14="http://schemas.microsoft.com/office/powerpoint/2010/main" val="4174280338"/>
              </p:ext>
            </p:extLst>
          </p:nvPr>
        </p:nvGraphicFramePr>
        <p:xfrm>
          <a:off x="351797" y="1842013"/>
          <a:ext cx="4821237" cy="642937"/>
        </p:xfrm>
        <a:graphic>
          <a:graphicData uri="http://schemas.openxmlformats.org/presentationml/2006/ole">
            <mc:AlternateContent xmlns:mc="http://schemas.openxmlformats.org/markup-compatibility/2006">
              <mc:Choice xmlns:v="urn:schemas-microsoft-com:vml" Requires="v">
                <p:oleObj spid="_x0000_s23660" name="Equation" r:id="rId8" imgW="2946240" imgH="393480" progId="Equation.DSMT4">
                  <p:embed/>
                </p:oleObj>
              </mc:Choice>
              <mc:Fallback>
                <p:oleObj name="Equation" r:id="rId8" imgW="2946240" imgH="393480" progId="Equation.DSMT4">
                  <p:embed/>
                  <p:pic>
                    <p:nvPicPr>
                      <p:cNvPr id="0" name=""/>
                      <p:cNvPicPr/>
                      <p:nvPr/>
                    </p:nvPicPr>
                    <p:blipFill>
                      <a:blip r:embed="rId9"/>
                      <a:stretch>
                        <a:fillRect/>
                      </a:stretch>
                    </p:blipFill>
                    <p:spPr>
                      <a:xfrm>
                        <a:off x="351797" y="1842013"/>
                        <a:ext cx="4821237" cy="64293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278212845"/>
              </p:ext>
            </p:extLst>
          </p:nvPr>
        </p:nvGraphicFramePr>
        <p:xfrm>
          <a:off x="3980795" y="2916982"/>
          <a:ext cx="4855356" cy="621967"/>
        </p:xfrm>
        <a:graphic>
          <a:graphicData uri="http://schemas.openxmlformats.org/presentationml/2006/ole">
            <mc:AlternateContent xmlns:mc="http://schemas.openxmlformats.org/markup-compatibility/2006">
              <mc:Choice xmlns:v="urn:schemas-microsoft-com:vml" Requires="v">
                <p:oleObj spid="_x0000_s23661" name="Equation" r:id="rId10" imgW="3073320" imgH="393480" progId="Equation.DSMT4">
                  <p:embed/>
                </p:oleObj>
              </mc:Choice>
              <mc:Fallback>
                <p:oleObj name="Equation" r:id="rId10" imgW="3073320" imgH="393480" progId="Equation.DSMT4">
                  <p:embed/>
                  <p:pic>
                    <p:nvPicPr>
                      <p:cNvPr id="0" name=""/>
                      <p:cNvPicPr/>
                      <p:nvPr/>
                    </p:nvPicPr>
                    <p:blipFill>
                      <a:blip r:embed="rId11"/>
                      <a:stretch>
                        <a:fillRect/>
                      </a:stretch>
                    </p:blipFill>
                    <p:spPr>
                      <a:xfrm>
                        <a:off x="3980795" y="2916982"/>
                        <a:ext cx="4855356" cy="621967"/>
                      </a:xfrm>
                      <a:prstGeom prst="rect">
                        <a:avLst/>
                      </a:prstGeom>
                    </p:spPr>
                  </p:pic>
                </p:oleObj>
              </mc:Fallback>
            </mc:AlternateContent>
          </a:graphicData>
        </a:graphic>
      </p:graphicFrame>
    </p:spTree>
    <p:extLst>
      <p:ext uri="{BB962C8B-B14F-4D97-AF65-F5344CB8AC3E}">
        <p14:creationId xmlns:p14="http://schemas.microsoft.com/office/powerpoint/2010/main" val="3655652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0050" y="1753790"/>
            <a:ext cx="8115300" cy="4423173"/>
          </a:xfrm>
        </p:spPr>
        <p:txBody>
          <a:bodyPr/>
          <a:lstStyle/>
          <a:p>
            <a:r>
              <a:rPr lang="nb-NO" i="1" dirty="0" smtClean="0"/>
              <a:t>R</a:t>
            </a:r>
            <a:r>
              <a:rPr lang="nb-NO" baseline="-25000" dirty="0" smtClean="0"/>
              <a:t>u</a:t>
            </a:r>
            <a:r>
              <a:rPr lang="nb-NO" dirty="0" smtClean="0"/>
              <a:t>(</a:t>
            </a:r>
            <a:r>
              <a:rPr lang="nb-NO" i="1" dirty="0" smtClean="0"/>
              <a:t>C</a:t>
            </a:r>
            <a:r>
              <a:rPr lang="nb-NO" dirty="0" smtClean="0"/>
              <a:t>(</a:t>
            </a:r>
            <a:r>
              <a:rPr lang="nb-NO" i="1" dirty="0" err="1" smtClean="0"/>
              <a:t>R</a:t>
            </a:r>
            <a:r>
              <a:rPr lang="nb-NO" baseline="-25000" dirty="0" err="1" smtClean="0"/>
              <a:t>ct</a:t>
            </a:r>
            <a:r>
              <a:rPr lang="nb-NO" i="1" dirty="0" err="1" smtClean="0"/>
              <a:t>W</a:t>
            </a:r>
            <a:r>
              <a:rPr lang="nb-NO" dirty="0" smtClean="0"/>
              <a:t>))</a:t>
            </a:r>
            <a:endParaRPr lang="en-GB" dirty="0"/>
          </a:p>
        </p:txBody>
      </p:sp>
      <p:sp>
        <p:nvSpPr>
          <p:cNvPr id="3" name="Title 2"/>
          <p:cNvSpPr>
            <a:spLocks noGrp="1"/>
          </p:cNvSpPr>
          <p:nvPr>
            <p:ph type="title"/>
          </p:nvPr>
        </p:nvSpPr>
        <p:spPr/>
        <p:txBody>
          <a:bodyPr/>
          <a:lstStyle/>
          <a:p>
            <a:r>
              <a:rPr lang="nb-NO" dirty="0" err="1" smtClean="0"/>
              <a:t>Randles-Erschler</a:t>
            </a:r>
            <a:r>
              <a:rPr lang="nb-NO" dirty="0" smtClean="0"/>
              <a:t> </a:t>
            </a:r>
            <a:r>
              <a:rPr lang="nb-NO" dirty="0" err="1" smtClean="0"/>
              <a:t>circuit</a:t>
            </a:r>
            <a:endParaRPr lang="en-GB" dirty="0"/>
          </a:p>
        </p:txBody>
      </p:sp>
      <p:pic>
        <p:nvPicPr>
          <p:cNvPr id="4" name="Picture 7" descr="D:\temp\DBJWEC001-216\WOST764\E-Book\15\1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3601637"/>
            <a:ext cx="4171950" cy="30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D:\temp\DBJWEC001-216\WOST764\E-Book\15\1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4300" y="2123681"/>
            <a:ext cx="3691381" cy="343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5792215" y="125015"/>
            <a:ext cx="2495550" cy="1628775"/>
          </a:xfrm>
          <a:prstGeom prst="rect">
            <a:avLst/>
          </a:prstGeom>
        </p:spPr>
      </p:pic>
    </p:spTree>
    <p:extLst>
      <p:ext uri="{BB962C8B-B14F-4D97-AF65-F5344CB8AC3E}">
        <p14:creationId xmlns:p14="http://schemas.microsoft.com/office/powerpoint/2010/main" val="3151934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79" y="1111910"/>
            <a:ext cx="3886147" cy="5376672"/>
          </a:xfrm>
        </p:spPr>
        <p:txBody>
          <a:bodyPr>
            <a:normAutofit fontScale="92500" lnSpcReduction="20000"/>
          </a:bodyPr>
          <a:lstStyle/>
          <a:p>
            <a:r>
              <a:rPr lang="en-GB" dirty="0" smtClean="0"/>
              <a:t>L</a:t>
            </a:r>
            <a:r>
              <a:rPr lang="en-GB" baseline="-25000" dirty="0" smtClean="0"/>
              <a:t>s</a:t>
            </a:r>
            <a:r>
              <a:rPr lang="en-GB" dirty="0" smtClean="0"/>
              <a:t>   series inductance</a:t>
            </a:r>
          </a:p>
          <a:p>
            <a:r>
              <a:rPr lang="en-GB" dirty="0" err="1" smtClean="0"/>
              <a:t>R</a:t>
            </a:r>
            <a:r>
              <a:rPr lang="en-GB" baseline="-25000" dirty="0" err="1" smtClean="0"/>
              <a:t>electrolyte</a:t>
            </a:r>
            <a:endParaRPr lang="en-GB" baseline="-25000" dirty="0" smtClean="0"/>
          </a:p>
          <a:p>
            <a:r>
              <a:rPr lang="en-GB" dirty="0" err="1" smtClean="0"/>
              <a:t>C</a:t>
            </a:r>
            <a:r>
              <a:rPr lang="en-GB" baseline="-25000" dirty="0" err="1" smtClean="0"/>
              <a:t>geom</a:t>
            </a:r>
            <a:endParaRPr lang="en-GB" baseline="-25000" dirty="0" smtClean="0"/>
          </a:p>
          <a:p>
            <a:r>
              <a:rPr lang="en-GB" dirty="0" err="1" smtClean="0"/>
              <a:t>R</a:t>
            </a:r>
            <a:r>
              <a:rPr lang="en-GB" baseline="-25000" dirty="0" err="1" smtClean="0"/>
              <a:t>ct</a:t>
            </a:r>
            <a:r>
              <a:rPr lang="en-GB" dirty="0" smtClean="0"/>
              <a:t>   charge transfer resistance</a:t>
            </a:r>
            <a:endParaRPr lang="en-GB" baseline="-25000" dirty="0" smtClean="0"/>
          </a:p>
          <a:p>
            <a:r>
              <a:rPr lang="en-GB" dirty="0" err="1" smtClean="0"/>
              <a:t>C</a:t>
            </a:r>
            <a:r>
              <a:rPr lang="en-GB" baseline="-25000" dirty="0" err="1" smtClean="0"/>
              <a:t>dl</a:t>
            </a:r>
            <a:r>
              <a:rPr lang="en-GB" dirty="0" smtClean="0"/>
              <a:t>   double layer capacitance</a:t>
            </a:r>
            <a:endParaRPr lang="en-GB" baseline="-25000" dirty="0" smtClean="0"/>
          </a:p>
          <a:p>
            <a:r>
              <a:rPr lang="en-GB" dirty="0" err="1" smtClean="0"/>
              <a:t>R</a:t>
            </a:r>
            <a:r>
              <a:rPr lang="en-GB" baseline="-25000" dirty="0" err="1" smtClean="0"/>
              <a:t>mt</a:t>
            </a:r>
            <a:r>
              <a:rPr lang="en-GB" dirty="0" smtClean="0"/>
              <a:t>   mass transfer resistance</a:t>
            </a:r>
            <a:endParaRPr lang="en-GB" baseline="-25000" dirty="0" smtClean="0"/>
          </a:p>
          <a:p>
            <a:r>
              <a:rPr lang="en-GB" dirty="0" err="1" smtClean="0"/>
              <a:t>C</a:t>
            </a:r>
            <a:r>
              <a:rPr lang="en-GB" baseline="-25000" dirty="0" err="1" smtClean="0"/>
              <a:t>ch</a:t>
            </a:r>
            <a:r>
              <a:rPr lang="en-GB" dirty="0" smtClean="0"/>
              <a:t>   chemical capacitance</a:t>
            </a:r>
            <a:endParaRPr lang="en-GB" baseline="-25000" dirty="0" smtClean="0"/>
          </a:p>
          <a:p>
            <a:endParaRPr lang="en-GB" dirty="0" smtClean="0"/>
          </a:p>
          <a:p>
            <a:endParaRPr lang="en-GB" dirty="0" smtClean="0"/>
          </a:p>
          <a:p>
            <a:r>
              <a:rPr lang="en-GB" dirty="0" smtClean="0"/>
              <a:t>L</a:t>
            </a:r>
            <a:r>
              <a:rPr lang="en-GB" baseline="-25000" dirty="0" smtClean="0"/>
              <a:t>s</a:t>
            </a:r>
            <a:r>
              <a:rPr lang="en-GB" dirty="0" smtClean="0"/>
              <a:t>   series </a:t>
            </a:r>
            <a:r>
              <a:rPr lang="en-GB" dirty="0"/>
              <a:t>inductance</a:t>
            </a:r>
          </a:p>
          <a:p>
            <a:r>
              <a:rPr lang="en-GB" dirty="0" err="1"/>
              <a:t>R</a:t>
            </a:r>
            <a:r>
              <a:rPr lang="en-GB" baseline="-25000" dirty="0" err="1"/>
              <a:t>electrolyte</a:t>
            </a:r>
            <a:endParaRPr lang="en-GB" baseline="-25000" dirty="0"/>
          </a:p>
          <a:p>
            <a:r>
              <a:rPr lang="en-GB" dirty="0" err="1"/>
              <a:t>C</a:t>
            </a:r>
            <a:r>
              <a:rPr lang="en-GB" baseline="-25000" dirty="0" err="1"/>
              <a:t>geom</a:t>
            </a:r>
            <a:endParaRPr lang="en-GB" baseline="-25000" dirty="0"/>
          </a:p>
          <a:p>
            <a:r>
              <a:rPr lang="en-GB" dirty="0" err="1"/>
              <a:t>R</a:t>
            </a:r>
            <a:r>
              <a:rPr lang="en-GB" baseline="-25000" dirty="0" err="1"/>
              <a:t>ct</a:t>
            </a:r>
            <a:r>
              <a:rPr lang="en-GB" dirty="0"/>
              <a:t> </a:t>
            </a:r>
            <a:r>
              <a:rPr lang="en-GB" dirty="0" smtClean="0"/>
              <a:t>  charge </a:t>
            </a:r>
            <a:r>
              <a:rPr lang="en-GB" dirty="0"/>
              <a:t>transfer resistance</a:t>
            </a:r>
            <a:endParaRPr lang="en-GB" baseline="-25000" dirty="0"/>
          </a:p>
          <a:p>
            <a:r>
              <a:rPr lang="en-GB" dirty="0" err="1" smtClean="0"/>
              <a:t>Q</a:t>
            </a:r>
            <a:r>
              <a:rPr lang="en-GB" baseline="-25000" dirty="0" err="1" smtClean="0"/>
              <a:t>dl</a:t>
            </a:r>
            <a:r>
              <a:rPr lang="en-GB" dirty="0" smtClean="0"/>
              <a:t>   double </a:t>
            </a:r>
            <a:r>
              <a:rPr lang="en-GB" dirty="0"/>
              <a:t>layer </a:t>
            </a:r>
            <a:r>
              <a:rPr lang="en-GB" dirty="0" smtClean="0"/>
              <a:t>capacitance constant phase element (CPE)</a:t>
            </a:r>
            <a:endParaRPr lang="en-GB" baseline="-25000" dirty="0"/>
          </a:p>
          <a:p>
            <a:r>
              <a:rPr lang="en-GB" dirty="0" err="1"/>
              <a:t>R</a:t>
            </a:r>
            <a:r>
              <a:rPr lang="en-GB" baseline="-25000" dirty="0" err="1"/>
              <a:t>mt</a:t>
            </a:r>
            <a:r>
              <a:rPr lang="en-GB" dirty="0"/>
              <a:t> </a:t>
            </a:r>
            <a:r>
              <a:rPr lang="en-GB" dirty="0" smtClean="0"/>
              <a:t>  mass </a:t>
            </a:r>
            <a:r>
              <a:rPr lang="en-GB" dirty="0"/>
              <a:t>transfer resistance</a:t>
            </a:r>
            <a:endParaRPr lang="en-GB" baseline="-25000" dirty="0"/>
          </a:p>
          <a:p>
            <a:r>
              <a:rPr lang="en-GB" dirty="0" smtClean="0"/>
              <a:t>W   Warburg impedance: CPE with 45° phase angle</a:t>
            </a:r>
            <a:endParaRPr lang="en-GB" baseline="-25000" dirty="0"/>
          </a:p>
        </p:txBody>
      </p:sp>
      <p:sp>
        <p:nvSpPr>
          <p:cNvPr id="3" name="Title 2"/>
          <p:cNvSpPr>
            <a:spLocks noGrp="1"/>
          </p:cNvSpPr>
          <p:nvPr>
            <p:ph type="title"/>
          </p:nvPr>
        </p:nvSpPr>
        <p:spPr>
          <a:xfrm>
            <a:off x="628650" y="145674"/>
            <a:ext cx="7886700" cy="653105"/>
          </a:xfrm>
        </p:spPr>
        <p:txBody>
          <a:bodyPr>
            <a:normAutofit fontScale="90000"/>
          </a:bodyPr>
          <a:lstStyle/>
          <a:p>
            <a:pPr algn="ctr"/>
            <a:r>
              <a:rPr lang="nb-NO" dirty="0" err="1" smtClean="0"/>
              <a:t>Equivalent</a:t>
            </a:r>
            <a:r>
              <a:rPr lang="nb-NO" dirty="0" smtClean="0"/>
              <a:t> </a:t>
            </a:r>
            <a:r>
              <a:rPr lang="nb-NO" dirty="0" err="1" smtClean="0"/>
              <a:t>circuit</a:t>
            </a:r>
            <a:r>
              <a:rPr lang="nb-NO" dirty="0" smtClean="0"/>
              <a:t> of a simple </a:t>
            </a:r>
            <a:r>
              <a:rPr lang="nb-NO" dirty="0" err="1" smtClean="0"/>
              <a:t>electrochemical</a:t>
            </a:r>
            <a:r>
              <a:rPr lang="nb-NO" dirty="0" smtClean="0"/>
              <a:t> </a:t>
            </a:r>
            <a:r>
              <a:rPr lang="nb-NO" dirty="0" err="1" smtClean="0"/>
              <a:t>cell</a:t>
            </a:r>
            <a:endParaRPr lang="en-GB" dirty="0"/>
          </a:p>
        </p:txBody>
      </p:sp>
      <p:grpSp>
        <p:nvGrpSpPr>
          <p:cNvPr id="112" name="Group 111"/>
          <p:cNvGrpSpPr/>
          <p:nvPr/>
        </p:nvGrpSpPr>
        <p:grpSpPr>
          <a:xfrm>
            <a:off x="3772467" y="1046824"/>
            <a:ext cx="5243887" cy="1971864"/>
            <a:chOff x="1690820" y="1132345"/>
            <a:chExt cx="5243887" cy="1971864"/>
          </a:xfrm>
        </p:grpSpPr>
        <p:cxnSp>
          <p:nvCxnSpPr>
            <p:cNvPr id="45" name="Straight Connector 44"/>
            <p:cNvCxnSpPr>
              <a:stCxn id="71" idx="2"/>
            </p:cNvCxnSpPr>
            <p:nvPr/>
          </p:nvCxnSpPr>
          <p:spPr>
            <a:xfrm>
              <a:off x="1690820" y="2301701"/>
              <a:ext cx="309413" cy="6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2"/>
            <a:stretch>
              <a:fillRect/>
            </a:stretch>
          </p:blipFill>
          <p:spPr>
            <a:xfrm>
              <a:off x="1982773" y="2157401"/>
              <a:ext cx="639885" cy="235289"/>
            </a:xfrm>
            <a:prstGeom prst="rect">
              <a:avLst/>
            </a:prstGeom>
          </p:spPr>
        </p:pic>
        <p:sp>
          <p:nvSpPr>
            <p:cNvPr id="47" name="Rectangle 46"/>
            <p:cNvSpPr/>
            <p:nvPr/>
          </p:nvSpPr>
          <p:spPr>
            <a:xfrm>
              <a:off x="2959562" y="1979760"/>
              <a:ext cx="698391" cy="6903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Picture 47"/>
            <p:cNvPicPr>
              <a:picLocks noChangeAspect="1"/>
            </p:cNvPicPr>
            <p:nvPr/>
          </p:nvPicPr>
          <p:blipFill>
            <a:blip r:embed="rId3"/>
            <a:stretch>
              <a:fillRect/>
            </a:stretch>
          </p:blipFill>
          <p:spPr>
            <a:xfrm>
              <a:off x="3132497" y="1756452"/>
              <a:ext cx="352521" cy="456727"/>
            </a:xfrm>
            <a:prstGeom prst="rect">
              <a:avLst/>
            </a:prstGeom>
          </p:spPr>
        </p:pic>
        <p:pic>
          <p:nvPicPr>
            <p:cNvPr id="49" name="Picture 48"/>
            <p:cNvPicPr>
              <a:picLocks noChangeAspect="1"/>
            </p:cNvPicPr>
            <p:nvPr/>
          </p:nvPicPr>
          <p:blipFill>
            <a:blip r:embed="rId4"/>
            <a:stretch>
              <a:fillRect/>
            </a:stretch>
          </p:blipFill>
          <p:spPr>
            <a:xfrm>
              <a:off x="3039080" y="2571506"/>
              <a:ext cx="539354" cy="202184"/>
            </a:xfrm>
            <a:prstGeom prst="rect">
              <a:avLst/>
            </a:prstGeom>
          </p:spPr>
        </p:pic>
        <p:sp>
          <p:nvSpPr>
            <p:cNvPr id="52" name="Rectangle 51"/>
            <p:cNvSpPr/>
            <p:nvPr/>
          </p:nvSpPr>
          <p:spPr>
            <a:xfrm>
              <a:off x="4133645" y="1638019"/>
              <a:ext cx="2361226" cy="101741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Picture 52"/>
            <p:cNvPicPr>
              <a:picLocks noChangeAspect="1"/>
            </p:cNvPicPr>
            <p:nvPr/>
          </p:nvPicPr>
          <p:blipFill>
            <a:blip r:embed="rId4"/>
            <a:stretch>
              <a:fillRect/>
            </a:stretch>
          </p:blipFill>
          <p:spPr>
            <a:xfrm>
              <a:off x="4239769" y="2559413"/>
              <a:ext cx="539354" cy="202184"/>
            </a:xfrm>
            <a:prstGeom prst="rect">
              <a:avLst/>
            </a:prstGeom>
          </p:spPr>
        </p:pic>
        <p:sp>
          <p:nvSpPr>
            <p:cNvPr id="54" name="Rectangle 53"/>
            <p:cNvSpPr/>
            <p:nvPr/>
          </p:nvSpPr>
          <p:spPr>
            <a:xfrm>
              <a:off x="4911852" y="2310279"/>
              <a:ext cx="1390376" cy="6903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p:cNvPicPr>
              <a:picLocks noChangeAspect="1"/>
            </p:cNvPicPr>
            <p:nvPr/>
          </p:nvPicPr>
          <p:blipFill>
            <a:blip r:embed="rId4"/>
            <a:stretch>
              <a:fillRect/>
            </a:stretch>
          </p:blipFill>
          <p:spPr>
            <a:xfrm>
              <a:off x="5357832" y="2902025"/>
              <a:ext cx="539354" cy="202184"/>
            </a:xfrm>
            <a:prstGeom prst="rect">
              <a:avLst/>
            </a:prstGeom>
          </p:spPr>
        </p:pic>
        <p:cxnSp>
          <p:nvCxnSpPr>
            <p:cNvPr id="56" name="Straight Connector 55"/>
            <p:cNvCxnSpPr/>
            <p:nvPr/>
          </p:nvCxnSpPr>
          <p:spPr>
            <a:xfrm>
              <a:off x="6494871" y="2313711"/>
              <a:ext cx="3677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657953" y="2308039"/>
              <a:ext cx="2461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3907501" y="2310279"/>
              <a:ext cx="22614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91770" y="2304704"/>
              <a:ext cx="3677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6842404" y="2260415"/>
              <a:ext cx="92303" cy="9391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p:cNvSpPr/>
            <p:nvPr/>
          </p:nvSpPr>
          <p:spPr>
            <a:xfrm>
              <a:off x="1690820" y="2254742"/>
              <a:ext cx="92303" cy="9391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p:cNvSpPr txBox="1"/>
            <p:nvPr/>
          </p:nvSpPr>
          <p:spPr>
            <a:xfrm>
              <a:off x="2088490" y="1702125"/>
              <a:ext cx="359658" cy="393624"/>
            </a:xfrm>
            <a:prstGeom prst="rect">
              <a:avLst/>
            </a:prstGeom>
            <a:noFill/>
          </p:spPr>
          <p:txBody>
            <a:bodyPr wrap="none" rtlCol="0">
              <a:spAutoFit/>
            </a:bodyPr>
            <a:lstStyle/>
            <a:p>
              <a:r>
                <a:rPr lang="nb-NO" dirty="0" err="1" smtClean="0"/>
                <a:t>L</a:t>
              </a:r>
              <a:r>
                <a:rPr lang="nb-NO" baseline="-25000" dirty="0" err="1"/>
                <a:t>s</a:t>
              </a:r>
              <a:endParaRPr lang="en-GB" baseline="-25000" dirty="0"/>
            </a:p>
          </p:txBody>
        </p:sp>
        <p:sp>
          <p:nvSpPr>
            <p:cNvPr id="75" name="TextBox 74"/>
            <p:cNvSpPr txBox="1"/>
            <p:nvPr/>
          </p:nvSpPr>
          <p:spPr>
            <a:xfrm>
              <a:off x="3155498" y="2684610"/>
              <a:ext cx="975523" cy="369332"/>
            </a:xfrm>
            <a:prstGeom prst="rect">
              <a:avLst/>
            </a:prstGeom>
            <a:noFill/>
          </p:spPr>
          <p:txBody>
            <a:bodyPr wrap="none" rtlCol="0">
              <a:spAutoFit/>
            </a:bodyPr>
            <a:lstStyle/>
            <a:p>
              <a:r>
                <a:rPr lang="nb-NO" dirty="0" err="1" smtClean="0"/>
                <a:t>R</a:t>
              </a:r>
              <a:r>
                <a:rPr lang="nb-NO" baseline="-25000" dirty="0" err="1" smtClean="0"/>
                <a:t>electrolyte</a:t>
              </a:r>
              <a:endParaRPr lang="en-GB" baseline="-25000" dirty="0"/>
            </a:p>
          </p:txBody>
        </p:sp>
        <p:sp>
          <p:nvSpPr>
            <p:cNvPr id="77" name="TextBox 76"/>
            <p:cNvSpPr txBox="1"/>
            <p:nvPr/>
          </p:nvSpPr>
          <p:spPr>
            <a:xfrm>
              <a:off x="4320852" y="2679772"/>
              <a:ext cx="446970" cy="393624"/>
            </a:xfrm>
            <a:prstGeom prst="rect">
              <a:avLst/>
            </a:prstGeom>
            <a:noFill/>
          </p:spPr>
          <p:txBody>
            <a:bodyPr wrap="none" rtlCol="0">
              <a:spAutoFit/>
            </a:bodyPr>
            <a:lstStyle/>
            <a:p>
              <a:r>
                <a:rPr lang="nb-NO" dirty="0" err="1" smtClean="0"/>
                <a:t>R</a:t>
              </a:r>
              <a:r>
                <a:rPr lang="nb-NO" baseline="-25000" dirty="0" err="1" smtClean="0"/>
                <a:t>ct</a:t>
              </a:r>
              <a:endParaRPr lang="en-GB" baseline="-25000" dirty="0"/>
            </a:p>
          </p:txBody>
        </p:sp>
        <p:sp>
          <p:nvSpPr>
            <p:cNvPr id="78" name="TextBox 77"/>
            <p:cNvSpPr txBox="1"/>
            <p:nvPr/>
          </p:nvSpPr>
          <p:spPr>
            <a:xfrm>
              <a:off x="5026141" y="2517412"/>
              <a:ext cx="505938" cy="393624"/>
            </a:xfrm>
            <a:prstGeom prst="rect">
              <a:avLst/>
            </a:prstGeom>
            <a:noFill/>
          </p:spPr>
          <p:txBody>
            <a:bodyPr wrap="none" rtlCol="0">
              <a:spAutoFit/>
            </a:bodyPr>
            <a:lstStyle/>
            <a:p>
              <a:r>
                <a:rPr lang="nb-NO" dirty="0" err="1" smtClean="0"/>
                <a:t>R</a:t>
              </a:r>
              <a:r>
                <a:rPr lang="nb-NO" baseline="-25000" dirty="0" err="1"/>
                <a:t>m</a:t>
              </a:r>
              <a:r>
                <a:rPr lang="nb-NO" baseline="-25000" dirty="0" err="1" smtClean="0"/>
                <a:t>t</a:t>
              </a:r>
              <a:endParaRPr lang="en-GB" baseline="-25000" dirty="0"/>
            </a:p>
          </p:txBody>
        </p:sp>
        <p:sp>
          <p:nvSpPr>
            <p:cNvPr id="80" name="TextBox 79"/>
            <p:cNvSpPr txBox="1"/>
            <p:nvPr/>
          </p:nvSpPr>
          <p:spPr>
            <a:xfrm>
              <a:off x="3325403" y="1491174"/>
              <a:ext cx="661078" cy="369332"/>
            </a:xfrm>
            <a:prstGeom prst="rect">
              <a:avLst/>
            </a:prstGeom>
            <a:noFill/>
          </p:spPr>
          <p:txBody>
            <a:bodyPr wrap="none" rtlCol="0">
              <a:spAutoFit/>
            </a:bodyPr>
            <a:lstStyle/>
            <a:p>
              <a:r>
                <a:rPr lang="nb-NO" dirty="0" err="1" smtClean="0"/>
                <a:t>C</a:t>
              </a:r>
              <a:r>
                <a:rPr lang="nb-NO" baseline="-25000" dirty="0" err="1" smtClean="0"/>
                <a:t>geom</a:t>
              </a:r>
              <a:endParaRPr lang="en-GB" baseline="-25000" dirty="0"/>
            </a:p>
          </p:txBody>
        </p:sp>
        <p:sp>
          <p:nvSpPr>
            <p:cNvPr id="82" name="TextBox 81"/>
            <p:cNvSpPr txBox="1"/>
            <p:nvPr/>
          </p:nvSpPr>
          <p:spPr>
            <a:xfrm>
              <a:off x="5359657" y="1132345"/>
              <a:ext cx="423514" cy="369332"/>
            </a:xfrm>
            <a:prstGeom prst="rect">
              <a:avLst/>
            </a:prstGeom>
            <a:noFill/>
          </p:spPr>
          <p:txBody>
            <a:bodyPr wrap="none" rtlCol="0">
              <a:spAutoFit/>
            </a:bodyPr>
            <a:lstStyle/>
            <a:p>
              <a:r>
                <a:rPr lang="nb-NO" dirty="0" err="1"/>
                <a:t>C</a:t>
              </a:r>
              <a:r>
                <a:rPr lang="nb-NO" baseline="-25000" dirty="0" err="1" smtClean="0"/>
                <a:t>dl</a:t>
              </a:r>
              <a:endParaRPr lang="en-GB" baseline="-25000" dirty="0"/>
            </a:p>
          </p:txBody>
        </p:sp>
        <p:sp>
          <p:nvSpPr>
            <p:cNvPr id="83" name="TextBox 82"/>
            <p:cNvSpPr txBox="1"/>
            <p:nvPr/>
          </p:nvSpPr>
          <p:spPr>
            <a:xfrm>
              <a:off x="5659812" y="1893447"/>
              <a:ext cx="453970" cy="369332"/>
            </a:xfrm>
            <a:prstGeom prst="rect">
              <a:avLst/>
            </a:prstGeom>
            <a:noFill/>
          </p:spPr>
          <p:txBody>
            <a:bodyPr wrap="none" rtlCol="0">
              <a:spAutoFit/>
            </a:bodyPr>
            <a:lstStyle/>
            <a:p>
              <a:r>
                <a:rPr lang="nb-NO" dirty="0" err="1"/>
                <a:t>C</a:t>
              </a:r>
              <a:r>
                <a:rPr lang="nb-NO" baseline="-25000" dirty="0" err="1" smtClean="0"/>
                <a:t>ch</a:t>
              </a:r>
              <a:endParaRPr lang="en-GB" baseline="-25000" dirty="0"/>
            </a:p>
          </p:txBody>
        </p:sp>
        <p:pic>
          <p:nvPicPr>
            <p:cNvPr id="110" name="Picture 109"/>
            <p:cNvPicPr>
              <a:picLocks noChangeAspect="1"/>
            </p:cNvPicPr>
            <p:nvPr/>
          </p:nvPicPr>
          <p:blipFill>
            <a:blip r:embed="rId3"/>
            <a:stretch>
              <a:fillRect/>
            </a:stretch>
          </p:blipFill>
          <p:spPr>
            <a:xfrm>
              <a:off x="5138748" y="1412761"/>
              <a:ext cx="352521" cy="456727"/>
            </a:xfrm>
            <a:prstGeom prst="rect">
              <a:avLst/>
            </a:prstGeom>
          </p:spPr>
        </p:pic>
        <p:pic>
          <p:nvPicPr>
            <p:cNvPr id="111" name="Picture 110"/>
            <p:cNvPicPr>
              <a:picLocks noChangeAspect="1"/>
            </p:cNvPicPr>
            <p:nvPr/>
          </p:nvPicPr>
          <p:blipFill>
            <a:blip r:embed="rId3"/>
            <a:stretch>
              <a:fillRect/>
            </a:stretch>
          </p:blipFill>
          <p:spPr>
            <a:xfrm>
              <a:off x="5405702" y="2085646"/>
              <a:ext cx="352521" cy="456727"/>
            </a:xfrm>
            <a:prstGeom prst="rect">
              <a:avLst/>
            </a:prstGeom>
          </p:spPr>
        </p:pic>
      </p:grpSp>
      <p:grpSp>
        <p:nvGrpSpPr>
          <p:cNvPr id="113" name="Group 112"/>
          <p:cNvGrpSpPr/>
          <p:nvPr/>
        </p:nvGrpSpPr>
        <p:grpSpPr>
          <a:xfrm>
            <a:off x="3772467" y="3792525"/>
            <a:ext cx="5243887" cy="1971864"/>
            <a:chOff x="1682284" y="3962108"/>
            <a:chExt cx="5243887" cy="1971864"/>
          </a:xfrm>
        </p:grpSpPr>
        <p:cxnSp>
          <p:nvCxnSpPr>
            <p:cNvPr id="86" name="Straight Connector 85"/>
            <p:cNvCxnSpPr>
              <a:stCxn id="102" idx="2"/>
            </p:cNvCxnSpPr>
            <p:nvPr/>
          </p:nvCxnSpPr>
          <p:spPr>
            <a:xfrm>
              <a:off x="1682284" y="5138779"/>
              <a:ext cx="309413" cy="6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7" name="Picture 86"/>
            <p:cNvPicPr>
              <a:picLocks noChangeAspect="1"/>
            </p:cNvPicPr>
            <p:nvPr/>
          </p:nvPicPr>
          <p:blipFill>
            <a:blip r:embed="rId2"/>
            <a:stretch>
              <a:fillRect/>
            </a:stretch>
          </p:blipFill>
          <p:spPr>
            <a:xfrm>
              <a:off x="1974237" y="4994479"/>
              <a:ext cx="639885" cy="235289"/>
            </a:xfrm>
            <a:prstGeom prst="rect">
              <a:avLst/>
            </a:prstGeom>
          </p:spPr>
        </p:pic>
        <p:sp>
          <p:nvSpPr>
            <p:cNvPr id="88" name="Rectangle 87"/>
            <p:cNvSpPr/>
            <p:nvPr/>
          </p:nvSpPr>
          <p:spPr>
            <a:xfrm>
              <a:off x="2951026" y="4816838"/>
              <a:ext cx="698391" cy="6903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9" name="Picture 88"/>
            <p:cNvPicPr>
              <a:picLocks noChangeAspect="1"/>
            </p:cNvPicPr>
            <p:nvPr/>
          </p:nvPicPr>
          <p:blipFill>
            <a:blip r:embed="rId3"/>
            <a:stretch>
              <a:fillRect/>
            </a:stretch>
          </p:blipFill>
          <p:spPr>
            <a:xfrm>
              <a:off x="3123961" y="4593530"/>
              <a:ext cx="352521" cy="456727"/>
            </a:xfrm>
            <a:prstGeom prst="rect">
              <a:avLst/>
            </a:prstGeom>
          </p:spPr>
        </p:pic>
        <p:pic>
          <p:nvPicPr>
            <p:cNvPr id="90" name="Picture 89"/>
            <p:cNvPicPr>
              <a:picLocks noChangeAspect="1"/>
            </p:cNvPicPr>
            <p:nvPr/>
          </p:nvPicPr>
          <p:blipFill>
            <a:blip r:embed="rId4"/>
            <a:stretch>
              <a:fillRect/>
            </a:stretch>
          </p:blipFill>
          <p:spPr>
            <a:xfrm>
              <a:off x="3030544" y="5408584"/>
              <a:ext cx="539354" cy="202184"/>
            </a:xfrm>
            <a:prstGeom prst="rect">
              <a:avLst/>
            </a:prstGeom>
          </p:spPr>
        </p:pic>
        <p:sp>
          <p:nvSpPr>
            <p:cNvPr id="91" name="Rectangle 90"/>
            <p:cNvSpPr/>
            <p:nvPr/>
          </p:nvSpPr>
          <p:spPr>
            <a:xfrm>
              <a:off x="4125109" y="4467782"/>
              <a:ext cx="2361226" cy="101741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2" name="Picture 91"/>
            <p:cNvPicPr>
              <a:picLocks noChangeAspect="1"/>
            </p:cNvPicPr>
            <p:nvPr/>
          </p:nvPicPr>
          <p:blipFill>
            <a:blip r:embed="rId4"/>
            <a:stretch>
              <a:fillRect/>
            </a:stretch>
          </p:blipFill>
          <p:spPr>
            <a:xfrm>
              <a:off x="4231233" y="5389176"/>
              <a:ext cx="539354" cy="202184"/>
            </a:xfrm>
            <a:prstGeom prst="rect">
              <a:avLst/>
            </a:prstGeom>
          </p:spPr>
        </p:pic>
        <p:sp>
          <p:nvSpPr>
            <p:cNvPr id="93" name="Rectangle 92"/>
            <p:cNvSpPr/>
            <p:nvPr/>
          </p:nvSpPr>
          <p:spPr>
            <a:xfrm>
              <a:off x="4903316" y="5140042"/>
              <a:ext cx="1390376" cy="6903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4" name="Picture 93"/>
            <p:cNvPicPr>
              <a:picLocks noChangeAspect="1"/>
            </p:cNvPicPr>
            <p:nvPr/>
          </p:nvPicPr>
          <p:blipFill>
            <a:blip r:embed="rId4"/>
            <a:stretch>
              <a:fillRect/>
            </a:stretch>
          </p:blipFill>
          <p:spPr>
            <a:xfrm>
              <a:off x="5349296" y="5731788"/>
              <a:ext cx="539354" cy="202184"/>
            </a:xfrm>
            <a:prstGeom prst="rect">
              <a:avLst/>
            </a:prstGeom>
          </p:spPr>
        </p:pic>
        <p:cxnSp>
          <p:nvCxnSpPr>
            <p:cNvPr id="95" name="Straight Connector 94"/>
            <p:cNvCxnSpPr/>
            <p:nvPr/>
          </p:nvCxnSpPr>
          <p:spPr>
            <a:xfrm>
              <a:off x="6486335" y="5143474"/>
              <a:ext cx="3677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7" name="Picture 96"/>
            <p:cNvPicPr>
              <a:picLocks noChangeAspect="1"/>
            </p:cNvPicPr>
            <p:nvPr/>
          </p:nvPicPr>
          <p:blipFill>
            <a:blip r:embed="rId5"/>
            <a:stretch>
              <a:fillRect/>
            </a:stretch>
          </p:blipFill>
          <p:spPr>
            <a:xfrm>
              <a:off x="5146063" y="4245287"/>
              <a:ext cx="379635" cy="456727"/>
            </a:xfrm>
            <a:prstGeom prst="rect">
              <a:avLst/>
            </a:prstGeom>
          </p:spPr>
        </p:pic>
        <p:cxnSp>
          <p:nvCxnSpPr>
            <p:cNvPr id="98" name="Straight Connector 97"/>
            <p:cNvCxnSpPr/>
            <p:nvPr/>
          </p:nvCxnSpPr>
          <p:spPr>
            <a:xfrm>
              <a:off x="3649417" y="5145117"/>
              <a:ext cx="2461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3898965" y="5140042"/>
              <a:ext cx="22614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583234" y="5141782"/>
              <a:ext cx="3677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Oval 100"/>
            <p:cNvSpPr/>
            <p:nvPr/>
          </p:nvSpPr>
          <p:spPr>
            <a:xfrm>
              <a:off x="6833868" y="5090178"/>
              <a:ext cx="92303" cy="9391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p:cNvSpPr/>
            <p:nvPr/>
          </p:nvSpPr>
          <p:spPr>
            <a:xfrm>
              <a:off x="1682284" y="5091820"/>
              <a:ext cx="92303" cy="9391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p:cNvSpPr txBox="1"/>
            <p:nvPr/>
          </p:nvSpPr>
          <p:spPr>
            <a:xfrm>
              <a:off x="2079954" y="4539203"/>
              <a:ext cx="359658" cy="393624"/>
            </a:xfrm>
            <a:prstGeom prst="rect">
              <a:avLst/>
            </a:prstGeom>
            <a:noFill/>
          </p:spPr>
          <p:txBody>
            <a:bodyPr wrap="none" rtlCol="0">
              <a:spAutoFit/>
            </a:bodyPr>
            <a:lstStyle/>
            <a:p>
              <a:r>
                <a:rPr lang="nb-NO" dirty="0" err="1" smtClean="0"/>
                <a:t>L</a:t>
              </a:r>
              <a:r>
                <a:rPr lang="nb-NO" baseline="-25000" dirty="0" err="1"/>
                <a:t>s</a:t>
              </a:r>
              <a:endParaRPr lang="en-GB" baseline="-25000" dirty="0"/>
            </a:p>
          </p:txBody>
        </p:sp>
        <p:sp>
          <p:nvSpPr>
            <p:cNvPr id="104" name="TextBox 103"/>
            <p:cNvSpPr txBox="1"/>
            <p:nvPr/>
          </p:nvSpPr>
          <p:spPr>
            <a:xfrm>
              <a:off x="3146962" y="5521688"/>
              <a:ext cx="975523" cy="369332"/>
            </a:xfrm>
            <a:prstGeom prst="rect">
              <a:avLst/>
            </a:prstGeom>
            <a:noFill/>
          </p:spPr>
          <p:txBody>
            <a:bodyPr wrap="none" rtlCol="0">
              <a:spAutoFit/>
            </a:bodyPr>
            <a:lstStyle/>
            <a:p>
              <a:r>
                <a:rPr lang="nb-NO" dirty="0" err="1" smtClean="0"/>
                <a:t>R</a:t>
              </a:r>
              <a:r>
                <a:rPr lang="nb-NO" baseline="-25000" dirty="0" err="1" smtClean="0"/>
                <a:t>electrolyte</a:t>
              </a:r>
              <a:endParaRPr lang="en-GB" baseline="-25000" dirty="0"/>
            </a:p>
          </p:txBody>
        </p:sp>
        <p:sp>
          <p:nvSpPr>
            <p:cNvPr id="105" name="TextBox 104"/>
            <p:cNvSpPr txBox="1"/>
            <p:nvPr/>
          </p:nvSpPr>
          <p:spPr>
            <a:xfrm>
              <a:off x="4312316" y="5509535"/>
              <a:ext cx="446970" cy="393624"/>
            </a:xfrm>
            <a:prstGeom prst="rect">
              <a:avLst/>
            </a:prstGeom>
            <a:noFill/>
          </p:spPr>
          <p:txBody>
            <a:bodyPr wrap="none" rtlCol="0">
              <a:spAutoFit/>
            </a:bodyPr>
            <a:lstStyle/>
            <a:p>
              <a:r>
                <a:rPr lang="nb-NO" dirty="0" err="1" smtClean="0"/>
                <a:t>R</a:t>
              </a:r>
              <a:r>
                <a:rPr lang="nb-NO" baseline="-25000" dirty="0" err="1" smtClean="0"/>
                <a:t>ct</a:t>
              </a:r>
              <a:endParaRPr lang="en-GB" baseline="-25000" dirty="0"/>
            </a:p>
          </p:txBody>
        </p:sp>
        <p:sp>
          <p:nvSpPr>
            <p:cNvPr id="106" name="TextBox 105"/>
            <p:cNvSpPr txBox="1"/>
            <p:nvPr/>
          </p:nvSpPr>
          <p:spPr>
            <a:xfrm>
              <a:off x="5026141" y="5375948"/>
              <a:ext cx="505938" cy="393624"/>
            </a:xfrm>
            <a:prstGeom prst="rect">
              <a:avLst/>
            </a:prstGeom>
            <a:noFill/>
          </p:spPr>
          <p:txBody>
            <a:bodyPr wrap="none" rtlCol="0">
              <a:spAutoFit/>
            </a:bodyPr>
            <a:lstStyle/>
            <a:p>
              <a:r>
                <a:rPr lang="nb-NO" dirty="0" err="1" smtClean="0"/>
                <a:t>R</a:t>
              </a:r>
              <a:r>
                <a:rPr lang="nb-NO" baseline="-25000" dirty="0" err="1"/>
                <a:t>m</a:t>
              </a:r>
              <a:r>
                <a:rPr lang="nb-NO" baseline="-25000" dirty="0" err="1" smtClean="0"/>
                <a:t>t</a:t>
              </a:r>
              <a:endParaRPr lang="en-GB" baseline="-25000" dirty="0"/>
            </a:p>
          </p:txBody>
        </p:sp>
        <p:sp>
          <p:nvSpPr>
            <p:cNvPr id="107" name="TextBox 106"/>
            <p:cNvSpPr txBox="1"/>
            <p:nvPr/>
          </p:nvSpPr>
          <p:spPr>
            <a:xfrm>
              <a:off x="3316867" y="4328252"/>
              <a:ext cx="661078" cy="369332"/>
            </a:xfrm>
            <a:prstGeom prst="rect">
              <a:avLst/>
            </a:prstGeom>
            <a:noFill/>
          </p:spPr>
          <p:txBody>
            <a:bodyPr wrap="none" rtlCol="0">
              <a:spAutoFit/>
            </a:bodyPr>
            <a:lstStyle/>
            <a:p>
              <a:r>
                <a:rPr lang="nb-NO" dirty="0" err="1" smtClean="0"/>
                <a:t>C</a:t>
              </a:r>
              <a:r>
                <a:rPr lang="nb-NO" baseline="-25000" dirty="0" err="1" smtClean="0"/>
                <a:t>geom</a:t>
              </a:r>
              <a:endParaRPr lang="en-GB" baseline="-25000" dirty="0"/>
            </a:p>
          </p:txBody>
        </p:sp>
        <p:sp>
          <p:nvSpPr>
            <p:cNvPr id="108" name="TextBox 107"/>
            <p:cNvSpPr txBox="1"/>
            <p:nvPr/>
          </p:nvSpPr>
          <p:spPr>
            <a:xfrm>
              <a:off x="5351121" y="3962108"/>
              <a:ext cx="477193" cy="393624"/>
            </a:xfrm>
            <a:prstGeom prst="rect">
              <a:avLst/>
            </a:prstGeom>
            <a:noFill/>
          </p:spPr>
          <p:txBody>
            <a:bodyPr wrap="none" rtlCol="0">
              <a:spAutoFit/>
            </a:bodyPr>
            <a:lstStyle/>
            <a:p>
              <a:r>
                <a:rPr lang="nb-NO" dirty="0" err="1" smtClean="0"/>
                <a:t>Q</a:t>
              </a:r>
              <a:r>
                <a:rPr lang="nb-NO" baseline="-25000" dirty="0" err="1" smtClean="0"/>
                <a:t>dl</a:t>
              </a:r>
              <a:endParaRPr lang="en-GB" baseline="-25000" dirty="0"/>
            </a:p>
          </p:txBody>
        </p:sp>
        <p:pic>
          <p:nvPicPr>
            <p:cNvPr id="84" name="Picture 83"/>
            <p:cNvPicPr>
              <a:picLocks noChangeAspect="1"/>
            </p:cNvPicPr>
            <p:nvPr/>
          </p:nvPicPr>
          <p:blipFill>
            <a:blip r:embed="rId6"/>
            <a:stretch>
              <a:fillRect/>
            </a:stretch>
          </p:blipFill>
          <p:spPr>
            <a:xfrm>
              <a:off x="5362436" y="4949116"/>
              <a:ext cx="439051" cy="381851"/>
            </a:xfrm>
            <a:prstGeom prst="rect">
              <a:avLst/>
            </a:prstGeom>
          </p:spPr>
        </p:pic>
        <p:sp>
          <p:nvSpPr>
            <p:cNvPr id="85" name="TextBox 84"/>
            <p:cNvSpPr txBox="1"/>
            <p:nvPr/>
          </p:nvSpPr>
          <p:spPr>
            <a:xfrm>
              <a:off x="5684475" y="4740291"/>
              <a:ext cx="408350" cy="393624"/>
            </a:xfrm>
            <a:prstGeom prst="rect">
              <a:avLst/>
            </a:prstGeom>
            <a:noFill/>
          </p:spPr>
          <p:txBody>
            <a:bodyPr wrap="none" rtlCol="0">
              <a:spAutoFit/>
            </a:bodyPr>
            <a:lstStyle/>
            <a:p>
              <a:r>
                <a:rPr lang="nb-NO" dirty="0" smtClean="0"/>
                <a:t>W</a:t>
              </a:r>
              <a:endParaRPr lang="en-GB" baseline="-25000" dirty="0"/>
            </a:p>
          </p:txBody>
        </p:sp>
      </p:grpSp>
    </p:spTree>
    <p:extLst>
      <p:ext uri="{BB962C8B-B14F-4D97-AF65-F5344CB8AC3E}">
        <p14:creationId xmlns:p14="http://schemas.microsoft.com/office/powerpoint/2010/main" val="3709025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nb-NO" dirty="0" err="1" smtClean="0"/>
              <a:t>Add</a:t>
            </a:r>
            <a:r>
              <a:rPr lang="nb-NO" dirty="0" smtClean="0"/>
              <a:t> </a:t>
            </a:r>
            <a:r>
              <a:rPr lang="nb-NO" i="1" dirty="0" err="1" smtClean="0"/>
              <a:t>R</a:t>
            </a:r>
            <a:r>
              <a:rPr lang="nb-NO" baseline="-25000" dirty="0" err="1" smtClean="0"/>
              <a:t>ct</a:t>
            </a:r>
            <a:r>
              <a:rPr lang="nb-NO" dirty="0" smtClean="0"/>
              <a:t> and </a:t>
            </a:r>
            <a:r>
              <a:rPr lang="nb-NO" i="1" dirty="0" smtClean="0"/>
              <a:t>W</a:t>
            </a:r>
            <a:r>
              <a:rPr lang="nb-NO" dirty="0" smtClean="0"/>
              <a:t> in series, real and </a:t>
            </a:r>
            <a:r>
              <a:rPr lang="nb-NO" dirty="0" err="1" smtClean="0"/>
              <a:t>imaginary</a:t>
            </a:r>
            <a:r>
              <a:rPr lang="nb-NO" dirty="0" smtClean="0"/>
              <a:t> parts separate:</a:t>
            </a:r>
          </a:p>
          <a:p>
            <a:endParaRPr lang="nb-NO" dirty="0"/>
          </a:p>
          <a:p>
            <a:endParaRPr lang="nb-NO" dirty="0" smtClean="0"/>
          </a:p>
          <a:p>
            <a:endParaRPr lang="nb-NO" dirty="0"/>
          </a:p>
          <a:p>
            <a:r>
              <a:rPr lang="nb-NO" dirty="0" err="1" smtClean="0"/>
              <a:t>Add</a:t>
            </a:r>
            <a:r>
              <a:rPr lang="nb-NO" dirty="0" smtClean="0"/>
              <a:t> </a:t>
            </a:r>
            <a:r>
              <a:rPr lang="nb-NO" i="1" dirty="0" smtClean="0"/>
              <a:t>C</a:t>
            </a:r>
            <a:r>
              <a:rPr lang="nb-NO" dirty="0" smtClean="0"/>
              <a:t> in </a:t>
            </a:r>
            <a:r>
              <a:rPr lang="nb-NO" dirty="0" err="1" smtClean="0"/>
              <a:t>parallel</a:t>
            </a:r>
            <a:r>
              <a:rPr lang="nb-NO" dirty="0" smtClean="0"/>
              <a:t>:</a:t>
            </a:r>
            <a:endParaRPr lang="en-GB" dirty="0"/>
          </a:p>
        </p:txBody>
      </p:sp>
      <p:sp>
        <p:nvSpPr>
          <p:cNvPr id="3" name="Title 2"/>
          <p:cNvSpPr>
            <a:spLocks noGrp="1"/>
          </p:cNvSpPr>
          <p:nvPr>
            <p:ph type="title"/>
          </p:nvPr>
        </p:nvSpPr>
        <p:spPr/>
        <p:txBody>
          <a:bodyPr/>
          <a:lstStyle/>
          <a:p>
            <a:r>
              <a:rPr lang="nb-NO" dirty="0" err="1" smtClean="0"/>
              <a:t>Build</a:t>
            </a:r>
            <a:r>
              <a:rPr lang="nb-NO" dirty="0" smtClean="0"/>
              <a:t> </a:t>
            </a:r>
            <a:r>
              <a:rPr lang="nb-NO" dirty="0" err="1" smtClean="0"/>
              <a:t>the</a:t>
            </a:r>
            <a:r>
              <a:rPr lang="nb-NO" dirty="0" smtClean="0"/>
              <a:t> </a:t>
            </a:r>
            <a:r>
              <a:rPr lang="nb-NO" dirty="0" err="1" smtClean="0"/>
              <a:t>circuit</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6019800" y="213519"/>
            <a:ext cx="2495550" cy="1628775"/>
          </a:xfrm>
          <a:prstGeom prst="rect">
            <a:avLst/>
          </a:prstGeom>
        </p:spPr>
      </p:pic>
      <p:pic>
        <p:nvPicPr>
          <p:cNvPr id="5" name="Picture 4"/>
          <p:cNvPicPr>
            <a:picLocks noChangeAspect="1"/>
          </p:cNvPicPr>
          <p:nvPr/>
        </p:nvPicPr>
        <p:blipFill>
          <a:blip r:embed="rId3"/>
          <a:stretch>
            <a:fillRect/>
          </a:stretch>
        </p:blipFill>
        <p:spPr>
          <a:xfrm>
            <a:off x="1250950" y="2539207"/>
            <a:ext cx="6115050" cy="828675"/>
          </a:xfrm>
          <a:prstGeom prst="rect">
            <a:avLst/>
          </a:prstGeom>
        </p:spPr>
      </p:pic>
      <p:pic>
        <p:nvPicPr>
          <p:cNvPr id="6" name="Picture 5"/>
          <p:cNvPicPr>
            <a:picLocks noChangeAspect="1"/>
          </p:cNvPicPr>
          <p:nvPr/>
        </p:nvPicPr>
        <p:blipFill>
          <a:blip r:embed="rId4"/>
          <a:stretch>
            <a:fillRect/>
          </a:stretch>
        </p:blipFill>
        <p:spPr>
          <a:xfrm>
            <a:off x="1263650" y="4001294"/>
            <a:ext cx="6362700" cy="1981200"/>
          </a:xfrm>
          <a:prstGeom prst="rect">
            <a:avLst/>
          </a:prstGeom>
        </p:spPr>
      </p:pic>
    </p:spTree>
    <p:extLst>
      <p:ext uri="{BB962C8B-B14F-4D97-AF65-F5344CB8AC3E}">
        <p14:creationId xmlns:p14="http://schemas.microsoft.com/office/powerpoint/2010/main" val="288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46499"/>
            <a:ext cx="7886700" cy="2430463"/>
          </a:xfrm>
        </p:spPr>
        <p:txBody>
          <a:bodyPr/>
          <a:lstStyle/>
          <a:p>
            <a:r>
              <a:rPr lang="nb-NO" dirty="0" err="1" smtClean="0"/>
              <a:t>Add</a:t>
            </a:r>
            <a:r>
              <a:rPr lang="nb-NO" dirty="0" smtClean="0"/>
              <a:t> </a:t>
            </a:r>
            <a:r>
              <a:rPr lang="nb-NO" i="1" dirty="0" smtClean="0"/>
              <a:t>R</a:t>
            </a:r>
            <a:r>
              <a:rPr lang="nb-NO" baseline="-25000" dirty="0" smtClean="0"/>
              <a:t>u</a:t>
            </a:r>
            <a:r>
              <a:rPr lang="nb-NO" dirty="0" smtClean="0"/>
              <a:t> in series (has </a:t>
            </a:r>
            <a:r>
              <a:rPr lang="nb-NO" dirty="0" err="1" smtClean="0"/>
              <a:t>only</a:t>
            </a:r>
            <a:r>
              <a:rPr lang="nb-NO" dirty="0" smtClean="0"/>
              <a:t> real part):</a:t>
            </a:r>
          </a:p>
          <a:p>
            <a:endParaRPr lang="nb-NO" dirty="0"/>
          </a:p>
          <a:p>
            <a:endParaRPr lang="nb-NO" dirty="0" smtClean="0"/>
          </a:p>
          <a:p>
            <a:endParaRPr lang="nb-NO" dirty="0"/>
          </a:p>
        </p:txBody>
      </p:sp>
      <p:sp>
        <p:nvSpPr>
          <p:cNvPr id="3" name="Title 2"/>
          <p:cNvSpPr>
            <a:spLocks noGrp="1"/>
          </p:cNvSpPr>
          <p:nvPr>
            <p:ph type="title"/>
          </p:nvPr>
        </p:nvSpPr>
        <p:spPr/>
        <p:txBody>
          <a:bodyPr/>
          <a:lstStyle/>
          <a:p>
            <a:r>
              <a:rPr lang="nb-NO" dirty="0" err="1" smtClean="0"/>
              <a:t>Build</a:t>
            </a:r>
            <a:r>
              <a:rPr lang="nb-NO" dirty="0" smtClean="0"/>
              <a:t> </a:t>
            </a:r>
            <a:r>
              <a:rPr lang="nb-NO" dirty="0" err="1" smtClean="0"/>
              <a:t>the</a:t>
            </a:r>
            <a:r>
              <a:rPr lang="nb-NO" dirty="0" smtClean="0"/>
              <a:t> </a:t>
            </a:r>
            <a:r>
              <a:rPr lang="nb-NO" dirty="0" err="1" smtClean="0"/>
              <a:t>circuit</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6019800" y="213519"/>
            <a:ext cx="2495550" cy="1628775"/>
          </a:xfrm>
          <a:prstGeom prst="rect">
            <a:avLst/>
          </a:prstGeom>
        </p:spPr>
      </p:pic>
      <p:pic>
        <p:nvPicPr>
          <p:cNvPr id="7" name="Picture 6"/>
          <p:cNvPicPr>
            <a:picLocks noChangeAspect="1"/>
          </p:cNvPicPr>
          <p:nvPr/>
        </p:nvPicPr>
        <p:blipFill>
          <a:blip r:embed="rId3"/>
          <a:stretch>
            <a:fillRect/>
          </a:stretch>
        </p:blipFill>
        <p:spPr>
          <a:xfrm>
            <a:off x="1001712" y="4513262"/>
            <a:ext cx="6810375" cy="2085975"/>
          </a:xfrm>
          <a:prstGeom prst="rect">
            <a:avLst/>
          </a:prstGeom>
        </p:spPr>
      </p:pic>
      <p:pic>
        <p:nvPicPr>
          <p:cNvPr id="8" name="Picture 7"/>
          <p:cNvPicPr>
            <a:picLocks noChangeAspect="1"/>
          </p:cNvPicPr>
          <p:nvPr/>
        </p:nvPicPr>
        <p:blipFill>
          <a:blip r:embed="rId4"/>
          <a:stretch>
            <a:fillRect/>
          </a:stretch>
        </p:blipFill>
        <p:spPr>
          <a:xfrm>
            <a:off x="904875" y="1448594"/>
            <a:ext cx="6362700" cy="1981200"/>
          </a:xfrm>
          <a:prstGeom prst="rect">
            <a:avLst/>
          </a:prstGeom>
        </p:spPr>
      </p:pic>
    </p:spTree>
    <p:extLst>
      <p:ext uri="{BB962C8B-B14F-4D97-AF65-F5344CB8AC3E}">
        <p14:creationId xmlns:p14="http://schemas.microsoft.com/office/powerpoint/2010/main" val="298280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400" y="3340099"/>
            <a:ext cx="2882900" cy="2836863"/>
          </a:xfrm>
        </p:spPr>
        <p:txBody>
          <a:bodyPr/>
          <a:lstStyle/>
          <a:p>
            <a:r>
              <a:rPr lang="nb-NO" dirty="0" err="1" smtClean="0"/>
              <a:t>Low</a:t>
            </a:r>
            <a:r>
              <a:rPr lang="nb-NO" dirty="0" smtClean="0"/>
              <a:t> </a:t>
            </a:r>
            <a:r>
              <a:rPr lang="nb-NO" dirty="0" err="1" smtClean="0"/>
              <a:t>frequencies</a:t>
            </a:r>
            <a:endParaRPr lang="en-GB" dirty="0"/>
          </a:p>
        </p:txBody>
      </p:sp>
      <p:sp>
        <p:nvSpPr>
          <p:cNvPr id="3" name="Title 2"/>
          <p:cNvSpPr>
            <a:spLocks noGrp="1"/>
          </p:cNvSpPr>
          <p:nvPr>
            <p:ph type="title"/>
          </p:nvPr>
        </p:nvSpPr>
        <p:spPr>
          <a:xfrm>
            <a:off x="628650" y="199232"/>
            <a:ext cx="7886700" cy="808035"/>
          </a:xfrm>
        </p:spPr>
        <p:txBody>
          <a:bodyPr/>
          <a:lstStyle/>
          <a:p>
            <a:r>
              <a:rPr lang="nb-NO" dirty="0" err="1" smtClean="0"/>
              <a:t>Deconvolute</a:t>
            </a:r>
            <a:r>
              <a:rPr lang="nb-NO" dirty="0" smtClean="0"/>
              <a:t> and </a:t>
            </a:r>
            <a:r>
              <a:rPr lang="nb-NO" dirty="0" err="1" smtClean="0"/>
              <a:t>parameterise</a:t>
            </a:r>
            <a:r>
              <a:rPr lang="nb-NO" dirty="0" smtClean="0"/>
              <a:t> </a:t>
            </a:r>
            <a:r>
              <a:rPr lang="nb-NO" dirty="0" err="1" smtClean="0"/>
              <a:t>the</a:t>
            </a:r>
            <a:r>
              <a:rPr lang="nb-NO" dirty="0" smtClean="0"/>
              <a:t> </a:t>
            </a:r>
            <a:r>
              <a:rPr lang="nb-NO" dirty="0" err="1" smtClean="0"/>
              <a:t>circuit</a:t>
            </a:r>
            <a:endParaRPr lang="en-GB" dirty="0"/>
          </a:p>
        </p:txBody>
      </p:sp>
      <p:pic>
        <p:nvPicPr>
          <p:cNvPr id="4" name="Picture 7" descr="D:\temp\DBJWEC001-216\WOST764\E-Book\15\1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0" y="3230125"/>
            <a:ext cx="5768182" cy="351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1268412" y="1007267"/>
            <a:ext cx="6810375" cy="2085975"/>
          </a:xfrm>
          <a:prstGeom prst="rect">
            <a:avLst/>
          </a:prstGeom>
        </p:spPr>
      </p:pic>
    </p:spTree>
    <p:extLst>
      <p:ext uri="{BB962C8B-B14F-4D97-AF65-F5344CB8AC3E}">
        <p14:creationId xmlns:p14="http://schemas.microsoft.com/office/powerpoint/2010/main" val="21065053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574800"/>
            <a:ext cx="7886700" cy="4602163"/>
          </a:xfrm>
        </p:spPr>
        <p:txBody>
          <a:bodyPr/>
          <a:lstStyle/>
          <a:p>
            <a:r>
              <a:rPr lang="nb-NO" dirty="0" err="1" smtClean="0"/>
              <a:t>Imaginary</a:t>
            </a:r>
            <a:r>
              <a:rPr lang="nb-NO" dirty="0" smtClean="0"/>
              <a:t> part </a:t>
            </a:r>
            <a:r>
              <a:rPr lang="nb-NO" i="1" dirty="0" smtClean="0"/>
              <a:t>Z</a:t>
            </a:r>
            <a:r>
              <a:rPr lang="nb-NO" dirty="0" smtClean="0"/>
              <a:t>’’ </a:t>
            </a:r>
            <a:r>
              <a:rPr lang="nb-NO" dirty="0" err="1" smtClean="0"/>
              <a:t>vs</a:t>
            </a:r>
            <a:r>
              <a:rPr lang="nb-NO" dirty="0" smtClean="0"/>
              <a:t> real part </a:t>
            </a:r>
            <a:r>
              <a:rPr lang="nb-NO" i="1" dirty="0" smtClean="0"/>
              <a:t>Z</a:t>
            </a:r>
            <a:r>
              <a:rPr lang="nb-NO" dirty="0" smtClean="0"/>
              <a:t>’</a:t>
            </a:r>
          </a:p>
          <a:p>
            <a:endParaRPr lang="nb-NO" dirty="0"/>
          </a:p>
          <a:p>
            <a:r>
              <a:rPr lang="nb-NO" dirty="0" smtClean="0"/>
              <a:t>Or </a:t>
            </a:r>
            <a:r>
              <a:rPr lang="nb-NO" dirty="0" err="1" smtClean="0"/>
              <a:t>often</a:t>
            </a:r>
            <a:r>
              <a:rPr lang="nb-NO" dirty="0" smtClean="0"/>
              <a:t> –</a:t>
            </a:r>
            <a:r>
              <a:rPr lang="nb-NO" i="1" dirty="0" smtClean="0"/>
              <a:t>Z</a:t>
            </a:r>
            <a:r>
              <a:rPr lang="nb-NO" dirty="0" smtClean="0"/>
              <a:t>’’ </a:t>
            </a:r>
            <a:r>
              <a:rPr lang="nb-NO" dirty="0" err="1" smtClean="0"/>
              <a:t>vs</a:t>
            </a:r>
            <a:r>
              <a:rPr lang="nb-NO" dirty="0" smtClean="0"/>
              <a:t> </a:t>
            </a:r>
            <a:r>
              <a:rPr lang="nb-NO" i="1" dirty="0" smtClean="0"/>
              <a:t>Z</a:t>
            </a:r>
            <a:r>
              <a:rPr lang="nb-NO" dirty="0" smtClean="0"/>
              <a:t>’</a:t>
            </a:r>
          </a:p>
          <a:p>
            <a:endParaRPr lang="nb-NO" dirty="0"/>
          </a:p>
          <a:p>
            <a:r>
              <a:rPr lang="nb-NO" dirty="0" err="1" smtClean="0"/>
              <a:t>Argand</a:t>
            </a:r>
            <a:r>
              <a:rPr lang="nb-NO" dirty="0" smtClean="0"/>
              <a:t> diagram</a:t>
            </a:r>
          </a:p>
          <a:p>
            <a:r>
              <a:rPr lang="nb-NO" dirty="0" err="1" smtClean="0"/>
              <a:t>Sluyters</a:t>
            </a:r>
            <a:r>
              <a:rPr lang="nb-NO" dirty="0" smtClean="0"/>
              <a:t> plot</a:t>
            </a:r>
          </a:p>
          <a:p>
            <a:r>
              <a:rPr lang="nb-NO" dirty="0" smtClean="0"/>
              <a:t>Cole-Cole plot</a:t>
            </a:r>
          </a:p>
          <a:p>
            <a:r>
              <a:rPr lang="nb-NO" dirty="0" smtClean="0"/>
              <a:t>Nyquist plot</a:t>
            </a:r>
          </a:p>
          <a:p>
            <a:endParaRPr lang="nb-NO" dirty="0"/>
          </a:p>
          <a:p>
            <a:r>
              <a:rPr lang="nb-NO" dirty="0" smtClean="0"/>
              <a:t>Reversible, </a:t>
            </a:r>
            <a:r>
              <a:rPr lang="nb-NO" i="1" dirty="0" err="1" smtClean="0"/>
              <a:t>R</a:t>
            </a:r>
            <a:r>
              <a:rPr lang="nb-NO" baseline="-25000" dirty="0" err="1" smtClean="0"/>
              <a:t>ct</a:t>
            </a:r>
            <a:r>
              <a:rPr lang="nb-NO" dirty="0" smtClean="0"/>
              <a:t> negligible</a:t>
            </a:r>
            <a:endParaRPr lang="en-GB" dirty="0"/>
          </a:p>
        </p:txBody>
      </p:sp>
      <p:sp>
        <p:nvSpPr>
          <p:cNvPr id="3" name="Title 2"/>
          <p:cNvSpPr>
            <a:spLocks noGrp="1"/>
          </p:cNvSpPr>
          <p:nvPr>
            <p:ph type="title"/>
          </p:nvPr>
        </p:nvSpPr>
        <p:spPr/>
        <p:txBody>
          <a:bodyPr/>
          <a:lstStyle/>
          <a:p>
            <a:r>
              <a:rPr lang="nb-NO" dirty="0" smtClean="0"/>
              <a:t>«</a:t>
            </a:r>
            <a:r>
              <a:rPr lang="nb-NO" dirty="0" err="1" smtClean="0"/>
              <a:t>Impedance</a:t>
            </a:r>
            <a:r>
              <a:rPr lang="nb-NO" dirty="0" smtClean="0"/>
              <a:t> plots»</a:t>
            </a:r>
            <a:endParaRPr lang="en-GB" dirty="0"/>
          </a:p>
        </p:txBody>
      </p:sp>
      <p:pic>
        <p:nvPicPr>
          <p:cNvPr id="4" name="Picture 7" descr="D:\temp\DBJWEC001-216\WOST764\E-Book\15\1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00" y="2917825"/>
            <a:ext cx="4978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7416800" y="330286"/>
            <a:ext cx="1374446" cy="2206917"/>
            <a:chOff x="7416800" y="330286"/>
            <a:chExt cx="1374446" cy="2206917"/>
          </a:xfrm>
        </p:grpSpPr>
        <p:pic>
          <p:nvPicPr>
            <p:cNvPr id="9218" name="Picture 2" descr="Harry Nyqui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330286"/>
              <a:ext cx="1374446" cy="16836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510982" y="2013983"/>
              <a:ext cx="1226618" cy="523220"/>
            </a:xfrm>
            <a:prstGeom prst="rect">
              <a:avLst/>
            </a:prstGeom>
            <a:noFill/>
          </p:spPr>
          <p:txBody>
            <a:bodyPr wrap="none" rtlCol="0">
              <a:spAutoFit/>
            </a:bodyPr>
            <a:lstStyle/>
            <a:p>
              <a:pPr algn="ctr"/>
              <a:r>
                <a:rPr lang="nb-NO" sz="1400" dirty="0" smtClean="0"/>
                <a:t>Harry Nyquist </a:t>
              </a:r>
            </a:p>
            <a:p>
              <a:pPr algn="ctr"/>
              <a:r>
                <a:rPr lang="nb-NO" sz="1400" dirty="0" smtClean="0"/>
                <a:t>1889-1976</a:t>
              </a:r>
              <a:endParaRPr lang="en-GB" sz="1400" dirty="0"/>
            </a:p>
          </p:txBody>
        </p:sp>
      </p:grpSp>
      <p:pic>
        <p:nvPicPr>
          <p:cNvPr id="8" name="Picture 7"/>
          <p:cNvPicPr>
            <a:picLocks noChangeAspect="1"/>
          </p:cNvPicPr>
          <p:nvPr/>
        </p:nvPicPr>
        <p:blipFill>
          <a:blip r:embed="rId4"/>
          <a:stretch>
            <a:fillRect/>
          </a:stretch>
        </p:blipFill>
        <p:spPr>
          <a:xfrm>
            <a:off x="4739536" y="1199595"/>
            <a:ext cx="2495550" cy="1628775"/>
          </a:xfrm>
          <a:prstGeom prst="rect">
            <a:avLst/>
          </a:prstGeom>
        </p:spPr>
      </p:pic>
    </p:spTree>
    <p:extLst>
      <p:ext uri="{BB962C8B-B14F-4D97-AF65-F5344CB8AC3E}">
        <p14:creationId xmlns:p14="http://schemas.microsoft.com/office/powerpoint/2010/main" val="236863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 y="1587500"/>
            <a:ext cx="3686556" cy="4965700"/>
          </a:xfrm>
        </p:spPr>
        <p:txBody>
          <a:bodyPr>
            <a:normAutofit lnSpcReduction="10000"/>
          </a:bodyPr>
          <a:lstStyle/>
          <a:p>
            <a:r>
              <a:rPr lang="en-GB" dirty="0" smtClean="0"/>
              <a:t>Irreversible</a:t>
            </a:r>
          </a:p>
          <a:p>
            <a:r>
              <a:rPr lang="en-GB" dirty="0" smtClean="0"/>
              <a:t>Fast diffusion; </a:t>
            </a:r>
            <a:r>
              <a:rPr lang="en-GB" i="1" dirty="0" smtClean="0"/>
              <a:t>W</a:t>
            </a:r>
            <a:r>
              <a:rPr lang="en-GB" dirty="0" smtClean="0"/>
              <a:t> is negligible</a:t>
            </a:r>
          </a:p>
          <a:p>
            <a:r>
              <a:rPr lang="en-GB" i="1" dirty="0" smtClean="0"/>
              <a:t>R</a:t>
            </a:r>
            <a:r>
              <a:rPr lang="en-GB" baseline="-25000" dirty="0" smtClean="0"/>
              <a:t>u</a:t>
            </a:r>
            <a:r>
              <a:rPr lang="en-GB" dirty="0" smtClean="0"/>
              <a:t>(</a:t>
            </a:r>
            <a:r>
              <a:rPr lang="en-GB" i="1" dirty="0" err="1" smtClean="0"/>
              <a:t>R</a:t>
            </a:r>
            <a:r>
              <a:rPr lang="en-GB" baseline="-25000" dirty="0" err="1" smtClean="0"/>
              <a:t>ct</a:t>
            </a:r>
            <a:r>
              <a:rPr lang="en-GB" i="1" dirty="0" err="1" smtClean="0"/>
              <a:t>C</a:t>
            </a:r>
            <a:r>
              <a:rPr lang="en-GB" dirty="0" smtClean="0"/>
              <a:t>)</a:t>
            </a:r>
          </a:p>
          <a:p>
            <a:r>
              <a:rPr lang="en-GB" dirty="0" smtClean="0"/>
              <a:t>Forms a semicircle distanced from </a:t>
            </a:r>
            <a:r>
              <a:rPr lang="en-GB" dirty="0" err="1" smtClean="0"/>
              <a:t>origo</a:t>
            </a:r>
            <a:endParaRPr lang="en-GB" dirty="0" smtClean="0"/>
          </a:p>
          <a:p>
            <a:endParaRPr lang="en-GB" dirty="0" smtClean="0"/>
          </a:p>
          <a:p>
            <a:r>
              <a:rPr lang="en-GB" dirty="0" smtClean="0"/>
              <a:t>Case dominated by only </a:t>
            </a:r>
            <a:r>
              <a:rPr lang="en-GB" i="1" dirty="0" smtClean="0"/>
              <a:t>W</a:t>
            </a:r>
            <a:r>
              <a:rPr lang="en-GB" dirty="0" smtClean="0"/>
              <a:t> shown as a straight line</a:t>
            </a:r>
          </a:p>
          <a:p>
            <a:endParaRPr lang="en-GB" dirty="0" smtClean="0"/>
          </a:p>
          <a:p>
            <a:r>
              <a:rPr lang="en-GB" dirty="0" smtClean="0"/>
              <a:t>Case with all components significant over a large frequency range</a:t>
            </a:r>
          </a:p>
          <a:p>
            <a:endParaRPr lang="en-GB" dirty="0" smtClean="0"/>
          </a:p>
          <a:p>
            <a:r>
              <a:rPr lang="en-GB" dirty="0" smtClean="0"/>
              <a:t>Frequency is a so-called </a:t>
            </a:r>
            <a:r>
              <a:rPr lang="en-GB" i="1" dirty="0" smtClean="0"/>
              <a:t>dependent</a:t>
            </a:r>
            <a:r>
              <a:rPr lang="en-GB" dirty="0" smtClean="0"/>
              <a:t> variable</a:t>
            </a:r>
          </a:p>
          <a:p>
            <a:endParaRPr lang="en-GB" dirty="0" smtClean="0"/>
          </a:p>
          <a:p>
            <a:endParaRPr lang="en-GB" dirty="0"/>
          </a:p>
        </p:txBody>
      </p:sp>
      <p:sp>
        <p:nvSpPr>
          <p:cNvPr id="3" name="Title 2"/>
          <p:cNvSpPr>
            <a:spLocks noGrp="1"/>
          </p:cNvSpPr>
          <p:nvPr>
            <p:ph type="title"/>
          </p:nvPr>
        </p:nvSpPr>
        <p:spPr>
          <a:xfrm>
            <a:off x="628650" y="365126"/>
            <a:ext cx="4324350" cy="868363"/>
          </a:xfrm>
        </p:spPr>
        <p:txBody>
          <a:bodyPr/>
          <a:lstStyle/>
          <a:p>
            <a:r>
              <a:rPr lang="nb-NO" dirty="0" smtClean="0"/>
              <a:t>The </a:t>
            </a:r>
            <a:r>
              <a:rPr lang="nb-NO" i="1" dirty="0" smtClean="0"/>
              <a:t>Z</a:t>
            </a:r>
            <a:r>
              <a:rPr lang="nb-NO" dirty="0" smtClean="0"/>
              <a:t> </a:t>
            </a:r>
            <a:r>
              <a:rPr lang="nb-NO" dirty="0" err="1" smtClean="0"/>
              <a:t>semicircle</a:t>
            </a:r>
            <a:r>
              <a:rPr lang="nb-NO" dirty="0" smtClean="0"/>
              <a:t>: (</a:t>
            </a:r>
            <a:r>
              <a:rPr lang="nb-NO" i="1" dirty="0" smtClean="0"/>
              <a:t>RC</a:t>
            </a:r>
            <a:r>
              <a:rPr lang="nb-NO" dirty="0" smtClean="0"/>
              <a:t>) </a:t>
            </a:r>
            <a:endParaRPr lang="en-GB" dirty="0"/>
          </a:p>
        </p:txBody>
      </p:sp>
      <p:pic>
        <p:nvPicPr>
          <p:cNvPr id="4" name="Picture 7" descr="D:\temp\DBJWEC001-216\WOST764\E-Book\15\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6635" y="840070"/>
            <a:ext cx="4518025" cy="321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4759325" y="89168"/>
            <a:ext cx="2495550" cy="1628775"/>
          </a:xfrm>
          <a:prstGeom prst="rect">
            <a:avLst/>
          </a:prstGeom>
        </p:spPr>
      </p:pic>
      <p:pic>
        <p:nvPicPr>
          <p:cNvPr id="6" name="Picture 7" descr="D:\temp\DBJWEC001-216\WOST764\E-Book\15\1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6499" y="3848100"/>
            <a:ext cx="5302177"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62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330128" cy="1268760"/>
          </a:xfrm>
        </p:spPr>
        <p:txBody>
          <a:bodyPr/>
          <a:lstStyle/>
          <a:p>
            <a:r>
              <a:rPr lang="en-GB" dirty="0" smtClean="0"/>
              <a:t>Constant phase elements (CPE)</a:t>
            </a:r>
            <a:endParaRPr lang="en-GB" dirty="0"/>
          </a:p>
        </p:txBody>
      </p:sp>
      <p:sp>
        <p:nvSpPr>
          <p:cNvPr id="3" name="Content Placeholder 2"/>
          <p:cNvSpPr>
            <a:spLocks noGrp="1"/>
          </p:cNvSpPr>
          <p:nvPr>
            <p:ph idx="1"/>
          </p:nvPr>
        </p:nvSpPr>
        <p:spPr>
          <a:xfrm>
            <a:off x="127221" y="970059"/>
            <a:ext cx="7757147" cy="5672041"/>
          </a:xfrm>
        </p:spPr>
        <p:txBody>
          <a:bodyPr>
            <a:normAutofit fontScale="92500" lnSpcReduction="20000"/>
          </a:bodyPr>
          <a:lstStyle/>
          <a:p>
            <a:r>
              <a:rPr lang="en-GB" sz="2000" dirty="0" smtClean="0"/>
              <a:t>Constant phase elements (CPE); symbol Q</a:t>
            </a:r>
          </a:p>
          <a:p>
            <a:r>
              <a:rPr lang="en-GB" sz="2000" dirty="0" smtClean="0"/>
              <a:t>Mathematically mimics the impedance of real, non-ideal, processes and components; dispersions in time constants</a:t>
            </a:r>
          </a:p>
          <a:p>
            <a:endParaRPr lang="en-GB" sz="2000" dirty="0" smtClean="0"/>
          </a:p>
          <a:p>
            <a:r>
              <a:rPr lang="en-GB" sz="2000" dirty="0" smtClean="0"/>
              <a:t>Q has admittance</a:t>
            </a:r>
          </a:p>
          <a:p>
            <a:endParaRPr lang="nb-NO" sz="2000" dirty="0" smtClean="0"/>
          </a:p>
          <a:p>
            <a:pPr marL="0" indent="0">
              <a:buNone/>
            </a:pPr>
            <a:r>
              <a:rPr lang="nb-NO" sz="2000" dirty="0" smtClean="0"/>
              <a:t>and, by </a:t>
            </a:r>
            <a:r>
              <a:rPr lang="nb-NO" sz="2000" dirty="0" err="1" smtClean="0"/>
              <a:t>inversion</a:t>
            </a:r>
            <a:r>
              <a:rPr lang="nb-NO" sz="2000" dirty="0" smtClean="0"/>
              <a:t>, </a:t>
            </a:r>
            <a:r>
              <a:rPr lang="nb-NO" sz="2000" dirty="0" err="1" smtClean="0"/>
              <a:t>impedance</a:t>
            </a:r>
            <a:endParaRPr lang="nb-NO" sz="2000" dirty="0" smtClean="0"/>
          </a:p>
          <a:p>
            <a:endParaRPr lang="nb-NO" sz="2000" dirty="0"/>
          </a:p>
          <a:p>
            <a:pPr marL="0" indent="0">
              <a:buNone/>
            </a:pPr>
            <a:r>
              <a:rPr lang="nb-NO" sz="2000" dirty="0" err="1"/>
              <a:t>w</a:t>
            </a:r>
            <a:r>
              <a:rPr lang="nb-NO" sz="2000" dirty="0" err="1" smtClean="0"/>
              <a:t>here</a:t>
            </a:r>
            <a:r>
              <a:rPr lang="nb-NO" sz="2000" dirty="0" smtClean="0"/>
              <a:t> </a:t>
            </a:r>
            <a:r>
              <a:rPr lang="nb-NO" sz="2000" i="1" dirty="0" smtClean="0"/>
              <a:t>Z</a:t>
            </a:r>
            <a:r>
              <a:rPr lang="nb-NO" sz="2000" baseline="-25000" dirty="0" smtClean="0"/>
              <a:t>0</a:t>
            </a:r>
            <a:r>
              <a:rPr lang="nb-NO" sz="2000" dirty="0" smtClean="0"/>
              <a:t> = 1/</a:t>
            </a:r>
            <a:r>
              <a:rPr lang="nb-NO" sz="2000" i="1" dirty="0" smtClean="0"/>
              <a:t>Y</a:t>
            </a:r>
            <a:r>
              <a:rPr lang="nb-NO" sz="2000" baseline="-25000" dirty="0" smtClean="0"/>
              <a:t>0</a:t>
            </a:r>
          </a:p>
          <a:p>
            <a:endParaRPr lang="en-GB" sz="2000" dirty="0" smtClean="0"/>
          </a:p>
          <a:p>
            <a:r>
              <a:rPr lang="en-GB" sz="2000" i="1" dirty="0" smtClean="0"/>
              <a:t>n</a:t>
            </a:r>
            <a:r>
              <a:rPr lang="en-GB" sz="2000" dirty="0" smtClean="0"/>
              <a:t> = 1		Capacitor</a:t>
            </a:r>
          </a:p>
          <a:p>
            <a:r>
              <a:rPr lang="en-GB" sz="2000" i="1" dirty="0" smtClean="0"/>
              <a:t>n</a:t>
            </a:r>
            <a:r>
              <a:rPr lang="en-GB" sz="2000" dirty="0" smtClean="0"/>
              <a:t> = 0		Conductor/Resistor</a:t>
            </a:r>
          </a:p>
          <a:p>
            <a:r>
              <a:rPr lang="en-GB" sz="2000" i="1" dirty="0" smtClean="0"/>
              <a:t>n</a:t>
            </a:r>
            <a:r>
              <a:rPr lang="en-GB" sz="2000" dirty="0" smtClean="0"/>
              <a:t> = -1	Inductance</a:t>
            </a:r>
          </a:p>
          <a:p>
            <a:r>
              <a:rPr lang="en-GB" sz="2000" i="1" dirty="0" smtClean="0"/>
              <a:t>n</a:t>
            </a:r>
            <a:r>
              <a:rPr lang="en-GB" sz="2000" dirty="0" smtClean="0"/>
              <a:t> = 0.5 	Warburg element</a:t>
            </a:r>
          </a:p>
          <a:p>
            <a:endParaRPr lang="en-GB" sz="2000" dirty="0" smtClean="0"/>
          </a:p>
          <a:p>
            <a:endParaRPr lang="en-GB" sz="2000" dirty="0" smtClean="0"/>
          </a:p>
          <a:p>
            <a:endParaRPr lang="en-GB" sz="2000" dirty="0" smtClean="0"/>
          </a:p>
          <a:p>
            <a:r>
              <a:rPr lang="en-GB" sz="2000" dirty="0" smtClean="0"/>
              <a:t>Values in between: Intermediate behaviours</a:t>
            </a:r>
            <a:endParaRPr lang="en-GB" sz="2000" dirty="0"/>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7" name="Object 1"/>
          <p:cNvGraphicFramePr>
            <a:graphicFrameLocks noChangeAspect="1"/>
          </p:cNvGraphicFramePr>
          <p:nvPr>
            <p:extLst>
              <p:ext uri="{D42A27DB-BD31-4B8C-83A1-F6EECF244321}">
                <p14:modId xmlns:p14="http://schemas.microsoft.com/office/powerpoint/2010/main" val="2462306253"/>
              </p:ext>
            </p:extLst>
          </p:nvPr>
        </p:nvGraphicFramePr>
        <p:xfrm>
          <a:off x="3498850" y="1772621"/>
          <a:ext cx="5409379" cy="720080"/>
        </p:xfrm>
        <a:graphic>
          <a:graphicData uri="http://schemas.openxmlformats.org/presentationml/2006/ole">
            <mc:AlternateContent xmlns:mc="http://schemas.openxmlformats.org/markup-compatibility/2006">
              <mc:Choice xmlns:v="urn:schemas-microsoft-com:vml" Requires="v">
                <p:oleObj spid="_x0000_s22613" name="Equation" r:id="rId3" imgW="2933700" imgH="393700" progId="Equation.3">
                  <p:embed/>
                </p:oleObj>
              </mc:Choice>
              <mc:Fallback>
                <p:oleObj name="Equation" r:id="rId3" imgW="2933700" imgH="393700" progId="Equation.3">
                  <p:embed/>
                  <p:pic>
                    <p:nvPicPr>
                      <p:cNvPr id="409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8850" y="1772621"/>
                        <a:ext cx="540937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9" name="Object 3"/>
          <p:cNvGraphicFramePr>
            <a:graphicFrameLocks noChangeAspect="1"/>
          </p:cNvGraphicFramePr>
          <p:nvPr>
            <p:extLst>
              <p:ext uri="{D42A27DB-BD31-4B8C-83A1-F6EECF244321}">
                <p14:modId xmlns:p14="http://schemas.microsoft.com/office/powerpoint/2010/main" val="3595048554"/>
              </p:ext>
            </p:extLst>
          </p:nvPr>
        </p:nvGraphicFramePr>
        <p:xfrm>
          <a:off x="4499992" y="3548718"/>
          <a:ext cx="4644008" cy="2459067"/>
        </p:xfrm>
        <a:graphic>
          <a:graphicData uri="http://schemas.openxmlformats.org/presentationml/2006/ole">
            <mc:AlternateContent xmlns:mc="http://schemas.openxmlformats.org/markup-compatibility/2006">
              <mc:Choice xmlns:v="urn:schemas-microsoft-com:vml" Requires="v">
                <p:oleObj spid="_x0000_s22614" name="Chart" r:id="rId5" imgW="5486400" imgH="2905125" progId="Excel.Sheet.8">
                  <p:embed/>
                </p:oleObj>
              </mc:Choice>
              <mc:Fallback>
                <p:oleObj name="Chart" r:id="rId5" imgW="5486400" imgH="2905125" progId="Excel.Sheet.8">
                  <p:embed/>
                  <p:pic>
                    <p:nvPicPr>
                      <p:cNvPr id="409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3548718"/>
                        <a:ext cx="4644008" cy="24590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1"/>
          <p:cNvGraphicFramePr>
            <a:graphicFrameLocks noChangeAspect="1"/>
          </p:cNvGraphicFramePr>
          <p:nvPr>
            <p:extLst>
              <p:ext uri="{D42A27DB-BD31-4B8C-83A1-F6EECF244321}">
                <p14:modId xmlns:p14="http://schemas.microsoft.com/office/powerpoint/2010/main" val="1971694278"/>
              </p:ext>
            </p:extLst>
          </p:nvPr>
        </p:nvGraphicFramePr>
        <p:xfrm>
          <a:off x="3513138" y="2492375"/>
          <a:ext cx="5503862" cy="720725"/>
        </p:xfrm>
        <a:graphic>
          <a:graphicData uri="http://schemas.openxmlformats.org/presentationml/2006/ole">
            <mc:AlternateContent xmlns:mc="http://schemas.openxmlformats.org/markup-compatibility/2006">
              <mc:Choice xmlns:v="urn:schemas-microsoft-com:vml" Requires="v">
                <p:oleObj spid="_x0000_s22615" name="Equation" r:id="rId7" imgW="2984400" imgH="393480" progId="Equation.DSMT4">
                  <p:embed/>
                </p:oleObj>
              </mc:Choice>
              <mc:Fallback>
                <p:oleObj name="Equation" r:id="rId7" imgW="2984400" imgH="393480" progId="Equation.DSMT4">
                  <p:embed/>
                  <p:pic>
                    <p:nvPicPr>
                      <p:cNvPr id="4097" name="Object 1"/>
                      <p:cNvPicPr>
                        <a:picLocks noChangeAspect="1" noChangeArrowheads="1"/>
                      </p:cNvPicPr>
                      <p:nvPr/>
                    </p:nvPicPr>
                    <p:blipFill>
                      <a:blip r:embed="rId8"/>
                      <a:srcRect/>
                      <a:stretch>
                        <a:fillRect/>
                      </a:stretch>
                    </p:blipFill>
                    <p:spPr bwMode="auto">
                      <a:xfrm>
                        <a:off x="3513138" y="2492375"/>
                        <a:ext cx="5503862" cy="72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8313050"/>
      </p:ext>
    </p:extLst>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3342"/>
            <a:ext cx="7886700" cy="841418"/>
          </a:xfrm>
        </p:spPr>
        <p:txBody>
          <a:bodyPr/>
          <a:lstStyle/>
          <a:p>
            <a:r>
              <a:rPr lang="nb-NO" dirty="0" smtClean="0"/>
              <a:t>Circuit elements </a:t>
            </a:r>
            <a:r>
              <a:rPr lang="nb-NO" dirty="0" err="1" smtClean="0"/>
              <a:t>overview</a:t>
            </a:r>
            <a:r>
              <a:rPr lang="nb-NO" dirty="0" smtClean="0"/>
              <a:t> </a:t>
            </a:r>
            <a:r>
              <a:rPr lang="nb-NO" dirty="0" err="1" smtClean="0"/>
              <a:t>table</a:t>
            </a:r>
            <a:endParaRPr lang="en-GB" dirty="0"/>
          </a:p>
        </p:txBody>
      </p:sp>
      <p:pic>
        <p:nvPicPr>
          <p:cNvPr id="4" name="Picture 3"/>
          <p:cNvPicPr>
            <a:picLocks noChangeAspect="1"/>
          </p:cNvPicPr>
          <p:nvPr/>
        </p:nvPicPr>
        <p:blipFill>
          <a:blip r:embed="rId2"/>
          <a:stretch>
            <a:fillRect/>
          </a:stretch>
        </p:blipFill>
        <p:spPr>
          <a:xfrm>
            <a:off x="87782" y="1719775"/>
            <a:ext cx="8990381" cy="3614224"/>
          </a:xfrm>
          <a:prstGeom prst="rect">
            <a:avLst/>
          </a:prstGeom>
        </p:spPr>
      </p:pic>
    </p:spTree>
    <p:extLst>
      <p:ext uri="{BB962C8B-B14F-4D97-AF65-F5344CB8AC3E}">
        <p14:creationId xmlns:p14="http://schemas.microsoft.com/office/powerpoint/2010/main" val="5918006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D:\temp\DBJWEC001-216\WOST764\E-Book\15\15-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0216" y="3891511"/>
            <a:ext cx="3848100" cy="230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177800" y="1962912"/>
            <a:ext cx="4948128" cy="4523232"/>
          </a:xfrm>
        </p:spPr>
        <p:txBody>
          <a:bodyPr>
            <a:noAutofit/>
          </a:bodyPr>
          <a:lstStyle/>
          <a:p>
            <a:r>
              <a:rPr lang="en-GB" sz="2000" dirty="0" smtClean="0"/>
              <a:t>«Discriminating against capacitive current»</a:t>
            </a:r>
          </a:p>
          <a:p>
            <a:endParaRPr lang="en-GB" sz="2000" dirty="0" smtClean="0"/>
          </a:p>
          <a:p>
            <a:r>
              <a:rPr lang="en-GB" sz="2000" dirty="0" smtClean="0"/>
              <a:t>Superimpose typically 10 mV AC on e.g. +/- 150 mV DC voltammogram</a:t>
            </a:r>
          </a:p>
          <a:p>
            <a:endParaRPr lang="en-GB" sz="2000" dirty="0" smtClean="0"/>
          </a:p>
          <a:p>
            <a:r>
              <a:rPr lang="en-GB" sz="2000" dirty="0" smtClean="0"/>
              <a:t>AC current response to AC voltage perturbation </a:t>
            </a:r>
          </a:p>
          <a:p>
            <a:pPr lvl="1"/>
            <a:endParaRPr lang="en-GB" dirty="0" smtClean="0"/>
          </a:p>
          <a:p>
            <a:pPr lvl="1"/>
            <a:r>
              <a:rPr lang="en-GB" dirty="0" smtClean="0"/>
              <a:t>In-phase with voltage is faradaic</a:t>
            </a:r>
          </a:p>
          <a:p>
            <a:pPr lvl="1"/>
            <a:endParaRPr lang="en-GB" dirty="0" smtClean="0"/>
          </a:p>
          <a:p>
            <a:pPr lvl="1"/>
            <a:r>
              <a:rPr lang="en-GB" dirty="0" smtClean="0"/>
              <a:t>Out-of-phase is capacitive</a:t>
            </a:r>
          </a:p>
        </p:txBody>
      </p:sp>
      <p:sp>
        <p:nvSpPr>
          <p:cNvPr id="3" name="Title 2"/>
          <p:cNvSpPr>
            <a:spLocks noGrp="1"/>
          </p:cNvSpPr>
          <p:nvPr>
            <p:ph type="title"/>
          </p:nvPr>
        </p:nvSpPr>
        <p:spPr>
          <a:xfrm>
            <a:off x="628650" y="114301"/>
            <a:ext cx="4497278" cy="698500"/>
          </a:xfrm>
        </p:spPr>
        <p:txBody>
          <a:bodyPr>
            <a:normAutofit fontScale="90000"/>
          </a:bodyPr>
          <a:lstStyle/>
          <a:p>
            <a:r>
              <a:rPr lang="nb-NO" dirty="0" smtClean="0"/>
              <a:t>AC </a:t>
            </a:r>
            <a:r>
              <a:rPr lang="nb-NO" dirty="0" err="1" smtClean="0"/>
              <a:t>voltammetry</a:t>
            </a:r>
            <a:r>
              <a:rPr lang="nb-NO" dirty="0" smtClean="0"/>
              <a:t> (</a:t>
            </a:r>
            <a:r>
              <a:rPr lang="nb-NO" dirty="0" err="1" smtClean="0"/>
              <a:t>qualitative</a:t>
            </a:r>
            <a:r>
              <a:rPr lang="nb-NO" dirty="0" smtClean="0"/>
              <a:t> </a:t>
            </a:r>
            <a:r>
              <a:rPr lang="nb-NO" dirty="0" err="1" smtClean="0"/>
              <a:t>approach</a:t>
            </a:r>
            <a:r>
              <a:rPr lang="nb-NO" dirty="0" smtClean="0"/>
              <a:t> </a:t>
            </a:r>
            <a:r>
              <a:rPr lang="nb-NO" dirty="0" err="1" smtClean="0"/>
              <a:t>only</a:t>
            </a:r>
            <a:r>
              <a:rPr lang="nb-NO" dirty="0" smtClean="0"/>
              <a:t>)</a:t>
            </a:r>
            <a:endParaRPr lang="en-GB" dirty="0"/>
          </a:p>
        </p:txBody>
      </p:sp>
      <p:pic>
        <p:nvPicPr>
          <p:cNvPr id="6" name="Picture 7" descr="D:\temp\DBJWEC001-216\WOST764\E-Book\15\15-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5928" y="957566"/>
            <a:ext cx="3876677" cy="2409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591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0200" y="1346200"/>
            <a:ext cx="8534400" cy="5283199"/>
          </a:xfrm>
        </p:spPr>
        <p:txBody>
          <a:bodyPr>
            <a:normAutofit/>
          </a:bodyPr>
          <a:lstStyle/>
          <a:p>
            <a:r>
              <a:rPr lang="en-GB" dirty="0" smtClean="0"/>
              <a:t>Not curriculum</a:t>
            </a:r>
          </a:p>
          <a:p>
            <a:endParaRPr lang="en-GB" dirty="0" smtClean="0"/>
          </a:p>
          <a:p>
            <a:endParaRPr lang="en-GB" dirty="0" smtClean="0"/>
          </a:p>
          <a:p>
            <a:r>
              <a:rPr lang="en-GB" dirty="0" smtClean="0"/>
              <a:t>Fourier transforms convert between frequency and time domains</a:t>
            </a:r>
          </a:p>
          <a:p>
            <a:endParaRPr lang="en-GB" dirty="0" smtClean="0"/>
          </a:p>
          <a:p>
            <a:r>
              <a:rPr lang="en-GB" dirty="0" smtClean="0"/>
              <a:t>Example: </a:t>
            </a:r>
          </a:p>
          <a:p>
            <a:r>
              <a:rPr lang="en-GB" dirty="0" smtClean="0"/>
              <a:t>An impedance spectrum reflects a circuit’s transient current-voltage relationships in the frequency domain</a:t>
            </a:r>
          </a:p>
          <a:p>
            <a:r>
              <a:rPr lang="en-GB" dirty="0" smtClean="0"/>
              <a:t>In the current interruption technique, we polarise the circuit to steady state current, then interrupt it so that current is zero while the voltage decays from all capacitances over the respective resistors. The decay curve contain all the same information, from high to low frequencies, as the impedance spectrum. </a:t>
            </a:r>
          </a:p>
          <a:p>
            <a:r>
              <a:rPr lang="en-GB" dirty="0" smtClean="0"/>
              <a:t>One can generate the other and vice versa by </a:t>
            </a:r>
            <a:r>
              <a:rPr lang="en-GB" dirty="0"/>
              <a:t>F</a:t>
            </a:r>
            <a:r>
              <a:rPr lang="en-GB" dirty="0" smtClean="0"/>
              <a:t>ourier transforms.   </a:t>
            </a:r>
            <a:endParaRPr lang="en-GB" dirty="0"/>
          </a:p>
        </p:txBody>
      </p:sp>
      <p:sp>
        <p:nvSpPr>
          <p:cNvPr id="3" name="Title 2"/>
          <p:cNvSpPr>
            <a:spLocks noGrp="1"/>
          </p:cNvSpPr>
          <p:nvPr>
            <p:ph type="title"/>
          </p:nvPr>
        </p:nvSpPr>
        <p:spPr>
          <a:xfrm>
            <a:off x="511175" y="136148"/>
            <a:ext cx="5865241" cy="866774"/>
          </a:xfrm>
        </p:spPr>
        <p:txBody>
          <a:bodyPr/>
          <a:lstStyle/>
          <a:p>
            <a:r>
              <a:rPr lang="nb-NO" dirty="0" err="1" smtClean="0"/>
              <a:t>Fourier</a:t>
            </a:r>
            <a:r>
              <a:rPr lang="nb-NO" dirty="0" smtClean="0"/>
              <a:t> </a:t>
            </a:r>
            <a:r>
              <a:rPr lang="nb-NO" dirty="0" err="1" smtClean="0"/>
              <a:t>transform</a:t>
            </a:r>
            <a:r>
              <a:rPr lang="nb-NO" dirty="0" smtClean="0"/>
              <a:t> </a:t>
            </a:r>
            <a:r>
              <a:rPr lang="nb-NO" dirty="0" err="1" smtClean="0"/>
              <a:t>voltammetry</a:t>
            </a:r>
            <a:endParaRPr lang="en-GB" dirty="0"/>
          </a:p>
        </p:txBody>
      </p:sp>
      <p:pic>
        <p:nvPicPr>
          <p:cNvPr id="4" name="Picture 2" descr="D:\temp\DBJWEC001-216\WOST764\E-Book\15\15-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7963" y="915537"/>
            <a:ext cx="1232446" cy="15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temp\DBJWEC001-216\WOST764\E-Book\15\15-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0775" y="915537"/>
            <a:ext cx="1013850" cy="15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863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106042"/>
            <a:ext cx="7886700" cy="1019174"/>
          </a:xfrm>
        </p:spPr>
        <p:txBody>
          <a:bodyPr/>
          <a:lstStyle/>
          <a:p>
            <a:pPr algn="ctr"/>
            <a:r>
              <a:rPr lang="nb-NO" dirty="0" err="1" smtClean="0"/>
              <a:t>Summary</a:t>
            </a:r>
            <a:r>
              <a:rPr lang="nb-NO" dirty="0" smtClean="0"/>
              <a:t> </a:t>
            </a:r>
            <a:r>
              <a:rPr lang="nb-NO" dirty="0" err="1" smtClean="0"/>
              <a:t>Ch</a:t>
            </a:r>
            <a:r>
              <a:rPr lang="nb-NO" dirty="0" smtClean="0"/>
              <a:t>. 15 </a:t>
            </a:r>
            <a:br>
              <a:rPr lang="nb-NO" dirty="0" smtClean="0"/>
            </a:br>
            <a:r>
              <a:rPr lang="nb-NO" dirty="0" err="1" smtClean="0"/>
              <a:t>Electrochemistry</a:t>
            </a:r>
            <a:r>
              <a:rPr lang="nb-NO" dirty="0" smtClean="0"/>
              <a:t> </a:t>
            </a:r>
            <a:r>
              <a:rPr lang="nb-NO" dirty="0" err="1" smtClean="0"/>
              <a:t>with</a:t>
            </a:r>
            <a:r>
              <a:rPr lang="nb-NO" dirty="0" smtClean="0"/>
              <a:t> </a:t>
            </a:r>
            <a:r>
              <a:rPr lang="nb-NO" dirty="0" err="1" smtClean="0"/>
              <a:t>Periodic</a:t>
            </a:r>
            <a:r>
              <a:rPr lang="nb-NO" dirty="0" smtClean="0"/>
              <a:t> Signals</a:t>
            </a:r>
            <a:endParaRPr lang="en-GB" dirty="0"/>
          </a:p>
        </p:txBody>
      </p:sp>
      <p:pic>
        <p:nvPicPr>
          <p:cNvPr id="4" name="Picture 3"/>
          <p:cNvPicPr>
            <a:picLocks noChangeAspect="1"/>
          </p:cNvPicPr>
          <p:nvPr/>
        </p:nvPicPr>
        <p:blipFill>
          <a:blip r:embed="rId2"/>
          <a:stretch>
            <a:fillRect/>
          </a:stretch>
        </p:blipFill>
        <p:spPr>
          <a:xfrm>
            <a:off x="431800" y="1201416"/>
            <a:ext cx="8550275" cy="5537523"/>
          </a:xfrm>
          <a:prstGeom prst="rect">
            <a:avLst/>
          </a:prstGeom>
        </p:spPr>
      </p:pic>
    </p:spTree>
    <p:extLst>
      <p:ext uri="{BB962C8B-B14F-4D97-AF65-F5344CB8AC3E}">
        <p14:creationId xmlns:p14="http://schemas.microsoft.com/office/powerpoint/2010/main" val="777927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55041</TotalTime>
  <Words>1295</Words>
  <Application>Microsoft Office PowerPoint</Application>
  <PresentationFormat>On-screen Show (4:3)</PresentationFormat>
  <Paragraphs>280</Paragraphs>
  <Slides>29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5" baseType="lpstr">
      <vt:lpstr>Arial</vt:lpstr>
      <vt:lpstr>Calibri</vt:lpstr>
      <vt:lpstr>Symbol</vt:lpstr>
      <vt:lpstr>Office Theme</vt:lpstr>
      <vt:lpstr>Equation</vt:lpstr>
      <vt:lpstr>Chart</vt:lpstr>
      <vt:lpstr>KJM 3110 Electrochemistry    Chapter 15   Electrochemistry with Periodic Signals</vt:lpstr>
      <vt:lpstr>Ch. 14 Other interfaces - Summary</vt:lpstr>
      <vt:lpstr>AC voltage and current. Impedance and power.</vt:lpstr>
      <vt:lpstr>Textbook’s introduction to periodicity</vt:lpstr>
      <vt:lpstr>Conductivity cell</vt:lpstr>
      <vt:lpstr>Faradaic effects of AC Impedance, harmonics, rectification</vt:lpstr>
      <vt:lpstr>Faradaic effects of AC Impedance, harmonics, rectification</vt:lpstr>
      <vt:lpstr>Relation to voltage – Butler-Volmer</vt:lpstr>
      <vt:lpstr>The RctW impedance</vt:lpstr>
      <vt:lpstr>The Warburg impedance</vt:lpstr>
      <vt:lpstr>Reversibility index λ</vt:lpstr>
      <vt:lpstr>AC impedance measurement</vt:lpstr>
      <vt:lpstr>Deviations from ideality at large perturbations</vt:lpstr>
      <vt:lpstr>AC impedance representations</vt:lpstr>
      <vt:lpstr>Complex impedance Z* and admittance Y*</vt:lpstr>
      <vt:lpstr>Impedance and admittance of discrete elements</vt:lpstr>
      <vt:lpstr>Y*=1/Z*    and    Z*=1/Y*</vt:lpstr>
      <vt:lpstr>Randles-Erschler circuit</vt:lpstr>
      <vt:lpstr>Equivalent circuit of a simple electrochemical cell</vt:lpstr>
      <vt:lpstr>Build the circuit impedance</vt:lpstr>
      <vt:lpstr>Build the circuit impedance</vt:lpstr>
      <vt:lpstr>Deconvolute and parameterise the circuit</vt:lpstr>
      <vt:lpstr>«Impedance plots»</vt:lpstr>
      <vt:lpstr>The Z semicircle: (RC) </vt:lpstr>
      <vt:lpstr>Constant phase elements (CPE)</vt:lpstr>
      <vt:lpstr>Circuit elements overview table</vt:lpstr>
      <vt:lpstr>AC voltammetry (qualitative approach only)</vt:lpstr>
      <vt:lpstr>Fourier transform voltammetry</vt:lpstr>
      <vt:lpstr>Summary Ch. 15  Electrochemistry with Periodic Signals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KJM 3110  Electrochemistry</dc:title>
  <dc:creator>Truls Norby</dc:creator>
  <cp:lastModifiedBy>Truls Norby</cp:lastModifiedBy>
  <cp:revision>525</cp:revision>
  <dcterms:created xsi:type="dcterms:W3CDTF">2020-01-18T04:32:08Z</dcterms:created>
  <dcterms:modified xsi:type="dcterms:W3CDTF">2022-05-11T06:12:54Z</dcterms:modified>
</cp:coreProperties>
</file>