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0" r:id="rId5"/>
    <p:sldId id="542" r:id="rId6"/>
    <p:sldId id="521" r:id="rId7"/>
    <p:sldId id="544" r:id="rId8"/>
    <p:sldId id="545" r:id="rId9"/>
    <p:sldId id="543" r:id="rId10"/>
    <p:sldId id="522" r:id="rId11"/>
    <p:sldId id="523" r:id="rId12"/>
    <p:sldId id="550" r:id="rId13"/>
    <p:sldId id="546" r:id="rId14"/>
    <p:sldId id="547" r:id="rId15"/>
    <p:sldId id="527" r:id="rId16"/>
    <p:sldId id="528" r:id="rId17"/>
    <p:sldId id="548" r:id="rId18"/>
    <p:sldId id="549" r:id="rId19"/>
    <p:sldId id="529" r:id="rId20"/>
    <p:sldId id="535" r:id="rId21"/>
    <p:sldId id="551"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uls Norby" initials="TN" lastIdx="1" clrIdx="0">
    <p:extLst>
      <p:ext uri="{19B8F6BF-5375-455C-9EA6-DF929625EA0E}">
        <p15:presenceInfo xmlns:p15="http://schemas.microsoft.com/office/powerpoint/2012/main" userId="S-1-5-21-1927809936-1189766144-1318725885-628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58827"/>
    <a:srgbClr val="A294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06" autoAdjust="0"/>
    <p:restoredTop sz="94660"/>
  </p:normalViewPr>
  <p:slideViewPr>
    <p:cSldViewPr snapToGrid="0">
      <p:cViewPr varScale="1">
        <p:scale>
          <a:sx n="131" d="100"/>
          <a:sy n="131" d="100"/>
        </p:scale>
        <p:origin x="1098"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95565" y="1122363"/>
            <a:ext cx="8580580" cy="2387600"/>
          </a:xfrm>
        </p:spPr>
        <p:txBody>
          <a:bodyPr anchor="b"/>
          <a:lstStyle>
            <a:lvl1pPr algn="ctr">
              <a:defRPr sz="4500"/>
            </a:lvl1pPr>
          </a:lstStyle>
          <a:p>
            <a:r>
              <a:rPr lang="en-US" dirty="0" smtClean="0"/>
              <a:t>Click to edit Master title style</a:t>
            </a:r>
            <a:endParaRPr lang="en-US" dirty="0"/>
          </a:p>
        </p:txBody>
      </p:sp>
      <p:sp>
        <p:nvSpPr>
          <p:cNvPr id="3" name="Subtitle 2"/>
          <p:cNvSpPr>
            <a:spLocks noGrp="1"/>
          </p:cNvSpPr>
          <p:nvPr>
            <p:ph type="subTitle" idx="1"/>
          </p:nvPr>
        </p:nvSpPr>
        <p:spPr>
          <a:xfrm>
            <a:off x="295565" y="3602038"/>
            <a:ext cx="8580579"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3C02D5DF-618F-4B4E-B350-0EEB60B775F4}" type="datetimeFigureOut">
              <a:rPr lang="en-US" smtClean="0"/>
              <a:t>4/23/2022</a:t>
            </a:fld>
            <a:endParaRPr lang="en-US" dirty="0"/>
          </a:p>
        </p:txBody>
      </p:sp>
      <p:sp>
        <p:nvSpPr>
          <p:cNvPr id="5" name="Footer Placeholder 4"/>
          <p:cNvSpPr>
            <a:spLocks noGrp="1"/>
          </p:cNvSpPr>
          <p:nvPr>
            <p:ph type="ftr" sz="quarter" idx="11"/>
          </p:nvPr>
        </p:nvSpPr>
        <p:spPr/>
        <p:txBody>
          <a:bodyPr/>
          <a:lstStyle/>
          <a:p>
            <a:r>
              <a:rPr lang="nb-NO" dirty="0" smtClean="0"/>
              <a:t>KJM 3110 </a:t>
            </a:r>
            <a:r>
              <a:rPr lang="nb-NO" dirty="0" err="1" smtClean="0"/>
              <a:t>Electrochemistry</a:t>
            </a:r>
            <a:endParaRPr lang="en-US" dirty="0"/>
          </a:p>
        </p:txBody>
      </p:sp>
      <p:sp>
        <p:nvSpPr>
          <p:cNvPr id="6" name="Slide Number Placeholder 5"/>
          <p:cNvSpPr>
            <a:spLocks noGrp="1"/>
          </p:cNvSpPr>
          <p:nvPr>
            <p:ph type="sldNum" sz="quarter" idx="12"/>
          </p:nvPr>
        </p:nvSpPr>
        <p:spPr/>
        <p:txBody>
          <a:bodyPr/>
          <a:lstStyle/>
          <a:p>
            <a:fld id="{5237B29A-D61A-4906-9446-40A93956BDEC}" type="slidenum">
              <a:rPr lang="en-US" smtClean="0"/>
              <a:t>‹#›</a:t>
            </a:fld>
            <a:endParaRPr lang="en-US" dirty="0"/>
          </a:p>
        </p:txBody>
      </p:sp>
    </p:spTree>
    <p:extLst>
      <p:ext uri="{BB962C8B-B14F-4D97-AF65-F5344CB8AC3E}">
        <p14:creationId xmlns:p14="http://schemas.microsoft.com/office/powerpoint/2010/main" val="3719155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0"/>
          </p:nvPr>
        </p:nvSpPr>
        <p:spPr/>
        <p:txBody>
          <a:bodyPr/>
          <a:lstStyle/>
          <a:p>
            <a:fld id="{3C02D5DF-618F-4B4E-B350-0EEB60B775F4}" type="datetimeFigureOut">
              <a:rPr lang="en-US" smtClean="0"/>
              <a:pPr/>
              <a:t>4/23/2022</a:t>
            </a:fld>
            <a:endParaRPr lang="en-US"/>
          </a:p>
        </p:txBody>
      </p:sp>
      <p:sp>
        <p:nvSpPr>
          <p:cNvPr id="12" name="Footer Placeholder 11"/>
          <p:cNvSpPr>
            <a:spLocks noGrp="1"/>
          </p:cNvSpPr>
          <p:nvPr>
            <p:ph type="ftr" sz="quarter" idx="11"/>
          </p:nvPr>
        </p:nvSpPr>
        <p:spPr/>
        <p:txBody>
          <a:bodyPr/>
          <a:lstStyle/>
          <a:p>
            <a:r>
              <a:rPr lang="nb-NO" smtClean="0"/>
              <a:t>KJM3110 Electrochemistry</a:t>
            </a:r>
            <a:endParaRPr lang="en-US" dirty="0"/>
          </a:p>
        </p:txBody>
      </p:sp>
      <p:sp>
        <p:nvSpPr>
          <p:cNvPr id="13" name="Slide Number Placeholder 12"/>
          <p:cNvSpPr>
            <a:spLocks noGrp="1"/>
          </p:cNvSpPr>
          <p:nvPr>
            <p:ph type="sldNum" sz="quarter" idx="12"/>
          </p:nvPr>
        </p:nvSpPr>
        <p:spPr/>
        <p:txBody>
          <a:bodyPr/>
          <a:lstStyle/>
          <a:p>
            <a:fld id="{5237B29A-D61A-4906-9446-40A93956BDEC}" type="slidenum">
              <a:rPr lang="en-US" smtClean="0"/>
              <a:pPr/>
              <a:t>‹#›</a:t>
            </a:fld>
            <a:endParaRPr lang="en-US"/>
          </a:p>
        </p:txBody>
      </p:sp>
    </p:spTree>
    <p:extLst>
      <p:ext uri="{BB962C8B-B14F-4D97-AF65-F5344CB8AC3E}">
        <p14:creationId xmlns:p14="http://schemas.microsoft.com/office/powerpoint/2010/main" val="2665690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02D5DF-618F-4B4E-B350-0EEB60B775F4}" type="datetimeFigureOut">
              <a:rPr lang="en-US" smtClean="0"/>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2144946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02D5DF-618F-4B4E-B350-0EEB60B775F4}" type="datetimeFigureOut">
              <a:rPr lang="en-US" smtClean="0"/>
              <a:t>4/23/2022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4225935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02D5DF-618F-4B4E-B350-0EEB60B775F4}" type="datetimeFigureOut">
              <a:rPr lang="en-US" smtClean="0"/>
              <a:t>4/23/2022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1747113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02D5DF-618F-4B4E-B350-0EEB60B775F4}" type="datetimeFigureOut">
              <a:rPr lang="en-US" smtClean="0"/>
              <a:t>4/23/2022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3745550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02D5DF-618F-4B4E-B350-0EEB60B775F4}" type="datetimeFigureOut">
              <a:rPr lang="en-US" smtClean="0"/>
              <a:t>4/23/2022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4223616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3C02D5DF-618F-4B4E-B350-0EEB60B775F4}" type="datetimeFigureOut">
              <a:rPr lang="en-US" smtClean="0"/>
              <a:t>4/23/2022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2674300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3C02D5DF-618F-4B4E-B350-0EEB60B775F4}" type="datetimeFigureOut">
              <a:rPr lang="en-US" smtClean="0"/>
              <a:t>4/23/2022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1848975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02D5DF-618F-4B4E-B350-0EEB60B775F4}" type="datetimeFigureOut">
              <a:rPr lang="en-US" smtClean="0"/>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705379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02D5DF-618F-4B4E-B350-0EEB60B775F4}" type="datetimeFigureOut">
              <a:rPr lang="en-US" smtClean="0"/>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1051760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793750" cy="365125"/>
          </a:xfrm>
          <a:prstGeom prst="rect">
            <a:avLst/>
          </a:prstGeom>
        </p:spPr>
        <p:txBody>
          <a:bodyPr vert="horz" lIns="91440" tIns="45720" rIns="91440" bIns="45720" rtlCol="0" anchor="ctr"/>
          <a:lstStyle>
            <a:lvl1pPr algn="l">
              <a:defRPr sz="1050">
                <a:solidFill>
                  <a:schemeClr val="tx1">
                    <a:tint val="75000"/>
                  </a:schemeClr>
                </a:solidFill>
              </a:defRPr>
            </a:lvl1pPr>
          </a:lstStyle>
          <a:p>
            <a:fld id="{3C02D5DF-618F-4B4E-B350-0EEB60B775F4}" type="datetimeFigureOut">
              <a:rPr lang="en-US" smtClean="0"/>
              <a:pPr/>
              <a:t>4/23/2022</a:t>
            </a:fld>
            <a:endParaRPr lang="en-US"/>
          </a:p>
        </p:txBody>
      </p:sp>
      <p:sp>
        <p:nvSpPr>
          <p:cNvPr id="5" name="Footer Placeholder 4"/>
          <p:cNvSpPr>
            <a:spLocks noGrp="1"/>
          </p:cNvSpPr>
          <p:nvPr>
            <p:ph type="ftr" sz="quarter" idx="3"/>
          </p:nvPr>
        </p:nvSpPr>
        <p:spPr>
          <a:xfrm>
            <a:off x="1717385" y="6344518"/>
            <a:ext cx="2817669" cy="376958"/>
          </a:xfrm>
          <a:prstGeom prst="rect">
            <a:avLst/>
          </a:prstGeom>
        </p:spPr>
        <p:txBody>
          <a:bodyPr vert="horz" lIns="91440" tIns="45720" rIns="91440" bIns="45720" rtlCol="0" anchor="ctr"/>
          <a:lstStyle>
            <a:lvl1pPr algn="ctr">
              <a:defRPr sz="1100">
                <a:solidFill>
                  <a:schemeClr val="tx1">
                    <a:tint val="75000"/>
                  </a:schemeClr>
                </a:solidFill>
              </a:defRPr>
            </a:lvl1pPr>
          </a:lstStyle>
          <a:p>
            <a:r>
              <a:rPr lang="nb-NO" dirty="0" smtClean="0"/>
              <a:t>KJM3110 </a:t>
            </a:r>
            <a:r>
              <a:rPr lang="nb-NO" dirty="0" err="1" smtClean="0"/>
              <a:t>Electrochemistry</a:t>
            </a:r>
            <a:endParaRPr lang="en-US" dirty="0"/>
          </a:p>
        </p:txBody>
      </p:sp>
      <p:sp>
        <p:nvSpPr>
          <p:cNvPr id="6" name="Slide Number Placeholder 5"/>
          <p:cNvSpPr>
            <a:spLocks noGrp="1"/>
          </p:cNvSpPr>
          <p:nvPr>
            <p:ph type="sldNum" sz="quarter" idx="4"/>
          </p:nvPr>
        </p:nvSpPr>
        <p:spPr>
          <a:xfrm>
            <a:off x="8100290" y="6356351"/>
            <a:ext cx="41505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237B29A-D61A-4906-9446-40A93956BDEC}" type="slidenum">
              <a:rPr lang="en-US" smtClean="0"/>
              <a:pPr/>
              <a:t>‹#›</a:t>
            </a:fld>
            <a:endParaRPr lang="en-US"/>
          </a:p>
        </p:txBody>
      </p:sp>
      <p:pic>
        <p:nvPicPr>
          <p:cNvPr id="7" name="Bilde 7" descr="MN_KJEMI_A_ENG.png"/>
          <p:cNvPicPr>
            <a:picLocks noChangeAspect="1"/>
          </p:cNvPicPr>
          <p:nvPr userDrawn="1"/>
        </p:nvPicPr>
        <p:blipFill>
          <a:blip r:embed="rId13" cstate="print">
            <a:extLst>
              <a:ext uri="{28A0092B-C50C-407E-A947-70E740481C1C}">
                <a14:useLocalDpi xmlns:a14="http://schemas.microsoft.com/office/drawing/2010/main"/>
              </a:ext>
            </a:extLst>
          </a:blip>
          <a:srcRect/>
          <a:stretch>
            <a:fillRect/>
          </a:stretch>
        </p:blipFill>
        <p:spPr bwMode="auto">
          <a:xfrm>
            <a:off x="4913749" y="6387594"/>
            <a:ext cx="2422236" cy="327734"/>
          </a:xfrm>
          <a:prstGeom prst="rect">
            <a:avLst/>
          </a:prstGeom>
          <a:noFill/>
          <a:ln w="9525">
            <a:noFill/>
            <a:miter lim="800000"/>
            <a:headEnd/>
            <a:tailEnd/>
          </a:ln>
        </p:spPr>
      </p:pic>
    </p:spTree>
    <p:extLst>
      <p:ext uri="{BB962C8B-B14F-4D97-AF65-F5344CB8AC3E}">
        <p14:creationId xmlns:p14="http://schemas.microsoft.com/office/powerpoint/2010/main" val="35438303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12525" y="523979"/>
            <a:ext cx="7765431" cy="4127044"/>
          </a:xfrm>
        </p:spPr>
        <p:txBody>
          <a:bodyPr>
            <a:normAutofit fontScale="90000"/>
          </a:bodyPr>
          <a:lstStyle/>
          <a:p>
            <a:pPr algn="ctr"/>
            <a:r>
              <a:rPr lang="en-US" dirty="0" smtClean="0"/>
              <a:t>KJM 3110 Electrochemistry</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smtClean="0"/>
              <a:t>Chapter 16</a:t>
            </a:r>
            <a:br>
              <a:rPr lang="en-US" dirty="0" smtClean="0"/>
            </a:br>
            <a:r>
              <a:rPr lang="en-US" dirty="0" smtClean="0"/>
              <a:t/>
            </a:r>
            <a:br>
              <a:rPr lang="en-US" dirty="0" smtClean="0"/>
            </a:br>
            <a:r>
              <a:rPr lang="en-US" dirty="0" smtClean="0"/>
              <a:t/>
            </a:r>
            <a:br>
              <a:rPr lang="en-US" dirty="0" smtClean="0"/>
            </a:br>
            <a:r>
              <a:rPr lang="en-GB" b="1" dirty="0" smtClean="0"/>
              <a:t>Transient voltammetry</a:t>
            </a:r>
            <a:br>
              <a:rPr lang="en-GB" b="1" dirty="0" smtClean="0"/>
            </a:br>
            <a:r>
              <a:rPr lang="en-GB" b="1" dirty="0"/>
              <a:t/>
            </a:r>
            <a:br>
              <a:rPr lang="en-GB" b="1" dirty="0"/>
            </a:br>
            <a:r>
              <a:rPr lang="en-GB" sz="2700" dirty="0" smtClean="0"/>
              <a:t>Mandatory curriculum from page 346 Ramped potentials</a:t>
            </a:r>
            <a:endParaRPr lang="en-US" sz="2700" dirty="0">
              <a:solidFill>
                <a:srgbClr val="FF0000"/>
              </a:solidFill>
            </a:endParaRPr>
          </a:p>
        </p:txBody>
      </p:sp>
      <p:sp>
        <p:nvSpPr>
          <p:cNvPr id="6" name="Rectangle 5"/>
          <p:cNvSpPr/>
          <p:nvPr/>
        </p:nvSpPr>
        <p:spPr>
          <a:xfrm>
            <a:off x="4536374" y="5997039"/>
            <a:ext cx="3364509" cy="860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a:blip r:embed="rId2"/>
          <a:stretch>
            <a:fillRect/>
          </a:stretch>
        </p:blipFill>
        <p:spPr>
          <a:xfrm>
            <a:off x="812800" y="5997039"/>
            <a:ext cx="8020050" cy="590567"/>
          </a:xfrm>
          <a:prstGeom prst="rect">
            <a:avLst/>
          </a:prstGeom>
        </p:spPr>
      </p:pic>
      <p:sp>
        <p:nvSpPr>
          <p:cNvPr id="4" name="TextBox 3"/>
          <p:cNvSpPr txBox="1"/>
          <p:nvPr/>
        </p:nvSpPr>
        <p:spPr>
          <a:xfrm>
            <a:off x="812800" y="5549900"/>
            <a:ext cx="6519926" cy="338554"/>
          </a:xfrm>
          <a:prstGeom prst="rect">
            <a:avLst/>
          </a:prstGeom>
          <a:noFill/>
        </p:spPr>
        <p:txBody>
          <a:bodyPr wrap="none" rtlCol="0">
            <a:spAutoFit/>
          </a:bodyPr>
          <a:lstStyle/>
          <a:p>
            <a:r>
              <a:rPr lang="nb-NO" sz="1600" dirty="0" smtClean="0"/>
              <a:t>Most </a:t>
            </a:r>
            <a:r>
              <a:rPr lang="nb-NO" sz="1600" dirty="0" err="1"/>
              <a:t>f</a:t>
            </a:r>
            <a:r>
              <a:rPr lang="nb-NO" sz="1600" dirty="0" err="1" smtClean="0"/>
              <a:t>igures</a:t>
            </a:r>
            <a:r>
              <a:rPr lang="nb-NO" sz="1600" dirty="0" smtClean="0"/>
              <a:t> from </a:t>
            </a:r>
            <a:r>
              <a:rPr lang="nb-NO" sz="1600" dirty="0" err="1" smtClean="0"/>
              <a:t>the</a:t>
            </a:r>
            <a:r>
              <a:rPr lang="nb-NO" sz="1600" dirty="0" smtClean="0"/>
              <a:t> </a:t>
            </a:r>
            <a:r>
              <a:rPr lang="nb-NO" sz="1600" dirty="0" err="1" smtClean="0"/>
              <a:t>textbook</a:t>
            </a:r>
            <a:r>
              <a:rPr lang="nb-NO" sz="1600" dirty="0" smtClean="0"/>
              <a:t> </a:t>
            </a:r>
            <a:r>
              <a:rPr lang="nb-NO" sz="1600" dirty="0" err="1" smtClean="0"/>
              <a:t>we</a:t>
            </a:r>
            <a:r>
              <a:rPr lang="nb-NO" sz="1600" dirty="0" smtClean="0"/>
              <a:t> </a:t>
            </a:r>
            <a:r>
              <a:rPr lang="nb-NO" sz="1600" dirty="0" err="1" smtClean="0"/>
              <a:t>use</a:t>
            </a:r>
            <a:r>
              <a:rPr lang="nb-NO" sz="1600" dirty="0" smtClean="0"/>
              <a:t> for </a:t>
            </a:r>
            <a:r>
              <a:rPr lang="nb-NO" sz="1600" dirty="0" err="1" smtClean="0"/>
              <a:t>the</a:t>
            </a:r>
            <a:r>
              <a:rPr lang="nb-NO" sz="1600" dirty="0" smtClean="0"/>
              <a:t> </a:t>
            </a:r>
            <a:r>
              <a:rPr lang="nb-NO" sz="1600" dirty="0" err="1" smtClean="0"/>
              <a:t>course</a:t>
            </a:r>
            <a:r>
              <a:rPr lang="nb-NO" sz="1600" dirty="0" smtClean="0"/>
              <a:t>, via </a:t>
            </a:r>
            <a:r>
              <a:rPr lang="nb-NO" sz="1600" dirty="0" err="1" smtClean="0"/>
              <a:t>its</a:t>
            </a:r>
            <a:r>
              <a:rPr lang="nb-NO" sz="1600" dirty="0" smtClean="0"/>
              <a:t> web </a:t>
            </a:r>
            <a:r>
              <a:rPr lang="nb-NO" sz="1600" dirty="0" err="1" smtClean="0"/>
              <a:t>resources</a:t>
            </a:r>
            <a:r>
              <a:rPr lang="nb-NO" sz="1600" dirty="0" smtClean="0"/>
              <a:t>:</a:t>
            </a:r>
            <a:endParaRPr lang="en-GB" sz="1600" dirty="0"/>
          </a:p>
        </p:txBody>
      </p:sp>
    </p:spTree>
    <p:extLst>
      <p:ext uri="{BB962C8B-B14F-4D97-AF65-F5344CB8AC3E}">
        <p14:creationId xmlns:p14="http://schemas.microsoft.com/office/powerpoint/2010/main" val="4683240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28650" y="1234440"/>
            <a:ext cx="5463540" cy="4942523"/>
          </a:xfrm>
        </p:spPr>
        <p:txBody>
          <a:bodyPr>
            <a:normAutofit fontScale="92500"/>
          </a:bodyPr>
          <a:lstStyle/>
          <a:p>
            <a:r>
              <a:rPr lang="en-US" dirty="0" smtClean="0">
                <a:ea typeface="ＭＳ Ｐゴシック"/>
                <a:cs typeface="ＭＳ Ｐゴシック"/>
              </a:rPr>
              <a:t>(Linear) scan, sweep, or ramp of voltage (potential)</a:t>
            </a:r>
          </a:p>
          <a:p>
            <a:endParaRPr lang="en-US" dirty="0">
              <a:ea typeface="ＭＳ Ｐゴシック"/>
              <a:cs typeface="ＭＳ Ｐゴシック"/>
            </a:endParaRPr>
          </a:p>
          <a:p>
            <a:endParaRPr lang="en-US" dirty="0" smtClean="0">
              <a:ea typeface="ＭＳ Ｐゴシック"/>
              <a:cs typeface="ＭＳ Ｐゴシック"/>
            </a:endParaRPr>
          </a:p>
          <a:p>
            <a:r>
              <a:rPr lang="en-US" dirty="0" smtClean="0">
                <a:ea typeface="ＭＳ Ｐゴシック"/>
                <a:cs typeface="ＭＳ Ｐゴシック"/>
              </a:rPr>
              <a:t>Linear </a:t>
            </a:r>
            <a:r>
              <a:rPr lang="en-US" dirty="0" smtClean="0">
                <a:ea typeface="ＭＳ Ｐゴシック"/>
                <a:cs typeface="ＭＳ Ｐゴシック"/>
              </a:rPr>
              <a:t>scan </a:t>
            </a:r>
            <a:r>
              <a:rPr lang="en-US" dirty="0" smtClean="0">
                <a:ea typeface="ＭＳ Ｐゴシック"/>
                <a:cs typeface="ＭＳ Ｐゴシック"/>
              </a:rPr>
              <a:t>voltammetry</a:t>
            </a:r>
          </a:p>
          <a:p>
            <a:pPr lvl="1"/>
            <a:r>
              <a:rPr lang="en-US" dirty="0" smtClean="0">
                <a:ea typeface="ＭＳ Ｐゴシック"/>
                <a:cs typeface="ＭＳ Ｐゴシック"/>
              </a:rPr>
              <a:t>Plot of </a:t>
            </a:r>
            <a:r>
              <a:rPr lang="en-US" dirty="0" smtClean="0">
                <a:ea typeface="ＭＳ Ｐゴシック"/>
                <a:cs typeface="ＭＳ Ｐゴシック"/>
              </a:rPr>
              <a:t>resulting current </a:t>
            </a:r>
            <a:r>
              <a:rPr lang="en-US" dirty="0" smtClean="0">
                <a:ea typeface="ＭＳ Ｐゴシック"/>
                <a:cs typeface="ＭＳ Ｐゴシック"/>
              </a:rPr>
              <a:t>vs time</a:t>
            </a:r>
          </a:p>
          <a:p>
            <a:endParaRPr lang="en-US" dirty="0" smtClean="0">
              <a:ea typeface="ＭＳ Ｐゴシック"/>
              <a:cs typeface="ＭＳ Ｐゴシック"/>
            </a:endParaRPr>
          </a:p>
          <a:p>
            <a:r>
              <a:rPr lang="en-US" dirty="0" smtClean="0">
                <a:ea typeface="ＭＳ Ｐゴシック"/>
                <a:cs typeface="ＭＳ Ｐゴシック"/>
              </a:rPr>
              <a:t>Cyclic voltammetry</a:t>
            </a:r>
          </a:p>
          <a:p>
            <a:pPr lvl="1"/>
            <a:r>
              <a:rPr lang="en-US" dirty="0" smtClean="0">
                <a:ea typeface="ＭＳ Ｐゴシック"/>
                <a:cs typeface="ＭＳ Ｐゴシック"/>
              </a:rPr>
              <a:t>“Cycles” back to the starting point</a:t>
            </a:r>
          </a:p>
          <a:p>
            <a:pPr lvl="1"/>
            <a:r>
              <a:rPr lang="en-US" dirty="0" smtClean="0">
                <a:ea typeface="ＭＳ Ｐゴシック"/>
                <a:cs typeface="ＭＳ Ｐゴシック"/>
              </a:rPr>
              <a:t>Reversal time</a:t>
            </a:r>
          </a:p>
          <a:p>
            <a:pPr lvl="1"/>
            <a:r>
              <a:rPr lang="en-US" dirty="0" smtClean="0">
                <a:ea typeface="ＭＳ Ｐゴシック"/>
                <a:cs typeface="ＭＳ Ｐゴシック"/>
              </a:rPr>
              <a:t>Reversal potential, switching potential</a:t>
            </a:r>
          </a:p>
          <a:p>
            <a:pPr lvl="1"/>
            <a:r>
              <a:rPr lang="en-US" dirty="0" smtClean="0">
                <a:ea typeface="ＭＳ Ｐゴシック"/>
                <a:cs typeface="ＭＳ Ｐゴシック"/>
              </a:rPr>
              <a:t>Plot of current vs potential</a:t>
            </a:r>
          </a:p>
          <a:p>
            <a:endParaRPr lang="en-US" dirty="0" smtClean="0">
              <a:ea typeface="ＭＳ Ｐゴシック"/>
              <a:cs typeface="ＭＳ Ｐゴシック"/>
            </a:endParaRPr>
          </a:p>
          <a:p>
            <a:r>
              <a:rPr lang="en-US" dirty="0" smtClean="0">
                <a:ea typeface="ＭＳ Ｐゴシック"/>
                <a:cs typeface="ＭＳ Ｐゴシック"/>
              </a:rPr>
              <a:t>Ultimate cyclic voltammetry</a:t>
            </a:r>
          </a:p>
          <a:p>
            <a:pPr lvl="1"/>
            <a:r>
              <a:rPr lang="en-US" dirty="0" smtClean="0">
                <a:ea typeface="ＭＳ Ｐゴシック"/>
                <a:cs typeface="ＭＳ Ｐゴシック"/>
              </a:rPr>
              <a:t>Repeats the cycling until pattern becomes the same</a:t>
            </a:r>
          </a:p>
        </p:txBody>
      </p:sp>
      <p:sp>
        <p:nvSpPr>
          <p:cNvPr id="3" name="Title 2"/>
          <p:cNvSpPr>
            <a:spLocks noGrp="1"/>
          </p:cNvSpPr>
          <p:nvPr>
            <p:ph type="title"/>
          </p:nvPr>
        </p:nvSpPr>
        <p:spPr>
          <a:xfrm>
            <a:off x="365760" y="365127"/>
            <a:ext cx="8446770" cy="652144"/>
          </a:xfrm>
        </p:spPr>
        <p:txBody>
          <a:bodyPr/>
          <a:lstStyle/>
          <a:p>
            <a:r>
              <a:rPr lang="en-GB" dirty="0" smtClean="0"/>
              <a:t>Linear-scan voltammetry and cyclic voltammetry</a:t>
            </a:r>
            <a:endParaRPr lang="en-GB" dirty="0"/>
          </a:p>
        </p:txBody>
      </p:sp>
      <p:pic>
        <p:nvPicPr>
          <p:cNvPr id="6" name="Picture 5"/>
          <p:cNvPicPr>
            <a:picLocks noChangeAspect="1"/>
          </p:cNvPicPr>
          <p:nvPr/>
        </p:nvPicPr>
        <p:blipFill>
          <a:blip r:embed="rId2"/>
          <a:stretch>
            <a:fillRect/>
          </a:stretch>
        </p:blipFill>
        <p:spPr>
          <a:xfrm>
            <a:off x="894874" y="1767045"/>
            <a:ext cx="4931092" cy="504219"/>
          </a:xfrm>
          <a:prstGeom prst="rect">
            <a:avLst/>
          </a:prstGeom>
        </p:spPr>
      </p:pic>
      <p:pic>
        <p:nvPicPr>
          <p:cNvPr id="2" name="Picture 1"/>
          <p:cNvPicPr>
            <a:picLocks noChangeAspect="1"/>
          </p:cNvPicPr>
          <p:nvPr/>
        </p:nvPicPr>
        <p:blipFill>
          <a:blip r:embed="rId3"/>
          <a:stretch>
            <a:fillRect/>
          </a:stretch>
        </p:blipFill>
        <p:spPr>
          <a:xfrm>
            <a:off x="6405308" y="4555246"/>
            <a:ext cx="2532952" cy="1826690"/>
          </a:xfrm>
          <a:prstGeom prst="rect">
            <a:avLst/>
          </a:prstGeom>
        </p:spPr>
      </p:pic>
      <p:pic>
        <p:nvPicPr>
          <p:cNvPr id="7" name="Picture 3" descr="D:\temp\DBJWEC001-216\WOST764\E-Book\16\16-1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21977" y="1120140"/>
            <a:ext cx="2490553" cy="152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D:\temp\DBJWEC001-216\WOST764\E-Book\16\16-1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05309" y="2926079"/>
            <a:ext cx="2407222" cy="1474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90689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28649" y="1120141"/>
            <a:ext cx="8266271" cy="2183130"/>
          </a:xfrm>
        </p:spPr>
        <p:txBody>
          <a:bodyPr>
            <a:normAutofit/>
          </a:bodyPr>
          <a:lstStyle/>
          <a:p>
            <a:r>
              <a:rPr lang="en-US" dirty="0" smtClean="0">
                <a:ea typeface="ＭＳ Ｐゴシック"/>
                <a:cs typeface="ＭＳ Ｐゴシック"/>
              </a:rPr>
              <a:t>(Linear) scan, sweep, or ramp</a:t>
            </a:r>
          </a:p>
          <a:p>
            <a:r>
              <a:rPr lang="en-US" dirty="0" smtClean="0">
                <a:ea typeface="ＭＳ Ｐゴシック"/>
                <a:cs typeface="ＭＳ Ｐゴシック"/>
              </a:rPr>
              <a:t>Start at a potential where nothing happens. Scan through the reaction.</a:t>
            </a:r>
          </a:p>
          <a:p>
            <a:r>
              <a:rPr lang="en-US" dirty="0" smtClean="0">
                <a:ea typeface="ＭＳ Ｐゴシック"/>
                <a:cs typeface="ＭＳ Ｐゴシック"/>
              </a:rPr>
              <a:t>The response in current depends on the electrode. </a:t>
            </a:r>
          </a:p>
          <a:p>
            <a:r>
              <a:rPr lang="en-US" dirty="0" smtClean="0">
                <a:ea typeface="ＭＳ Ｐゴシック"/>
                <a:cs typeface="ＭＳ Ｐゴシック"/>
              </a:rPr>
              <a:t>Case of a reversible electrode: Kinetics is fast. Diffusion controls.</a:t>
            </a:r>
          </a:p>
          <a:p>
            <a:r>
              <a:rPr lang="en-US" dirty="0" smtClean="0">
                <a:ea typeface="ＭＳ Ｐゴシック"/>
                <a:cs typeface="ＭＳ Ｐゴシック"/>
              </a:rPr>
              <a:t>It can be a steady-state reversible </a:t>
            </a:r>
            <a:r>
              <a:rPr lang="en-US" i="1" dirty="0" smtClean="0">
                <a:ea typeface="ＭＳ Ｐゴシック"/>
                <a:cs typeface="ＭＳ Ｐゴシック"/>
              </a:rPr>
              <a:t>wave </a:t>
            </a:r>
          </a:p>
        </p:txBody>
      </p:sp>
      <p:sp>
        <p:nvSpPr>
          <p:cNvPr id="3" name="Title 2"/>
          <p:cNvSpPr>
            <a:spLocks noGrp="1"/>
          </p:cNvSpPr>
          <p:nvPr>
            <p:ph type="title"/>
          </p:nvPr>
        </p:nvSpPr>
        <p:spPr>
          <a:xfrm>
            <a:off x="365760" y="365127"/>
            <a:ext cx="8446770" cy="652144"/>
          </a:xfrm>
        </p:spPr>
        <p:txBody>
          <a:bodyPr/>
          <a:lstStyle/>
          <a:p>
            <a:r>
              <a:rPr lang="en-GB" dirty="0" smtClean="0"/>
              <a:t>Linear scan voltammetry</a:t>
            </a:r>
            <a:endParaRPr lang="en-GB" dirty="0"/>
          </a:p>
        </p:txBody>
      </p:sp>
      <p:pic>
        <p:nvPicPr>
          <p:cNvPr id="6" name="Picture 5"/>
          <p:cNvPicPr>
            <a:picLocks noChangeAspect="1"/>
          </p:cNvPicPr>
          <p:nvPr/>
        </p:nvPicPr>
        <p:blipFill>
          <a:blip r:embed="rId2"/>
          <a:stretch>
            <a:fillRect/>
          </a:stretch>
        </p:blipFill>
        <p:spPr>
          <a:xfrm>
            <a:off x="4377690" y="1017271"/>
            <a:ext cx="4194810" cy="428932"/>
          </a:xfrm>
          <a:prstGeom prst="rect">
            <a:avLst/>
          </a:prstGeom>
        </p:spPr>
      </p:pic>
      <p:pic>
        <p:nvPicPr>
          <p:cNvPr id="7" name="Picture 6"/>
          <p:cNvPicPr>
            <a:picLocks noChangeAspect="1"/>
          </p:cNvPicPr>
          <p:nvPr/>
        </p:nvPicPr>
        <p:blipFill>
          <a:blip r:embed="rId3"/>
          <a:stretch>
            <a:fillRect/>
          </a:stretch>
        </p:blipFill>
        <p:spPr>
          <a:xfrm>
            <a:off x="2731770" y="3073863"/>
            <a:ext cx="6207442" cy="3646977"/>
          </a:xfrm>
          <a:prstGeom prst="rect">
            <a:avLst/>
          </a:prstGeom>
          <a:effectLst>
            <a:outerShdw blurRad="50800" dist="38100" dir="2700000" algn="tl" rotWithShape="0">
              <a:prstClr val="black">
                <a:alpha val="40000"/>
              </a:prstClr>
            </a:outerShdw>
          </a:effectLst>
        </p:spPr>
      </p:pic>
      <p:sp>
        <p:nvSpPr>
          <p:cNvPr id="8" name="TextBox 7"/>
          <p:cNvSpPr txBox="1"/>
          <p:nvPr/>
        </p:nvSpPr>
        <p:spPr>
          <a:xfrm>
            <a:off x="102871" y="3502667"/>
            <a:ext cx="4274819" cy="1754326"/>
          </a:xfrm>
          <a:prstGeom prst="rect">
            <a:avLst/>
          </a:prstGeom>
          <a:noFill/>
        </p:spPr>
        <p:txBody>
          <a:bodyPr wrap="square" rtlCol="0">
            <a:spAutoFit/>
          </a:bodyPr>
          <a:lstStyle/>
          <a:p>
            <a:r>
              <a:rPr lang="en-GB" dirty="0" smtClean="0">
                <a:solidFill>
                  <a:srgbClr val="FF0000"/>
                </a:solidFill>
              </a:rPr>
              <a:t>The current goes up because the voltage drives the reaction</a:t>
            </a:r>
          </a:p>
          <a:p>
            <a:endParaRPr lang="en-GB" dirty="0">
              <a:solidFill>
                <a:srgbClr val="FF0000"/>
              </a:solidFill>
            </a:endParaRPr>
          </a:p>
          <a:p>
            <a:r>
              <a:rPr lang="en-GB" dirty="0" smtClean="0">
                <a:solidFill>
                  <a:srgbClr val="FF0000"/>
                </a:solidFill>
              </a:rPr>
              <a:t>The current saturates because of limiting diffusion of reactants to the electrode surface  </a:t>
            </a:r>
            <a:endParaRPr lang="en-GB" dirty="0">
              <a:solidFill>
                <a:srgbClr val="FF0000"/>
              </a:solidFill>
            </a:endParaRPr>
          </a:p>
        </p:txBody>
      </p:sp>
    </p:spTree>
    <p:extLst>
      <p:ext uri="{BB962C8B-B14F-4D97-AF65-F5344CB8AC3E}">
        <p14:creationId xmlns:p14="http://schemas.microsoft.com/office/powerpoint/2010/main" val="448470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28649" y="1120141"/>
            <a:ext cx="8266271" cy="2183130"/>
          </a:xfrm>
        </p:spPr>
        <p:txBody>
          <a:bodyPr>
            <a:normAutofit lnSpcReduction="10000"/>
          </a:bodyPr>
          <a:lstStyle/>
          <a:p>
            <a:r>
              <a:rPr lang="en-US" dirty="0" smtClean="0">
                <a:ea typeface="ＭＳ Ｐゴシック"/>
                <a:cs typeface="ＭＳ Ｐゴシック"/>
              </a:rPr>
              <a:t>(Linear) scan, sweep, or ramp</a:t>
            </a:r>
          </a:p>
          <a:p>
            <a:r>
              <a:rPr lang="en-US" dirty="0" smtClean="0">
                <a:ea typeface="ＭＳ Ｐゴシック"/>
                <a:cs typeface="ＭＳ Ｐゴシック"/>
              </a:rPr>
              <a:t>Start at a potential where nothing happens. Scan through the reaction.</a:t>
            </a:r>
          </a:p>
          <a:p>
            <a:r>
              <a:rPr lang="en-US" dirty="0" smtClean="0">
                <a:ea typeface="ＭＳ Ｐゴシック"/>
                <a:cs typeface="ＭＳ Ｐゴシック"/>
              </a:rPr>
              <a:t>The response in current depends on the electrode. </a:t>
            </a:r>
          </a:p>
          <a:p>
            <a:r>
              <a:rPr lang="en-US" dirty="0" smtClean="0">
                <a:ea typeface="ＭＳ Ｐゴシック"/>
                <a:cs typeface="ＭＳ Ｐゴシック"/>
              </a:rPr>
              <a:t>Case of a reversible electrode: Kinetics is fast. Diffusion controls.</a:t>
            </a:r>
          </a:p>
          <a:p>
            <a:r>
              <a:rPr lang="en-US" dirty="0" smtClean="0">
                <a:ea typeface="ＭＳ Ｐゴシック"/>
                <a:cs typeface="ＭＳ Ｐゴシック"/>
              </a:rPr>
              <a:t>Or a transient reversible </a:t>
            </a:r>
            <a:r>
              <a:rPr lang="en-US" i="1" dirty="0" smtClean="0">
                <a:ea typeface="ＭＳ Ｐゴシック"/>
                <a:cs typeface="ＭＳ Ｐゴシック"/>
              </a:rPr>
              <a:t>peak, </a:t>
            </a:r>
          </a:p>
          <a:p>
            <a:r>
              <a:rPr lang="en-US" dirty="0" smtClean="0">
                <a:ea typeface="ＭＳ Ｐゴシック"/>
                <a:cs typeface="ＭＳ Ｐゴシック"/>
              </a:rPr>
              <a:t>Because of the finite rate of the scan, we go empty on reactants</a:t>
            </a:r>
            <a:endParaRPr lang="en-US" i="1" dirty="0" smtClean="0">
              <a:ea typeface="ＭＳ Ｐゴシック"/>
              <a:cs typeface="ＭＳ Ｐゴシック"/>
            </a:endParaRPr>
          </a:p>
        </p:txBody>
      </p:sp>
      <p:sp>
        <p:nvSpPr>
          <p:cNvPr id="3" name="Title 2"/>
          <p:cNvSpPr>
            <a:spLocks noGrp="1"/>
          </p:cNvSpPr>
          <p:nvPr>
            <p:ph type="title"/>
          </p:nvPr>
        </p:nvSpPr>
        <p:spPr>
          <a:xfrm>
            <a:off x="365760" y="365127"/>
            <a:ext cx="8446770" cy="652144"/>
          </a:xfrm>
        </p:spPr>
        <p:txBody>
          <a:bodyPr/>
          <a:lstStyle/>
          <a:p>
            <a:r>
              <a:rPr lang="en-GB" dirty="0" smtClean="0"/>
              <a:t>Linear scan voltammetry</a:t>
            </a:r>
            <a:endParaRPr lang="en-GB" dirty="0"/>
          </a:p>
        </p:txBody>
      </p:sp>
      <p:pic>
        <p:nvPicPr>
          <p:cNvPr id="6" name="Picture 5"/>
          <p:cNvPicPr>
            <a:picLocks noChangeAspect="1"/>
          </p:cNvPicPr>
          <p:nvPr/>
        </p:nvPicPr>
        <p:blipFill>
          <a:blip r:embed="rId2"/>
          <a:stretch>
            <a:fillRect/>
          </a:stretch>
        </p:blipFill>
        <p:spPr>
          <a:xfrm>
            <a:off x="4256722" y="1017271"/>
            <a:ext cx="4194810" cy="428932"/>
          </a:xfrm>
          <a:prstGeom prst="rect">
            <a:avLst/>
          </a:prstGeom>
        </p:spPr>
      </p:pic>
      <p:pic>
        <p:nvPicPr>
          <p:cNvPr id="2" name="Picture 1"/>
          <p:cNvPicPr>
            <a:picLocks noChangeAspect="1"/>
          </p:cNvPicPr>
          <p:nvPr/>
        </p:nvPicPr>
        <p:blipFill>
          <a:blip r:embed="rId3"/>
          <a:stretch>
            <a:fillRect/>
          </a:stretch>
        </p:blipFill>
        <p:spPr>
          <a:xfrm>
            <a:off x="3154680" y="3250003"/>
            <a:ext cx="5834062" cy="3463216"/>
          </a:xfrm>
          <a:prstGeom prst="rect">
            <a:avLst/>
          </a:prstGeom>
          <a:effectLst>
            <a:outerShdw blurRad="50800" dist="38100" dir="2700000" algn="tl" rotWithShape="0">
              <a:prstClr val="black">
                <a:alpha val="40000"/>
              </a:prstClr>
            </a:outerShdw>
          </a:effectLst>
        </p:spPr>
      </p:pic>
      <p:sp>
        <p:nvSpPr>
          <p:cNvPr id="8" name="TextBox 7"/>
          <p:cNvSpPr txBox="1"/>
          <p:nvPr/>
        </p:nvSpPr>
        <p:spPr>
          <a:xfrm>
            <a:off x="314326" y="3576065"/>
            <a:ext cx="4274819" cy="1754326"/>
          </a:xfrm>
          <a:prstGeom prst="rect">
            <a:avLst/>
          </a:prstGeom>
          <a:noFill/>
        </p:spPr>
        <p:txBody>
          <a:bodyPr wrap="square" rtlCol="0">
            <a:spAutoFit/>
          </a:bodyPr>
          <a:lstStyle/>
          <a:p>
            <a:r>
              <a:rPr lang="en-GB" dirty="0" smtClean="0">
                <a:solidFill>
                  <a:srgbClr val="FF0000"/>
                </a:solidFill>
              </a:rPr>
              <a:t>The current goes up because the voltage drives the reaction</a:t>
            </a:r>
          </a:p>
          <a:p>
            <a:endParaRPr lang="en-GB" dirty="0">
              <a:solidFill>
                <a:srgbClr val="FF0000"/>
              </a:solidFill>
            </a:endParaRPr>
          </a:p>
          <a:p>
            <a:r>
              <a:rPr lang="en-GB" dirty="0" smtClean="0">
                <a:solidFill>
                  <a:srgbClr val="FF0000"/>
                </a:solidFill>
              </a:rPr>
              <a:t>The current peaks and goes back because we run out reactants, due to limiting diffusion</a:t>
            </a:r>
            <a:endParaRPr lang="en-GB" dirty="0">
              <a:solidFill>
                <a:srgbClr val="FF0000"/>
              </a:solidFill>
            </a:endParaRPr>
          </a:p>
        </p:txBody>
      </p:sp>
    </p:spTree>
    <p:extLst>
      <p:ext uri="{BB962C8B-B14F-4D97-AF65-F5344CB8AC3E}">
        <p14:creationId xmlns:p14="http://schemas.microsoft.com/office/powerpoint/2010/main" val="535075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068830" y="2644893"/>
            <a:ext cx="6269355" cy="3579893"/>
          </a:xfrm>
          <a:prstGeom prst="rect">
            <a:avLst/>
          </a:prstGeom>
        </p:spPr>
      </p:pic>
      <p:sp>
        <p:nvSpPr>
          <p:cNvPr id="4" name="Content Placeholder 3"/>
          <p:cNvSpPr>
            <a:spLocks noGrp="1"/>
          </p:cNvSpPr>
          <p:nvPr>
            <p:ph idx="1"/>
          </p:nvPr>
        </p:nvSpPr>
        <p:spPr>
          <a:xfrm>
            <a:off x="628649" y="1120141"/>
            <a:ext cx="8266271" cy="2183130"/>
          </a:xfrm>
        </p:spPr>
        <p:txBody>
          <a:bodyPr>
            <a:normAutofit/>
          </a:bodyPr>
          <a:lstStyle/>
          <a:p>
            <a:r>
              <a:rPr lang="en-US" dirty="0" smtClean="0">
                <a:ea typeface="ＭＳ Ｐゴシック"/>
                <a:cs typeface="ＭＳ Ｐゴシック"/>
              </a:rPr>
              <a:t>(Linear) scan, sweep, or ramp</a:t>
            </a:r>
          </a:p>
          <a:p>
            <a:r>
              <a:rPr lang="en-US" dirty="0" smtClean="0">
                <a:ea typeface="ＭＳ Ｐゴシック"/>
                <a:cs typeface="ＭＳ Ｐゴシック"/>
              </a:rPr>
              <a:t>Start at a potential where nothing happens. Scan through the reaction.</a:t>
            </a:r>
          </a:p>
          <a:p>
            <a:r>
              <a:rPr lang="en-US" dirty="0" smtClean="0">
                <a:ea typeface="ＭＳ Ｐゴシック"/>
                <a:cs typeface="ＭＳ Ｐゴシック"/>
              </a:rPr>
              <a:t>The response in current depends on the electrode. </a:t>
            </a:r>
          </a:p>
          <a:p>
            <a:r>
              <a:rPr lang="en-US" dirty="0" smtClean="0">
                <a:ea typeface="ＭＳ Ｐゴシック"/>
                <a:cs typeface="ＭＳ Ｐゴシック"/>
              </a:rPr>
              <a:t>Case of a reversible electrode: Kinetics is fast. Diffusion controls.</a:t>
            </a:r>
          </a:p>
          <a:p>
            <a:r>
              <a:rPr lang="en-US" dirty="0">
                <a:ea typeface="ＭＳ Ｐゴシック"/>
                <a:cs typeface="ＭＳ Ｐゴシック"/>
              </a:rPr>
              <a:t>T</a:t>
            </a:r>
            <a:r>
              <a:rPr lang="en-US" dirty="0" smtClean="0">
                <a:ea typeface="ＭＳ Ｐゴシック"/>
                <a:cs typeface="ＭＳ Ｐゴシック"/>
              </a:rPr>
              <a:t>ransient reversible peak, reversible hybrid, or reversible peak.</a:t>
            </a:r>
          </a:p>
        </p:txBody>
      </p:sp>
      <p:sp>
        <p:nvSpPr>
          <p:cNvPr id="3" name="Title 2"/>
          <p:cNvSpPr>
            <a:spLocks noGrp="1"/>
          </p:cNvSpPr>
          <p:nvPr>
            <p:ph type="title"/>
          </p:nvPr>
        </p:nvSpPr>
        <p:spPr>
          <a:xfrm>
            <a:off x="365760" y="365127"/>
            <a:ext cx="8446770" cy="652144"/>
          </a:xfrm>
        </p:spPr>
        <p:txBody>
          <a:bodyPr/>
          <a:lstStyle/>
          <a:p>
            <a:r>
              <a:rPr lang="en-GB" dirty="0" smtClean="0"/>
              <a:t>Linear scan voltammetry</a:t>
            </a:r>
            <a:endParaRPr lang="en-GB" dirty="0"/>
          </a:p>
        </p:txBody>
      </p:sp>
      <p:pic>
        <p:nvPicPr>
          <p:cNvPr id="6" name="Picture 5"/>
          <p:cNvPicPr>
            <a:picLocks noChangeAspect="1"/>
          </p:cNvPicPr>
          <p:nvPr/>
        </p:nvPicPr>
        <p:blipFill>
          <a:blip r:embed="rId3"/>
          <a:stretch>
            <a:fillRect/>
          </a:stretch>
        </p:blipFill>
        <p:spPr>
          <a:xfrm>
            <a:off x="4411980" y="1080835"/>
            <a:ext cx="4194810" cy="428932"/>
          </a:xfrm>
          <a:prstGeom prst="rect">
            <a:avLst/>
          </a:prstGeom>
        </p:spPr>
      </p:pic>
      <p:pic>
        <p:nvPicPr>
          <p:cNvPr id="7" name="Picture 6"/>
          <p:cNvPicPr>
            <a:picLocks noChangeAspect="1"/>
          </p:cNvPicPr>
          <p:nvPr/>
        </p:nvPicPr>
        <p:blipFill>
          <a:blip r:embed="rId4"/>
          <a:stretch>
            <a:fillRect/>
          </a:stretch>
        </p:blipFill>
        <p:spPr>
          <a:xfrm>
            <a:off x="1759267" y="5952172"/>
            <a:ext cx="6334125" cy="828675"/>
          </a:xfrm>
          <a:prstGeom prst="rect">
            <a:avLst/>
          </a:prstGeom>
        </p:spPr>
      </p:pic>
    </p:spTree>
    <p:extLst>
      <p:ext uri="{BB962C8B-B14F-4D97-AF65-F5344CB8AC3E}">
        <p14:creationId xmlns:p14="http://schemas.microsoft.com/office/powerpoint/2010/main" val="463084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28649" y="1234441"/>
            <a:ext cx="8266271" cy="2593976"/>
          </a:xfrm>
        </p:spPr>
        <p:txBody>
          <a:bodyPr>
            <a:normAutofit/>
          </a:bodyPr>
          <a:lstStyle/>
          <a:p>
            <a:r>
              <a:rPr lang="en-US" dirty="0" smtClean="0">
                <a:ea typeface="ＭＳ Ｐゴシック"/>
                <a:cs typeface="ＭＳ Ｐゴシック"/>
              </a:rPr>
              <a:t>(Linear) scan, sweep, or ramp</a:t>
            </a:r>
          </a:p>
          <a:p>
            <a:r>
              <a:rPr lang="en-US" dirty="0" smtClean="0">
                <a:ea typeface="ＭＳ Ｐゴシック"/>
                <a:cs typeface="ＭＳ Ｐゴシック"/>
              </a:rPr>
              <a:t>Start at a potential where nothing happens. Scan through the reaction.</a:t>
            </a:r>
          </a:p>
          <a:p>
            <a:r>
              <a:rPr lang="en-US" dirty="0" smtClean="0">
                <a:ea typeface="ＭＳ Ｐゴシック"/>
                <a:cs typeface="ＭＳ Ｐゴシック"/>
              </a:rPr>
              <a:t>The response in current depends on the electrode. </a:t>
            </a:r>
          </a:p>
          <a:p>
            <a:r>
              <a:rPr lang="en-US" dirty="0" smtClean="0">
                <a:ea typeface="ＭＳ Ｐゴシック"/>
                <a:cs typeface="ＭＳ Ｐゴシック"/>
              </a:rPr>
              <a:t>Reversible hybrid (black): Kinetics is fast. Diffusion controls.</a:t>
            </a:r>
          </a:p>
          <a:p>
            <a:r>
              <a:rPr lang="en-US" dirty="0" err="1" smtClean="0">
                <a:ea typeface="ＭＳ Ｐゴシック"/>
                <a:cs typeface="ＭＳ Ｐゴシック"/>
              </a:rPr>
              <a:t>Quasireversible</a:t>
            </a:r>
            <a:r>
              <a:rPr lang="en-US" dirty="0" smtClean="0">
                <a:ea typeface="ＭＳ Ｐゴシック"/>
                <a:cs typeface="ＭＳ Ｐゴシック"/>
              </a:rPr>
              <a:t> hybrid (brown)</a:t>
            </a:r>
          </a:p>
          <a:p>
            <a:r>
              <a:rPr lang="en-US" dirty="0" smtClean="0">
                <a:ea typeface="ＭＳ Ｐゴシック"/>
                <a:cs typeface="ＭＳ Ｐゴシック"/>
              </a:rPr>
              <a:t>Irreversible hybrid (light brown):  Kinetics is slow and controls</a:t>
            </a:r>
          </a:p>
        </p:txBody>
      </p:sp>
      <p:sp>
        <p:nvSpPr>
          <p:cNvPr id="3" name="Title 2"/>
          <p:cNvSpPr>
            <a:spLocks noGrp="1"/>
          </p:cNvSpPr>
          <p:nvPr>
            <p:ph type="title"/>
          </p:nvPr>
        </p:nvSpPr>
        <p:spPr>
          <a:xfrm>
            <a:off x="365760" y="365127"/>
            <a:ext cx="4467497" cy="652144"/>
          </a:xfrm>
        </p:spPr>
        <p:txBody>
          <a:bodyPr/>
          <a:lstStyle/>
          <a:p>
            <a:r>
              <a:rPr lang="en-GB" dirty="0" smtClean="0"/>
              <a:t>Linear scan voltammetry</a:t>
            </a:r>
            <a:endParaRPr lang="en-GB" dirty="0"/>
          </a:p>
        </p:txBody>
      </p:sp>
      <p:pic>
        <p:nvPicPr>
          <p:cNvPr id="5" name="Picture 3" descr="D:\temp\DBJWEC001-216\WOST764\E-Book\16\16-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89145" y="4026137"/>
            <a:ext cx="4465800" cy="2735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stretch>
            <a:fillRect/>
          </a:stretch>
        </p:blipFill>
        <p:spPr>
          <a:xfrm>
            <a:off x="4377690" y="1234441"/>
            <a:ext cx="4194810" cy="428932"/>
          </a:xfrm>
          <a:prstGeom prst="rect">
            <a:avLst/>
          </a:prstGeom>
        </p:spPr>
      </p:pic>
      <p:sp>
        <p:nvSpPr>
          <p:cNvPr id="7" name="TextBox 6"/>
          <p:cNvSpPr txBox="1"/>
          <p:nvPr/>
        </p:nvSpPr>
        <p:spPr>
          <a:xfrm>
            <a:off x="195944" y="3576065"/>
            <a:ext cx="4637314" cy="3139321"/>
          </a:xfrm>
          <a:prstGeom prst="rect">
            <a:avLst/>
          </a:prstGeom>
          <a:noFill/>
        </p:spPr>
        <p:txBody>
          <a:bodyPr wrap="square" rtlCol="0">
            <a:spAutoFit/>
          </a:bodyPr>
          <a:lstStyle/>
          <a:p>
            <a:r>
              <a:rPr lang="en-GB" dirty="0" smtClean="0">
                <a:solidFill>
                  <a:srgbClr val="FF0000"/>
                </a:solidFill>
              </a:rPr>
              <a:t>The current goes up because the voltage drives the reaction</a:t>
            </a:r>
          </a:p>
          <a:p>
            <a:endParaRPr lang="en-GB" dirty="0">
              <a:solidFill>
                <a:srgbClr val="FF0000"/>
              </a:solidFill>
            </a:endParaRPr>
          </a:p>
          <a:p>
            <a:r>
              <a:rPr lang="en-GB" dirty="0" smtClean="0">
                <a:solidFill>
                  <a:srgbClr val="FF0000"/>
                </a:solidFill>
              </a:rPr>
              <a:t>The current peaks and goes back because we run out reactants, due to limiting diffusion</a:t>
            </a:r>
          </a:p>
          <a:p>
            <a:endParaRPr lang="en-GB" dirty="0">
              <a:solidFill>
                <a:srgbClr val="FF0000"/>
              </a:solidFill>
            </a:endParaRPr>
          </a:p>
          <a:p>
            <a:r>
              <a:rPr lang="en-GB" dirty="0" smtClean="0">
                <a:solidFill>
                  <a:srgbClr val="FF0000"/>
                </a:solidFill>
              </a:rPr>
              <a:t>The limiting kinetics of the irreversible electrode requires more voltage to drive the current high enough to drive the reaction empty of reactants. Diffusion limitation eventually still comes in at the end.</a:t>
            </a:r>
            <a:endParaRPr lang="en-GB" dirty="0">
              <a:solidFill>
                <a:srgbClr val="FF0000"/>
              </a:solidFill>
            </a:endParaRPr>
          </a:p>
        </p:txBody>
      </p:sp>
    </p:spTree>
    <p:extLst>
      <p:ext uri="{BB962C8B-B14F-4D97-AF65-F5344CB8AC3E}">
        <p14:creationId xmlns:p14="http://schemas.microsoft.com/office/powerpoint/2010/main" val="405931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28650" y="1405890"/>
            <a:ext cx="4286250" cy="4771073"/>
          </a:xfrm>
        </p:spPr>
        <p:txBody>
          <a:bodyPr>
            <a:normAutofit/>
          </a:bodyPr>
          <a:lstStyle/>
          <a:p>
            <a:r>
              <a:rPr lang="en-GB" dirty="0" smtClean="0"/>
              <a:t>Linear hybrid scan</a:t>
            </a:r>
          </a:p>
          <a:p>
            <a:pPr lvl="1"/>
            <a:r>
              <a:rPr lang="en-GB" dirty="0"/>
              <a:t>Reversible</a:t>
            </a:r>
          </a:p>
          <a:p>
            <a:pPr lvl="1"/>
            <a:r>
              <a:rPr lang="en-GB" dirty="0" err="1"/>
              <a:t>Quasireversible</a:t>
            </a:r>
            <a:endParaRPr lang="en-GB" dirty="0"/>
          </a:p>
          <a:p>
            <a:pPr lvl="1"/>
            <a:r>
              <a:rPr lang="en-GB" dirty="0"/>
              <a:t>Irreversible</a:t>
            </a:r>
          </a:p>
          <a:p>
            <a:endParaRPr lang="en-GB" dirty="0"/>
          </a:p>
          <a:p>
            <a:r>
              <a:rPr lang="en-GB" dirty="0" smtClean="0"/>
              <a:t>Cyclic hybrid scan</a:t>
            </a:r>
          </a:p>
          <a:p>
            <a:pPr lvl="1"/>
            <a:r>
              <a:rPr lang="en-GB" dirty="0" smtClean="0"/>
              <a:t>Reversible</a:t>
            </a:r>
          </a:p>
          <a:p>
            <a:pPr lvl="1"/>
            <a:r>
              <a:rPr lang="en-GB" dirty="0" err="1" smtClean="0"/>
              <a:t>Quasireversible</a:t>
            </a:r>
            <a:endParaRPr lang="en-GB" dirty="0" smtClean="0"/>
          </a:p>
          <a:p>
            <a:pPr lvl="1"/>
            <a:r>
              <a:rPr lang="en-GB" dirty="0" smtClean="0"/>
              <a:t>Irreversible</a:t>
            </a:r>
          </a:p>
          <a:p>
            <a:pPr lvl="1"/>
            <a:endParaRPr lang="en-GB" dirty="0"/>
          </a:p>
          <a:p>
            <a:pPr lvl="1"/>
            <a:endParaRPr lang="en-GB" dirty="0" smtClean="0"/>
          </a:p>
          <a:p>
            <a:pPr lvl="1"/>
            <a:endParaRPr lang="en-GB" dirty="0"/>
          </a:p>
          <a:p>
            <a:pPr lvl="1"/>
            <a:r>
              <a:rPr lang="en-GB" dirty="0" smtClean="0"/>
              <a:t>Isosceles triangle shapes</a:t>
            </a:r>
            <a:endParaRPr lang="en-GB" dirty="0"/>
          </a:p>
        </p:txBody>
      </p:sp>
      <p:sp>
        <p:nvSpPr>
          <p:cNvPr id="3" name="Title 2"/>
          <p:cNvSpPr>
            <a:spLocks noGrp="1"/>
          </p:cNvSpPr>
          <p:nvPr>
            <p:ph type="title"/>
          </p:nvPr>
        </p:nvSpPr>
        <p:spPr>
          <a:xfrm>
            <a:off x="628650" y="365127"/>
            <a:ext cx="7886700" cy="789304"/>
          </a:xfrm>
        </p:spPr>
        <p:txBody>
          <a:bodyPr/>
          <a:lstStyle/>
          <a:p>
            <a:r>
              <a:rPr lang="en-GB" dirty="0" err="1" smtClean="0"/>
              <a:t>Cycliv</a:t>
            </a:r>
            <a:r>
              <a:rPr lang="en-GB" dirty="0" smtClean="0"/>
              <a:t> voltammetry</a:t>
            </a:r>
            <a:endParaRPr lang="en-GB" dirty="0"/>
          </a:p>
        </p:txBody>
      </p:sp>
      <p:pic>
        <p:nvPicPr>
          <p:cNvPr id="6" name="Picture 2" descr="D:\temp\DBJWEC001-216\WOST764\E-Book\16\16-1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6217" y="3674268"/>
            <a:ext cx="4936517" cy="302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D:\temp\DBJWEC001-216\WOST764\E-Book\16\16-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4790" y="250826"/>
            <a:ext cx="4860131" cy="2976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628650" y="4480423"/>
            <a:ext cx="5124450" cy="581025"/>
          </a:xfrm>
          <a:prstGeom prst="rect">
            <a:avLst/>
          </a:prstGeom>
        </p:spPr>
      </p:pic>
    </p:spTree>
    <p:extLst>
      <p:ext uri="{BB962C8B-B14F-4D97-AF65-F5344CB8AC3E}">
        <p14:creationId xmlns:p14="http://schemas.microsoft.com/office/powerpoint/2010/main" val="17959042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65760" y="1383030"/>
            <a:ext cx="8286750" cy="4793933"/>
          </a:xfrm>
        </p:spPr>
        <p:txBody>
          <a:bodyPr/>
          <a:lstStyle/>
          <a:p>
            <a:r>
              <a:rPr lang="en-US" dirty="0" smtClean="0"/>
              <a:t>“</a:t>
            </a:r>
            <a:r>
              <a:rPr lang="en-US" dirty="0" err="1" smtClean="0"/>
              <a:t>Semiintegration</a:t>
            </a:r>
            <a:r>
              <a:rPr lang="en-US" dirty="0" smtClean="0"/>
              <a:t> </a:t>
            </a:r>
            <a:r>
              <a:rPr lang="en-US" dirty="0"/>
              <a:t>can be a valuable adjunct to cyclic voltammetry but, </a:t>
            </a:r>
            <a:r>
              <a:rPr lang="en-US" dirty="0" smtClean="0"/>
              <a:t>notwithstanding facilities </a:t>
            </a:r>
            <a:r>
              <a:rPr lang="en-US" dirty="0"/>
              <a:t>being built </a:t>
            </a:r>
            <a:r>
              <a:rPr lang="en-US" dirty="0" smtClean="0"/>
              <a:t>into many </a:t>
            </a:r>
            <a:r>
              <a:rPr lang="en-US" dirty="0"/>
              <a:t>commercial instruments, it is seldom employed</a:t>
            </a:r>
            <a:r>
              <a:rPr lang="en-US" dirty="0" smtClean="0"/>
              <a:t>.”</a:t>
            </a:r>
            <a:endParaRPr lang="en-GB" dirty="0"/>
          </a:p>
        </p:txBody>
      </p:sp>
      <p:sp>
        <p:nvSpPr>
          <p:cNvPr id="3" name="Title 2"/>
          <p:cNvSpPr>
            <a:spLocks noGrp="1"/>
          </p:cNvSpPr>
          <p:nvPr>
            <p:ph type="title"/>
          </p:nvPr>
        </p:nvSpPr>
        <p:spPr>
          <a:xfrm>
            <a:off x="285750" y="365127"/>
            <a:ext cx="8481060" cy="743584"/>
          </a:xfrm>
        </p:spPr>
        <p:txBody>
          <a:bodyPr>
            <a:normAutofit/>
          </a:bodyPr>
          <a:lstStyle/>
          <a:p>
            <a:r>
              <a:rPr lang="en-GB" sz="2800" dirty="0" smtClean="0"/>
              <a:t>We skip the parts on </a:t>
            </a:r>
            <a:r>
              <a:rPr lang="en-GB" sz="2800" dirty="0" err="1" smtClean="0"/>
              <a:t>semiintegration</a:t>
            </a:r>
            <a:r>
              <a:rPr lang="en-GB" sz="2800" dirty="0" smtClean="0"/>
              <a:t>…. Pages 351-353</a:t>
            </a:r>
            <a:endParaRPr lang="en-GB" sz="2800" dirty="0"/>
          </a:p>
        </p:txBody>
      </p:sp>
      <p:sp>
        <p:nvSpPr>
          <p:cNvPr id="5" name="Rectangle 1029"/>
          <p:cNvSpPr>
            <a:spLocks noChangeArrowheads="1"/>
          </p:cNvSpPr>
          <p:nvPr/>
        </p:nvSpPr>
        <p:spPr bwMode="auto">
          <a:xfrm>
            <a:off x="0" y="5838924"/>
            <a:ext cx="914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dirty="0">
                <a:cs typeface="Arial" panose="020B0604020202020204" pitchFamily="34" charset="0"/>
              </a:rPr>
              <a:t>Figure 16.14</a:t>
            </a:r>
            <a:r>
              <a:rPr lang="en-US" altLang="en-US" sz="1400" dirty="0">
                <a:cs typeface="Arial" panose="020B0604020202020204" pitchFamily="34" charset="0"/>
              </a:rPr>
              <a:t> </a:t>
            </a:r>
            <a:r>
              <a:rPr lang="en-US" altLang="en-US" sz="1400" dirty="0"/>
              <a:t>The result of </a:t>
            </a:r>
            <a:r>
              <a:rPr lang="en-US" altLang="en-US" sz="1400" dirty="0" err="1"/>
              <a:t>semiintegrating</a:t>
            </a:r>
            <a:r>
              <a:rPr lang="en-US" altLang="en-US" sz="1400" dirty="0"/>
              <a:t> the </a:t>
            </a:r>
            <a:r>
              <a:rPr lang="en-US" altLang="en-US" sz="1400" dirty="0" err="1"/>
              <a:t>voltammograms</a:t>
            </a:r>
            <a:r>
              <a:rPr lang="en-US" altLang="en-US" sz="1400" dirty="0"/>
              <a:t> from Figure 16-13.</a:t>
            </a:r>
            <a:endParaRPr lang="en-US" altLang="en-US" sz="1400" dirty="0">
              <a:cs typeface="Arial" panose="020B0604020202020204" pitchFamily="34" charset="0"/>
            </a:endParaRPr>
          </a:p>
        </p:txBody>
      </p:sp>
      <p:pic>
        <p:nvPicPr>
          <p:cNvPr id="6" name="Picture 2" descr="D:\temp\DBJWEC001-216\WOST764\E-Book\16\16-1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37460" y="2820368"/>
            <a:ext cx="4588510" cy="2853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551305" y="1062991"/>
            <a:ext cx="6560820" cy="6447919"/>
          </a:xfrm>
          <a:prstGeom prst="rect">
            <a:avLst/>
          </a:prstGeom>
          <a:noFill/>
          <a:ln>
            <a:noFill/>
          </a:ln>
        </p:spPr>
        <p:txBody>
          <a:bodyPr wrap="square" rtlCol="0">
            <a:spAutoFit/>
          </a:bodyPr>
          <a:lstStyle/>
          <a:p>
            <a:pPr algn="ctr"/>
            <a:r>
              <a:rPr lang="en-GB" sz="41300" dirty="0" smtClean="0">
                <a:solidFill>
                  <a:schemeClr val="bg1">
                    <a:lumMod val="75000"/>
                  </a:schemeClr>
                </a:solidFill>
              </a:rPr>
              <a:t>X</a:t>
            </a:r>
            <a:endParaRPr lang="en-GB" sz="41300" dirty="0">
              <a:solidFill>
                <a:schemeClr val="bg1">
                  <a:lumMod val="75000"/>
                </a:schemeClr>
              </a:solidFill>
            </a:endParaRPr>
          </a:p>
        </p:txBody>
      </p:sp>
    </p:spTree>
    <p:extLst>
      <p:ext uri="{BB962C8B-B14F-4D97-AF65-F5344CB8AC3E}">
        <p14:creationId xmlns:p14="http://schemas.microsoft.com/office/powerpoint/2010/main" val="3880940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23010"/>
            <a:ext cx="4821874" cy="5440680"/>
          </a:xfrm>
        </p:spPr>
        <p:txBody>
          <a:bodyPr>
            <a:normAutofit/>
          </a:bodyPr>
          <a:lstStyle/>
          <a:p>
            <a:r>
              <a:rPr lang="en-GB" sz="2400" dirty="0" smtClean="0"/>
              <a:t>Hard to analyse analytically</a:t>
            </a:r>
          </a:p>
          <a:p>
            <a:endParaRPr lang="en-GB" sz="2400" dirty="0"/>
          </a:p>
          <a:p>
            <a:r>
              <a:rPr lang="en-GB" sz="2400" dirty="0" smtClean="0"/>
              <a:t>Provides information about: </a:t>
            </a:r>
          </a:p>
          <a:p>
            <a:endParaRPr lang="en-GB" sz="2400" dirty="0"/>
          </a:p>
          <a:p>
            <a:pPr lvl="1"/>
            <a:r>
              <a:rPr lang="en-GB" sz="2100" dirty="0" smtClean="0"/>
              <a:t>Number of steps (peaks)</a:t>
            </a:r>
          </a:p>
          <a:p>
            <a:pPr lvl="1"/>
            <a:endParaRPr lang="en-GB" sz="2100" dirty="0"/>
          </a:p>
          <a:p>
            <a:pPr lvl="1"/>
            <a:r>
              <a:rPr lang="en-GB" sz="2100" dirty="0" smtClean="0"/>
              <a:t>Character and reversibility (shape)</a:t>
            </a:r>
          </a:p>
          <a:p>
            <a:endParaRPr lang="en-GB" sz="2400" dirty="0"/>
          </a:p>
          <a:p>
            <a:pPr lvl="1"/>
            <a:r>
              <a:rPr lang="en-GB" sz="2100" dirty="0" smtClean="0"/>
              <a:t>Kinetics and transport (shape, offset)</a:t>
            </a:r>
          </a:p>
          <a:p>
            <a:endParaRPr lang="en-GB" sz="2400" dirty="0"/>
          </a:p>
          <a:p>
            <a:pPr lvl="1"/>
            <a:r>
              <a:rPr lang="en-GB" sz="2100" dirty="0" smtClean="0"/>
              <a:t>Charge (integral of peaks)</a:t>
            </a:r>
          </a:p>
          <a:p>
            <a:pPr lvl="1"/>
            <a:endParaRPr lang="en-GB" sz="2100" dirty="0"/>
          </a:p>
          <a:p>
            <a:r>
              <a:rPr lang="en-GB" sz="2400" dirty="0"/>
              <a:t>Plus EE and EC </a:t>
            </a:r>
            <a:r>
              <a:rPr lang="en-GB" sz="2400" dirty="0" smtClean="0"/>
              <a:t>schemes </a:t>
            </a:r>
          </a:p>
          <a:p>
            <a:pPr lvl="1"/>
            <a:r>
              <a:rPr lang="en-GB" sz="2100" dirty="0" smtClean="0"/>
              <a:t>To be explained later…</a:t>
            </a:r>
            <a:endParaRPr lang="en-GB" sz="2100" dirty="0"/>
          </a:p>
        </p:txBody>
      </p:sp>
      <p:sp>
        <p:nvSpPr>
          <p:cNvPr id="3" name="Title 2"/>
          <p:cNvSpPr>
            <a:spLocks noGrp="1"/>
          </p:cNvSpPr>
          <p:nvPr>
            <p:ph type="title"/>
          </p:nvPr>
        </p:nvSpPr>
        <p:spPr>
          <a:xfrm>
            <a:off x="628650" y="365127"/>
            <a:ext cx="7886700" cy="709294"/>
          </a:xfrm>
        </p:spPr>
        <p:txBody>
          <a:bodyPr>
            <a:normAutofit fontScale="90000"/>
          </a:bodyPr>
          <a:lstStyle/>
          <a:p>
            <a:r>
              <a:rPr lang="en-GB" dirty="0" smtClean="0"/>
              <a:t>Cyclic voltammetry (CV) – what you need to know</a:t>
            </a:r>
            <a:endParaRPr lang="en-GB" dirty="0"/>
          </a:p>
        </p:txBody>
      </p:sp>
      <p:pic>
        <p:nvPicPr>
          <p:cNvPr id="4" name="Picture 3"/>
          <p:cNvPicPr>
            <a:picLocks noChangeAspect="1"/>
          </p:cNvPicPr>
          <p:nvPr/>
        </p:nvPicPr>
        <p:blipFill>
          <a:blip r:embed="rId2"/>
          <a:stretch>
            <a:fillRect/>
          </a:stretch>
        </p:blipFill>
        <p:spPr>
          <a:xfrm>
            <a:off x="5050474" y="3555320"/>
            <a:ext cx="3887786" cy="2803756"/>
          </a:xfrm>
          <a:prstGeom prst="rect">
            <a:avLst/>
          </a:prstGeom>
        </p:spPr>
      </p:pic>
      <p:pic>
        <p:nvPicPr>
          <p:cNvPr id="5" name="Picture 2" descr="D:\temp\DBJWEC001-216\WOST764\E-Book\16\16-1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17727" y="1074420"/>
            <a:ext cx="3694804" cy="2263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55249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62890" y="1337310"/>
            <a:ext cx="8503920" cy="5200650"/>
          </a:xfrm>
        </p:spPr>
        <p:txBody>
          <a:bodyPr>
            <a:normAutofit/>
          </a:bodyPr>
          <a:lstStyle/>
          <a:p>
            <a:r>
              <a:rPr lang="en-GB" dirty="0" smtClean="0"/>
              <a:t>Some reactions are single-electron</a:t>
            </a:r>
          </a:p>
          <a:p>
            <a:pPr lvl="1"/>
            <a:r>
              <a:rPr lang="en-GB" dirty="0" smtClean="0"/>
              <a:t>R = O + e</a:t>
            </a:r>
            <a:r>
              <a:rPr lang="en-GB" baseline="30000" dirty="0" smtClean="0"/>
              <a:t>-</a:t>
            </a:r>
          </a:p>
          <a:p>
            <a:pPr lvl="1"/>
            <a:r>
              <a:rPr lang="en-GB" dirty="0" smtClean="0"/>
              <a:t>Fe</a:t>
            </a:r>
            <a:r>
              <a:rPr lang="en-GB" baseline="30000" dirty="0" smtClean="0"/>
              <a:t>2+</a:t>
            </a:r>
            <a:r>
              <a:rPr lang="en-GB" dirty="0" smtClean="0"/>
              <a:t> = Fe</a:t>
            </a:r>
            <a:r>
              <a:rPr lang="en-GB" baseline="30000" dirty="0" smtClean="0"/>
              <a:t>3+</a:t>
            </a:r>
            <a:r>
              <a:rPr lang="en-GB" dirty="0" smtClean="0"/>
              <a:t> + e</a:t>
            </a:r>
            <a:r>
              <a:rPr lang="en-GB" baseline="30000" dirty="0" smtClean="0"/>
              <a:t>-</a:t>
            </a:r>
          </a:p>
          <a:p>
            <a:pPr lvl="1"/>
            <a:r>
              <a:rPr lang="en-GB" dirty="0" smtClean="0"/>
              <a:t>Ag + Cl</a:t>
            </a:r>
            <a:r>
              <a:rPr lang="en-GB" baseline="30000" dirty="0" smtClean="0"/>
              <a:t>-</a:t>
            </a:r>
            <a:r>
              <a:rPr lang="en-GB" dirty="0" smtClean="0"/>
              <a:t> = AgCl + e</a:t>
            </a:r>
            <a:r>
              <a:rPr lang="en-GB" baseline="30000" dirty="0" smtClean="0"/>
              <a:t>-</a:t>
            </a:r>
          </a:p>
          <a:p>
            <a:pPr lvl="1"/>
            <a:endParaRPr lang="en-GB" dirty="0"/>
          </a:p>
          <a:p>
            <a:r>
              <a:rPr lang="en-GB" dirty="0" smtClean="0"/>
              <a:t>But many are multi-electron</a:t>
            </a:r>
          </a:p>
          <a:p>
            <a:pPr lvl="1"/>
            <a:r>
              <a:rPr lang="en-GB" dirty="0" smtClean="0"/>
              <a:t>Ni = Ni</a:t>
            </a:r>
            <a:r>
              <a:rPr lang="en-GB" baseline="30000" dirty="0" smtClean="0"/>
              <a:t>2+</a:t>
            </a:r>
            <a:r>
              <a:rPr lang="en-GB" dirty="0" smtClean="0"/>
              <a:t> + 2e</a:t>
            </a:r>
            <a:r>
              <a:rPr lang="en-GB" baseline="30000" dirty="0" smtClean="0"/>
              <a:t>-</a:t>
            </a:r>
          </a:p>
          <a:p>
            <a:pPr lvl="1"/>
            <a:r>
              <a:rPr lang="en-GB" dirty="0" smtClean="0"/>
              <a:t>H</a:t>
            </a:r>
            <a:r>
              <a:rPr lang="en-GB" baseline="-25000" dirty="0" smtClean="0"/>
              <a:t>2</a:t>
            </a:r>
            <a:r>
              <a:rPr lang="en-GB" dirty="0" smtClean="0"/>
              <a:t> = 2H</a:t>
            </a:r>
            <a:r>
              <a:rPr lang="en-GB" baseline="30000" dirty="0" smtClean="0"/>
              <a:t>+</a:t>
            </a:r>
            <a:r>
              <a:rPr lang="en-GB" dirty="0" smtClean="0"/>
              <a:t> + 2e</a:t>
            </a:r>
            <a:r>
              <a:rPr lang="en-GB" baseline="30000" dirty="0" smtClean="0"/>
              <a:t>-</a:t>
            </a:r>
          </a:p>
          <a:p>
            <a:pPr lvl="1"/>
            <a:r>
              <a:rPr lang="en-GB" dirty="0" smtClean="0"/>
              <a:t>2H</a:t>
            </a:r>
            <a:r>
              <a:rPr lang="en-GB" baseline="-25000" dirty="0" smtClean="0"/>
              <a:t>2</a:t>
            </a:r>
            <a:r>
              <a:rPr lang="en-GB" dirty="0" smtClean="0"/>
              <a:t>O = O</a:t>
            </a:r>
            <a:r>
              <a:rPr lang="en-GB" baseline="-25000" dirty="0" smtClean="0"/>
              <a:t>2</a:t>
            </a:r>
            <a:r>
              <a:rPr lang="en-GB" dirty="0" smtClean="0"/>
              <a:t> + 4e</a:t>
            </a:r>
            <a:r>
              <a:rPr lang="en-GB" baseline="30000" dirty="0" smtClean="0"/>
              <a:t>-</a:t>
            </a:r>
            <a:r>
              <a:rPr lang="en-GB" dirty="0" smtClean="0"/>
              <a:t> + 4H</a:t>
            </a:r>
            <a:r>
              <a:rPr lang="en-GB" baseline="30000" dirty="0" smtClean="0"/>
              <a:t>+</a:t>
            </a:r>
          </a:p>
          <a:p>
            <a:pPr marL="342900" lvl="1" indent="0">
              <a:buNone/>
            </a:pPr>
            <a:endParaRPr lang="en-GB" dirty="0" smtClean="0"/>
          </a:p>
          <a:p>
            <a:r>
              <a:rPr lang="en-GB" dirty="0"/>
              <a:t>All aspects of electrochemistry are affected by multi-electron transfers </a:t>
            </a:r>
          </a:p>
          <a:p>
            <a:pPr lvl="1"/>
            <a:r>
              <a:rPr lang="en-GB" dirty="0" smtClean="0"/>
              <a:t>But the book has chosen to focus ONLY on single-electron transfer (</a:t>
            </a:r>
            <a:r>
              <a:rPr lang="en-GB" dirty="0"/>
              <a:t>R = O + </a:t>
            </a:r>
            <a:r>
              <a:rPr lang="en-GB" dirty="0" smtClean="0"/>
              <a:t>e</a:t>
            </a:r>
            <a:r>
              <a:rPr lang="en-GB" baseline="30000" dirty="0" smtClean="0"/>
              <a:t>-</a:t>
            </a:r>
            <a:r>
              <a:rPr lang="en-GB" dirty="0" smtClean="0"/>
              <a:t>)</a:t>
            </a:r>
          </a:p>
          <a:p>
            <a:pPr lvl="1"/>
            <a:r>
              <a:rPr lang="en-GB" dirty="0" smtClean="0"/>
              <a:t>Only in Ch. 16 it moves on to multi-electron transfer</a:t>
            </a:r>
          </a:p>
          <a:p>
            <a:pPr lvl="1"/>
            <a:r>
              <a:rPr lang="en-GB" dirty="0" smtClean="0"/>
              <a:t>“because electrochemists prefer to use CV to study multiple-electron transfers”</a:t>
            </a:r>
            <a:endParaRPr lang="en-GB" dirty="0"/>
          </a:p>
        </p:txBody>
      </p:sp>
      <p:sp>
        <p:nvSpPr>
          <p:cNvPr id="3" name="Title 2"/>
          <p:cNvSpPr>
            <a:spLocks noGrp="1"/>
          </p:cNvSpPr>
          <p:nvPr>
            <p:ph type="title"/>
          </p:nvPr>
        </p:nvSpPr>
        <p:spPr>
          <a:xfrm>
            <a:off x="628650" y="365127"/>
            <a:ext cx="7886700" cy="800734"/>
          </a:xfrm>
        </p:spPr>
        <p:txBody>
          <a:bodyPr/>
          <a:lstStyle/>
          <a:p>
            <a:r>
              <a:rPr lang="en-GB" dirty="0" smtClean="0"/>
              <a:t>Multiple electron transfers </a:t>
            </a:r>
            <a:endParaRPr lang="en-GB" dirty="0"/>
          </a:p>
        </p:txBody>
      </p:sp>
    </p:spTree>
    <p:extLst>
      <p:ext uri="{BB962C8B-B14F-4D97-AF65-F5344CB8AC3E}">
        <p14:creationId xmlns:p14="http://schemas.microsoft.com/office/powerpoint/2010/main" val="26884460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8620" y="1268731"/>
            <a:ext cx="5589270" cy="5109209"/>
          </a:xfrm>
        </p:spPr>
        <p:txBody>
          <a:bodyPr>
            <a:normAutofit/>
          </a:bodyPr>
          <a:lstStyle/>
          <a:p>
            <a:r>
              <a:rPr lang="en-GB" dirty="0" smtClean="0"/>
              <a:t>2-electron transfers</a:t>
            </a:r>
          </a:p>
          <a:p>
            <a:endParaRPr lang="en-GB" dirty="0" smtClean="0"/>
          </a:p>
          <a:p>
            <a:r>
              <a:rPr lang="en-GB" dirty="0" smtClean="0"/>
              <a:t>Substrate (=reactant) species S, in the bulk S</a:t>
            </a:r>
            <a:r>
              <a:rPr lang="en-GB" baseline="-25000" dirty="0" smtClean="0"/>
              <a:t>b</a:t>
            </a:r>
          </a:p>
          <a:p>
            <a:endParaRPr lang="en-GB" dirty="0" smtClean="0"/>
          </a:p>
          <a:p>
            <a:r>
              <a:rPr lang="en-GB" dirty="0" smtClean="0"/>
              <a:t>Intermediate species I</a:t>
            </a:r>
          </a:p>
          <a:p>
            <a:r>
              <a:rPr lang="en-GB" dirty="0" smtClean="0"/>
              <a:t>Product P</a:t>
            </a:r>
          </a:p>
          <a:p>
            <a:endParaRPr lang="en-GB" dirty="0" smtClean="0"/>
          </a:p>
          <a:p>
            <a:r>
              <a:rPr lang="en-GB" dirty="0" smtClean="0"/>
              <a:t>Electron transfers – red arrows</a:t>
            </a:r>
          </a:p>
          <a:p>
            <a:r>
              <a:rPr lang="en-GB" dirty="0" smtClean="0"/>
              <a:t>Diffusion – blue arrows</a:t>
            </a:r>
          </a:p>
          <a:p>
            <a:endParaRPr lang="en-GB" dirty="0"/>
          </a:p>
          <a:p>
            <a:r>
              <a:rPr lang="en-GB" dirty="0" smtClean="0"/>
              <a:t>We disregard disproportionation and </a:t>
            </a:r>
            <a:r>
              <a:rPr lang="en-GB" dirty="0" err="1" smtClean="0"/>
              <a:t>comproportionation</a:t>
            </a:r>
            <a:r>
              <a:rPr lang="en-GB" dirty="0" smtClean="0"/>
              <a:t>. (But what are they?)</a:t>
            </a:r>
          </a:p>
        </p:txBody>
      </p:sp>
      <p:sp>
        <p:nvSpPr>
          <p:cNvPr id="3" name="Title 2"/>
          <p:cNvSpPr>
            <a:spLocks noGrp="1"/>
          </p:cNvSpPr>
          <p:nvPr>
            <p:ph type="title"/>
          </p:nvPr>
        </p:nvSpPr>
        <p:spPr>
          <a:xfrm>
            <a:off x="388620" y="365127"/>
            <a:ext cx="8481060" cy="903604"/>
          </a:xfrm>
        </p:spPr>
        <p:txBody>
          <a:bodyPr/>
          <a:lstStyle/>
          <a:p>
            <a:r>
              <a:rPr lang="en-GB" dirty="0" smtClean="0"/>
              <a:t>EE scheme: Electrochemistry + Electrochemistry</a:t>
            </a:r>
            <a:endParaRPr lang="en-GB" dirty="0"/>
          </a:p>
        </p:txBody>
      </p:sp>
      <p:pic>
        <p:nvPicPr>
          <p:cNvPr id="4" name="Picture 3"/>
          <p:cNvPicPr>
            <a:picLocks noChangeAspect="1"/>
          </p:cNvPicPr>
          <p:nvPr/>
        </p:nvPicPr>
        <p:blipFill>
          <a:blip r:embed="rId2"/>
          <a:stretch>
            <a:fillRect/>
          </a:stretch>
        </p:blipFill>
        <p:spPr>
          <a:xfrm>
            <a:off x="4891655" y="2967037"/>
            <a:ext cx="3978025" cy="1273493"/>
          </a:xfrm>
          <a:prstGeom prst="rect">
            <a:avLst/>
          </a:prstGeom>
        </p:spPr>
      </p:pic>
    </p:spTree>
    <p:extLst>
      <p:ext uri="{BB962C8B-B14F-4D97-AF65-F5344CB8AC3E}">
        <p14:creationId xmlns:p14="http://schemas.microsoft.com/office/powerpoint/2010/main" val="5643449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0010" y="1825625"/>
            <a:ext cx="9063990" cy="2049145"/>
          </a:xfrm>
        </p:spPr>
        <p:txBody>
          <a:bodyPr/>
          <a:lstStyle/>
          <a:p>
            <a:r>
              <a:rPr lang="en-GB" dirty="0" smtClean="0"/>
              <a:t>Formal potentials E</a:t>
            </a:r>
            <a:r>
              <a:rPr lang="en-GB" baseline="30000" dirty="0" smtClean="0"/>
              <a:t>0’</a:t>
            </a:r>
            <a:r>
              <a:rPr lang="en-GB" baseline="-25000" dirty="0" smtClean="0"/>
              <a:t>1</a:t>
            </a:r>
            <a:r>
              <a:rPr lang="en-GB" dirty="0" smtClean="0"/>
              <a:t> and E</a:t>
            </a:r>
            <a:r>
              <a:rPr lang="en-GB" baseline="30000" dirty="0" smtClean="0"/>
              <a:t>0’</a:t>
            </a:r>
            <a:r>
              <a:rPr lang="en-GB" baseline="-25000" dirty="0" smtClean="0"/>
              <a:t>2 </a:t>
            </a:r>
            <a:r>
              <a:rPr lang="en-GB" dirty="0" smtClean="0"/>
              <a:t>(mV)</a:t>
            </a:r>
          </a:p>
          <a:p>
            <a:r>
              <a:rPr lang="en-GB" dirty="0" smtClean="0"/>
              <a:t>Black 	0	-125 	2</a:t>
            </a:r>
            <a:r>
              <a:rPr lang="en-GB" baseline="30000" dirty="0" smtClean="0"/>
              <a:t>nd</a:t>
            </a:r>
            <a:r>
              <a:rPr lang="en-GB" dirty="0" smtClean="0"/>
              <a:t> easier than 1</a:t>
            </a:r>
            <a:r>
              <a:rPr lang="en-GB" baseline="30000" dirty="0" smtClean="0"/>
              <a:t>st</a:t>
            </a:r>
            <a:r>
              <a:rPr lang="en-GB" dirty="0" smtClean="0"/>
              <a:t> . Behaves like one 2-e</a:t>
            </a:r>
            <a:r>
              <a:rPr lang="en-GB" baseline="30000" dirty="0" smtClean="0"/>
              <a:t>-</a:t>
            </a:r>
            <a:r>
              <a:rPr lang="en-GB" dirty="0" smtClean="0"/>
              <a:t> process</a:t>
            </a:r>
          </a:p>
          <a:p>
            <a:r>
              <a:rPr lang="en-GB" dirty="0" smtClean="0"/>
              <a:t>Blue		0	      0	Occurs at the same potential, like </a:t>
            </a:r>
            <a:r>
              <a:rPr lang="en-GB" dirty="0"/>
              <a:t>one 2-e</a:t>
            </a:r>
            <a:r>
              <a:rPr lang="en-GB" baseline="30000" dirty="0"/>
              <a:t>-</a:t>
            </a:r>
            <a:r>
              <a:rPr lang="en-GB" dirty="0"/>
              <a:t> </a:t>
            </a:r>
            <a:r>
              <a:rPr lang="en-GB" dirty="0" smtClean="0"/>
              <a:t>process</a:t>
            </a:r>
          </a:p>
          <a:p>
            <a:r>
              <a:rPr lang="en-GB" dirty="0" smtClean="0"/>
              <a:t>Green	0	  125</a:t>
            </a:r>
          </a:p>
          <a:p>
            <a:r>
              <a:rPr lang="en-GB" dirty="0" smtClean="0"/>
              <a:t>Red		0	  250</a:t>
            </a:r>
            <a:endParaRPr lang="en-GB" dirty="0"/>
          </a:p>
        </p:txBody>
      </p:sp>
      <p:sp>
        <p:nvSpPr>
          <p:cNvPr id="3" name="Title 2"/>
          <p:cNvSpPr>
            <a:spLocks noGrp="1"/>
          </p:cNvSpPr>
          <p:nvPr>
            <p:ph type="title"/>
          </p:nvPr>
        </p:nvSpPr>
        <p:spPr/>
        <p:txBody>
          <a:bodyPr/>
          <a:lstStyle/>
          <a:p>
            <a:r>
              <a:rPr lang="en-GB" dirty="0" smtClean="0"/>
              <a:t>A CV example of two-electron reactions </a:t>
            </a:r>
            <a:endParaRPr lang="en-GB" dirty="0"/>
          </a:p>
        </p:txBody>
      </p:sp>
      <p:pic>
        <p:nvPicPr>
          <p:cNvPr id="6" name="Picture 2" descr="D:\temp\DBJWEC001-216\WOST764\E-Book\16\16-1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18180" y="3190225"/>
            <a:ext cx="5925820" cy="3563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64203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28650" y="1825625"/>
            <a:ext cx="2503170" cy="4351338"/>
          </a:xfrm>
        </p:spPr>
        <p:txBody>
          <a:bodyPr/>
          <a:lstStyle/>
          <a:p>
            <a:endParaRPr lang="en-GB" dirty="0"/>
          </a:p>
        </p:txBody>
      </p:sp>
      <p:sp>
        <p:nvSpPr>
          <p:cNvPr id="3" name="Title 2"/>
          <p:cNvSpPr>
            <a:spLocks noGrp="1"/>
          </p:cNvSpPr>
          <p:nvPr>
            <p:ph type="title"/>
          </p:nvPr>
        </p:nvSpPr>
        <p:spPr>
          <a:xfrm>
            <a:off x="205740" y="365127"/>
            <a:ext cx="8732520" cy="606424"/>
          </a:xfrm>
        </p:spPr>
        <p:txBody>
          <a:bodyPr>
            <a:normAutofit/>
          </a:bodyPr>
          <a:lstStyle/>
          <a:p>
            <a:r>
              <a:rPr lang="en-GB" sz="2400" dirty="0" smtClean="0"/>
              <a:t>Another example of a 2-electron transfer electrode reaction</a:t>
            </a:r>
            <a:endParaRPr lang="en-GB" sz="2400" dirty="0"/>
          </a:p>
        </p:txBody>
      </p:sp>
      <p:pic>
        <p:nvPicPr>
          <p:cNvPr id="6" name="Picture 2" descr="D:\temp\DBJWEC001-216\WOST764\E-Book\16\16-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20" y="1595914"/>
            <a:ext cx="5026025" cy="37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53415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77190" y="1531620"/>
            <a:ext cx="4709160" cy="4949190"/>
          </a:xfrm>
        </p:spPr>
        <p:txBody>
          <a:bodyPr/>
          <a:lstStyle/>
          <a:p>
            <a:r>
              <a:rPr lang="en-GB" dirty="0" smtClean="0"/>
              <a:t>Electron transfer + Chemical reaction</a:t>
            </a:r>
          </a:p>
          <a:p>
            <a:endParaRPr lang="en-GB" dirty="0"/>
          </a:p>
          <a:p>
            <a:r>
              <a:rPr lang="en-GB" dirty="0" smtClean="0"/>
              <a:t>Green arrows show reaction via diffusion</a:t>
            </a:r>
          </a:p>
          <a:p>
            <a:endParaRPr lang="en-GB" dirty="0"/>
          </a:p>
          <a:p>
            <a:r>
              <a:rPr lang="en-GB" dirty="0" smtClean="0"/>
              <a:t>Treatment assuming </a:t>
            </a:r>
            <a:r>
              <a:rPr lang="en-GB" i="1" dirty="0" err="1" smtClean="0"/>
              <a:t>equidiffusivity</a:t>
            </a:r>
            <a:endParaRPr lang="en-GB" i="1" dirty="0" smtClean="0"/>
          </a:p>
          <a:p>
            <a:endParaRPr lang="en-GB" i="1" dirty="0"/>
          </a:p>
          <a:p>
            <a:r>
              <a:rPr lang="en-GB" dirty="0" smtClean="0"/>
              <a:t>No further detail here of the basis for the example in this figure.</a:t>
            </a:r>
            <a:endParaRPr lang="en-GB" dirty="0"/>
          </a:p>
        </p:txBody>
      </p:sp>
      <p:sp>
        <p:nvSpPr>
          <p:cNvPr id="3" name="Title 2"/>
          <p:cNvSpPr>
            <a:spLocks noGrp="1"/>
          </p:cNvSpPr>
          <p:nvPr>
            <p:ph type="title"/>
          </p:nvPr>
        </p:nvSpPr>
        <p:spPr/>
        <p:txBody>
          <a:bodyPr/>
          <a:lstStyle/>
          <a:p>
            <a:r>
              <a:rPr lang="en-GB" dirty="0" smtClean="0"/>
              <a:t>EC scheme: Electrochemistry + Chemistry</a:t>
            </a:r>
            <a:endParaRPr lang="en-GB" dirty="0"/>
          </a:p>
        </p:txBody>
      </p:sp>
      <p:pic>
        <p:nvPicPr>
          <p:cNvPr id="4" name="Picture 3"/>
          <p:cNvPicPr>
            <a:picLocks noChangeAspect="1"/>
          </p:cNvPicPr>
          <p:nvPr/>
        </p:nvPicPr>
        <p:blipFill>
          <a:blip r:embed="rId2"/>
          <a:stretch>
            <a:fillRect/>
          </a:stretch>
        </p:blipFill>
        <p:spPr>
          <a:xfrm>
            <a:off x="4892040" y="2175329"/>
            <a:ext cx="4039173" cy="1363708"/>
          </a:xfrm>
          <a:prstGeom prst="rect">
            <a:avLst/>
          </a:prstGeom>
        </p:spPr>
      </p:pic>
      <p:pic>
        <p:nvPicPr>
          <p:cNvPr id="6" name="Picture 2" descr="D:\temp\DBJWEC001-216\WOST764\E-Book\16\16-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535" y="3701607"/>
            <a:ext cx="4024630" cy="299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82478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77190" y="1690688"/>
            <a:ext cx="4709160" cy="4790121"/>
          </a:xfrm>
        </p:spPr>
        <p:txBody>
          <a:bodyPr>
            <a:normAutofit/>
          </a:bodyPr>
          <a:lstStyle/>
          <a:p>
            <a:r>
              <a:rPr lang="en-GB" dirty="0" smtClean="0"/>
              <a:t>Homogeneous reaction</a:t>
            </a:r>
          </a:p>
          <a:p>
            <a:endParaRPr lang="en-GB" dirty="0" smtClean="0"/>
          </a:p>
          <a:p>
            <a:r>
              <a:rPr lang="en-GB" dirty="0" smtClean="0"/>
              <a:t>Mediator S</a:t>
            </a:r>
          </a:p>
          <a:p>
            <a:endParaRPr lang="en-GB" dirty="0"/>
          </a:p>
          <a:p>
            <a:r>
              <a:rPr lang="en-GB" dirty="0" smtClean="0"/>
              <a:t>Electrochemically reacts to P</a:t>
            </a:r>
          </a:p>
          <a:p>
            <a:endParaRPr lang="en-GB" dirty="0"/>
          </a:p>
          <a:p>
            <a:r>
              <a:rPr lang="en-GB" dirty="0" smtClean="0"/>
              <a:t>P + A → Z + S</a:t>
            </a:r>
          </a:p>
          <a:p>
            <a:endParaRPr lang="en-GB" dirty="0"/>
          </a:p>
          <a:p>
            <a:pPr lvl="1"/>
            <a:r>
              <a:rPr lang="en-GB" dirty="0" smtClean="0"/>
              <a:t>faster than </a:t>
            </a:r>
          </a:p>
          <a:p>
            <a:pPr lvl="1"/>
            <a:endParaRPr lang="en-GB" dirty="0"/>
          </a:p>
          <a:p>
            <a:r>
              <a:rPr lang="en-GB" dirty="0" smtClean="0"/>
              <a:t>A </a:t>
            </a:r>
            <a:r>
              <a:rPr lang="en-GB" dirty="0"/>
              <a:t>→ </a:t>
            </a:r>
            <a:r>
              <a:rPr lang="en-GB" dirty="0" smtClean="0"/>
              <a:t>Z</a:t>
            </a:r>
            <a:endParaRPr lang="en-GB" dirty="0"/>
          </a:p>
        </p:txBody>
      </p:sp>
      <p:sp>
        <p:nvSpPr>
          <p:cNvPr id="3" name="Title 2"/>
          <p:cNvSpPr>
            <a:spLocks noGrp="1"/>
          </p:cNvSpPr>
          <p:nvPr>
            <p:ph type="title"/>
          </p:nvPr>
        </p:nvSpPr>
        <p:spPr>
          <a:xfrm>
            <a:off x="297180" y="365126"/>
            <a:ext cx="8700610" cy="1325563"/>
          </a:xfrm>
        </p:spPr>
        <p:txBody>
          <a:bodyPr>
            <a:normAutofit/>
          </a:bodyPr>
          <a:lstStyle/>
          <a:p>
            <a:r>
              <a:rPr lang="en-GB" sz="3200" dirty="0" smtClean="0"/>
              <a:t>EC’ scheme: catalytic Electrochemistry + Chemistry</a:t>
            </a:r>
            <a:endParaRPr lang="en-GB" sz="3200" dirty="0"/>
          </a:p>
        </p:txBody>
      </p:sp>
      <p:pic>
        <p:nvPicPr>
          <p:cNvPr id="5" name="Picture 4"/>
          <p:cNvPicPr>
            <a:picLocks noChangeAspect="1"/>
          </p:cNvPicPr>
          <p:nvPr/>
        </p:nvPicPr>
        <p:blipFill>
          <a:blip r:embed="rId2"/>
          <a:stretch>
            <a:fillRect/>
          </a:stretch>
        </p:blipFill>
        <p:spPr>
          <a:xfrm>
            <a:off x="4857750" y="2576354"/>
            <a:ext cx="4140040" cy="1333016"/>
          </a:xfrm>
          <a:prstGeom prst="rect">
            <a:avLst/>
          </a:prstGeom>
        </p:spPr>
      </p:pic>
      <p:pic>
        <p:nvPicPr>
          <p:cNvPr id="6" name="Picture 5"/>
          <p:cNvPicPr>
            <a:picLocks noChangeAspect="1"/>
          </p:cNvPicPr>
          <p:nvPr/>
        </p:nvPicPr>
        <p:blipFill>
          <a:blip r:embed="rId3"/>
          <a:stretch>
            <a:fillRect/>
          </a:stretch>
        </p:blipFill>
        <p:spPr>
          <a:xfrm>
            <a:off x="4857750" y="1690687"/>
            <a:ext cx="2827226" cy="514041"/>
          </a:xfrm>
          <a:prstGeom prst="rect">
            <a:avLst/>
          </a:prstGeom>
        </p:spPr>
      </p:pic>
      <p:pic>
        <p:nvPicPr>
          <p:cNvPr id="7" name="Picture 2" descr="D:\temp\DBJWEC001-216\WOST764\E-Book\16\16-2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52134" y="4423409"/>
            <a:ext cx="3038458" cy="2315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85460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365126"/>
            <a:ext cx="7886700" cy="5807074"/>
          </a:xfrm>
        </p:spPr>
        <p:txBody>
          <a:bodyPr>
            <a:normAutofit/>
          </a:bodyPr>
          <a:lstStyle/>
          <a:p>
            <a:pPr algn="ctr"/>
            <a:r>
              <a:rPr lang="en-GB" sz="2800" dirty="0" smtClean="0"/>
              <a:t>Further schemes not treated and not curriculum</a:t>
            </a:r>
            <a:br>
              <a:rPr lang="en-GB" sz="2800" dirty="0" smtClean="0"/>
            </a:br>
            <a:r>
              <a:rPr lang="en-GB" sz="2800" dirty="0"/>
              <a:t/>
            </a:r>
            <a:br>
              <a:rPr lang="en-GB" sz="2800" dirty="0"/>
            </a:br>
            <a:r>
              <a:rPr lang="en-GB" sz="2800" dirty="0" smtClean="0"/>
              <a:t>Also, “Controlling current instead of potential” is not curriculum. </a:t>
            </a:r>
            <a:endParaRPr lang="en-GB" sz="2800" dirty="0"/>
          </a:p>
        </p:txBody>
      </p:sp>
    </p:spTree>
    <p:extLst>
      <p:ext uri="{BB962C8B-B14F-4D97-AF65-F5344CB8AC3E}">
        <p14:creationId xmlns:p14="http://schemas.microsoft.com/office/powerpoint/2010/main" val="2537412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9999" y="297180"/>
            <a:ext cx="8884000" cy="5760719"/>
          </a:xfrm>
          <a:prstGeom prst="rect">
            <a:avLst/>
          </a:prstGeom>
        </p:spPr>
      </p:pic>
    </p:spTree>
    <p:extLst>
      <p:ext uri="{BB962C8B-B14F-4D97-AF65-F5344CB8AC3E}">
        <p14:creationId xmlns:p14="http://schemas.microsoft.com/office/powerpoint/2010/main" val="11813376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23010"/>
            <a:ext cx="4821874" cy="5440680"/>
          </a:xfrm>
        </p:spPr>
        <p:txBody>
          <a:bodyPr>
            <a:normAutofit/>
          </a:bodyPr>
          <a:lstStyle/>
          <a:p>
            <a:r>
              <a:rPr lang="en-GB" sz="2400" dirty="0" smtClean="0"/>
              <a:t>Hard to analyse analytically</a:t>
            </a:r>
          </a:p>
          <a:p>
            <a:endParaRPr lang="en-GB" sz="2400" dirty="0"/>
          </a:p>
          <a:p>
            <a:r>
              <a:rPr lang="en-GB" sz="2400" dirty="0" smtClean="0"/>
              <a:t>Provides information about: </a:t>
            </a:r>
          </a:p>
          <a:p>
            <a:endParaRPr lang="en-GB" sz="2400" dirty="0"/>
          </a:p>
          <a:p>
            <a:pPr lvl="1"/>
            <a:r>
              <a:rPr lang="en-GB" sz="2100" dirty="0" smtClean="0"/>
              <a:t>Number of steps (peaks)</a:t>
            </a:r>
          </a:p>
          <a:p>
            <a:pPr lvl="1"/>
            <a:endParaRPr lang="en-GB" sz="2100" dirty="0"/>
          </a:p>
          <a:p>
            <a:pPr lvl="1"/>
            <a:r>
              <a:rPr lang="en-GB" sz="2100" dirty="0" smtClean="0"/>
              <a:t>Character and reversibility (shape)</a:t>
            </a:r>
          </a:p>
          <a:p>
            <a:endParaRPr lang="en-GB" sz="2400" dirty="0"/>
          </a:p>
          <a:p>
            <a:pPr lvl="1"/>
            <a:r>
              <a:rPr lang="en-GB" sz="2100" dirty="0" smtClean="0"/>
              <a:t>Kinetics and transport (shape, offset)</a:t>
            </a:r>
          </a:p>
          <a:p>
            <a:endParaRPr lang="en-GB" sz="2400" dirty="0"/>
          </a:p>
          <a:p>
            <a:pPr lvl="1"/>
            <a:r>
              <a:rPr lang="en-GB" sz="2100" dirty="0" smtClean="0"/>
              <a:t>Charge (integral of peaks)</a:t>
            </a:r>
          </a:p>
          <a:p>
            <a:pPr lvl="1"/>
            <a:endParaRPr lang="en-GB" sz="2100" dirty="0"/>
          </a:p>
          <a:p>
            <a:r>
              <a:rPr lang="en-GB" sz="2400" dirty="0" smtClean="0"/>
              <a:t>Plus EE and EC schemes</a:t>
            </a:r>
            <a:endParaRPr lang="en-GB" sz="2400" dirty="0"/>
          </a:p>
        </p:txBody>
      </p:sp>
      <p:sp>
        <p:nvSpPr>
          <p:cNvPr id="3" name="Title 2"/>
          <p:cNvSpPr>
            <a:spLocks noGrp="1"/>
          </p:cNvSpPr>
          <p:nvPr>
            <p:ph type="title"/>
          </p:nvPr>
        </p:nvSpPr>
        <p:spPr>
          <a:xfrm>
            <a:off x="628650" y="365127"/>
            <a:ext cx="7886700" cy="709294"/>
          </a:xfrm>
        </p:spPr>
        <p:txBody>
          <a:bodyPr>
            <a:normAutofit fontScale="90000"/>
          </a:bodyPr>
          <a:lstStyle/>
          <a:p>
            <a:r>
              <a:rPr lang="en-GB" dirty="0" smtClean="0"/>
              <a:t>Cyclic voltammetry (CV) – what you need to know</a:t>
            </a:r>
            <a:endParaRPr lang="en-GB" dirty="0"/>
          </a:p>
        </p:txBody>
      </p:sp>
      <p:pic>
        <p:nvPicPr>
          <p:cNvPr id="4" name="Picture 3"/>
          <p:cNvPicPr>
            <a:picLocks noChangeAspect="1"/>
          </p:cNvPicPr>
          <p:nvPr/>
        </p:nvPicPr>
        <p:blipFill>
          <a:blip r:embed="rId2"/>
          <a:stretch>
            <a:fillRect/>
          </a:stretch>
        </p:blipFill>
        <p:spPr>
          <a:xfrm>
            <a:off x="5050474" y="3555320"/>
            <a:ext cx="3887786" cy="2803756"/>
          </a:xfrm>
          <a:prstGeom prst="rect">
            <a:avLst/>
          </a:prstGeom>
        </p:spPr>
      </p:pic>
      <p:pic>
        <p:nvPicPr>
          <p:cNvPr id="5" name="Picture 2" descr="D:\temp\DBJWEC001-216\WOST764\E-Book\16\16-1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17727" y="1074420"/>
            <a:ext cx="3694804" cy="2263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29458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1DE066389A85B146A76FC6E48F955D3A" ma:contentTypeVersion="10" ma:contentTypeDescription="Opprett et nytt dokument." ma:contentTypeScope="" ma:versionID="c5d2b25dbeefbae2d5e4b6968d88cd94">
  <xsd:schema xmlns:xsd="http://www.w3.org/2001/XMLSchema" xmlns:xs="http://www.w3.org/2001/XMLSchema" xmlns:p="http://schemas.microsoft.com/office/2006/metadata/properties" xmlns:ns3="b1a25477-df18-4f46-9e1a-50fc76968022" targetNamespace="http://schemas.microsoft.com/office/2006/metadata/properties" ma:root="true" ma:fieldsID="e79f76da2996f093d7dce057917771ac" ns3:_="">
    <xsd:import namespace="b1a25477-df18-4f46-9e1a-50fc7696802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a25477-df18-4f46-9e1a-50fc769680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25FEB9-70D5-4D97-9245-96EF57B594FC}">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b1a25477-df18-4f46-9e1a-50fc76968022"/>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D917F020-2639-4AEE-AE78-297F6B64D6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a25477-df18-4f46-9e1a-50fc769680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958F605-A610-470A-8FB4-AB24D3B3087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55569</TotalTime>
  <Words>919</Words>
  <Application>Microsoft Office PowerPoint</Application>
  <PresentationFormat>On-screen Show (4:3)</PresentationFormat>
  <Paragraphs>156</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ＭＳ Ｐゴシック</vt:lpstr>
      <vt:lpstr>Arial</vt:lpstr>
      <vt:lpstr>Calibri</vt:lpstr>
      <vt:lpstr>Office Theme</vt:lpstr>
      <vt:lpstr>KJM 3110 Electrochemistry    Chapter 16   Transient voltammetry  Mandatory curriculum from page 346 Ramped potentials</vt:lpstr>
      <vt:lpstr>Linear-scan voltammetry and cyclic voltammetry</vt:lpstr>
      <vt:lpstr>Linear scan voltammetry</vt:lpstr>
      <vt:lpstr>Linear scan voltammetry</vt:lpstr>
      <vt:lpstr>Linear scan voltammetry</vt:lpstr>
      <vt:lpstr>Linear scan voltammetry</vt:lpstr>
      <vt:lpstr>Cycliv voltammetry</vt:lpstr>
      <vt:lpstr>We skip the parts on semiintegration…. Pages 351-353</vt:lpstr>
      <vt:lpstr>Cyclic voltammetry (CV) – what you need to know</vt:lpstr>
      <vt:lpstr>Multiple electron transfers </vt:lpstr>
      <vt:lpstr>EE scheme: Electrochemistry + Electrochemistry</vt:lpstr>
      <vt:lpstr>A CV example of two-electron reactions </vt:lpstr>
      <vt:lpstr>Another example of a 2-electron transfer electrode reaction</vt:lpstr>
      <vt:lpstr>EC scheme: Electrochemistry + Chemistry</vt:lpstr>
      <vt:lpstr>EC’ scheme: catalytic Electrochemistry + Chemistry</vt:lpstr>
      <vt:lpstr>Further schemes not treated and not curriculum  Also, “Controlling current instead of potential” is not curriculum. </vt:lpstr>
      <vt:lpstr>PowerPoint Presentation</vt:lpstr>
      <vt:lpstr>Cyclic voltammetry (CV) – what you need to know</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KJM 3110  Electrochemistry</dc:title>
  <dc:creator>Truls Norby</dc:creator>
  <cp:lastModifiedBy>Truls Norby</cp:lastModifiedBy>
  <cp:revision>553</cp:revision>
  <dcterms:created xsi:type="dcterms:W3CDTF">2020-01-18T04:32:08Z</dcterms:created>
  <dcterms:modified xsi:type="dcterms:W3CDTF">2022-04-22T22:19:51Z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0x0101001DE066389A85B146A76FC6E48F955D3A</vt:lpwstr>
  </property>
</Properties>
</file>