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0" r:id="rId5"/>
    <p:sldId id="520" r:id="rId6"/>
    <p:sldId id="521" r:id="rId7"/>
    <p:sldId id="511" r:id="rId8"/>
    <p:sldId id="480" r:id="rId9"/>
    <p:sldId id="498" r:id="rId10"/>
    <p:sldId id="499" r:id="rId11"/>
    <p:sldId id="500" r:id="rId12"/>
    <p:sldId id="512" r:id="rId13"/>
    <p:sldId id="510" r:id="rId14"/>
    <p:sldId id="518" r:id="rId15"/>
    <p:sldId id="515" r:id="rId16"/>
    <p:sldId id="519" r:id="rId17"/>
    <p:sldId id="52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58827"/>
    <a:srgbClr val="A294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06" autoAdjust="0"/>
    <p:restoredTop sz="94660"/>
  </p:normalViewPr>
  <p:slideViewPr>
    <p:cSldViewPr snapToGrid="0">
      <p:cViewPr varScale="1">
        <p:scale>
          <a:sx n="89" d="100"/>
          <a:sy n="89" d="100"/>
        </p:scale>
        <p:origin x="90" y="9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4" Type="http://schemas.openxmlformats.org/officeDocument/2006/relationships/image" Target="../media/image3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5565" y="1122363"/>
            <a:ext cx="858058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5565" y="3602038"/>
            <a:ext cx="8580579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3/16/2021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 smtClean="0"/>
              <a:t>KJM 3110 </a:t>
            </a:r>
            <a:r>
              <a:rPr lang="nb-NO" dirty="0" err="1" smtClean="0"/>
              <a:t>Electrochemistry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155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pPr/>
              <a:t>3/16/2021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KJM3110 Electrochemistry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690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3/16/2021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946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3/16/2021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935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3/16/2021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113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3/16/2021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550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3/16/2021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616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3/16/2021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300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3/16/2021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975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3/16/2021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79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3/16/2021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760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FERMI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3438" y="6467475"/>
            <a:ext cx="792162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Bilde 7" descr="MN_KJEMI_A_ENG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188" y="6524625"/>
            <a:ext cx="2305050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Bilde 8" descr="MN_KJEMI_A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25" y="6453188"/>
            <a:ext cx="630238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[SMN]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85113" y="6524625"/>
            <a:ext cx="1068387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330128" cy="720080"/>
          </a:xfrm>
        </p:spPr>
        <p:txBody>
          <a:bodyPr/>
          <a:lstStyle>
            <a:lvl1pPr>
              <a:defRPr sz="2800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39552" y="1628800"/>
            <a:ext cx="8394136" cy="4543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654239"/>
      </p:ext>
    </p:extLst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793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2D5DF-618F-4B4E-B350-0EEB60B775F4}" type="datetimeFigureOut">
              <a:rPr lang="en-US" smtClean="0"/>
              <a:pPr/>
              <a:t>3/16/2021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17385" y="6344518"/>
            <a:ext cx="2817669" cy="3769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b-NO" dirty="0" smtClean="0"/>
              <a:t>KJM3110 </a:t>
            </a:r>
            <a:r>
              <a:rPr lang="nb-NO" dirty="0" err="1" smtClean="0"/>
              <a:t>Electrochemistry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00290" y="6356351"/>
            <a:ext cx="415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37B29A-D61A-4906-9446-40A93956BDE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Bilde 7" descr="MN_KJEMI_A_ENG.png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13749" y="6387594"/>
            <a:ext cx="2422236" cy="327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43830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2.wmf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7" Type="http://schemas.openxmlformats.org/officeDocument/2006/relationships/image" Target="../media/image23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2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21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24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0.wmf"/><Relationship Id="rId5" Type="http://schemas.openxmlformats.org/officeDocument/2006/relationships/oleObject" Target="../embeddings/oleObject10.bin"/><Relationship Id="rId10" Type="http://schemas.openxmlformats.org/officeDocument/2006/relationships/image" Target="../media/image32.wmf"/><Relationship Id="rId4" Type="http://schemas.openxmlformats.org/officeDocument/2006/relationships/image" Target="../media/image29.wmf"/><Relationship Id="rId9" Type="http://schemas.openxmlformats.org/officeDocument/2006/relationships/oleObject" Target="../embeddings/oleObject12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12525" y="523979"/>
            <a:ext cx="7765431" cy="4446054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KJM 3110 Electrochemistry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GB" b="1" dirty="0" smtClean="0"/>
              <a:t>Electrochemical Impedance Spectroscopy (EIS)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36374" y="5997039"/>
            <a:ext cx="3364509" cy="8609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800" y="5997039"/>
            <a:ext cx="8020050" cy="59056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12800" y="5549900"/>
            <a:ext cx="6875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 err="1" smtClean="0"/>
              <a:t>Some</a:t>
            </a:r>
            <a:r>
              <a:rPr lang="nb-NO" sz="1600" dirty="0" smtClean="0"/>
              <a:t> </a:t>
            </a:r>
            <a:r>
              <a:rPr lang="nb-NO" sz="1600" dirty="0" err="1"/>
              <a:t>f</a:t>
            </a:r>
            <a:r>
              <a:rPr lang="nb-NO" sz="1600" dirty="0" err="1" smtClean="0"/>
              <a:t>igures</a:t>
            </a:r>
            <a:r>
              <a:rPr lang="nb-NO" sz="1600" dirty="0" smtClean="0"/>
              <a:t> </a:t>
            </a:r>
            <a:r>
              <a:rPr lang="nb-NO" sz="1600" dirty="0" err="1" smtClean="0"/>
              <a:t>are</a:t>
            </a:r>
            <a:r>
              <a:rPr lang="nb-NO" sz="1600" dirty="0" smtClean="0"/>
              <a:t> from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textbook</a:t>
            </a:r>
            <a:r>
              <a:rPr lang="nb-NO" sz="1600" dirty="0" smtClean="0"/>
              <a:t> </a:t>
            </a:r>
            <a:r>
              <a:rPr lang="nb-NO" sz="1600" dirty="0" err="1" smtClean="0"/>
              <a:t>we</a:t>
            </a:r>
            <a:r>
              <a:rPr lang="nb-NO" sz="1600" dirty="0" smtClean="0"/>
              <a:t> </a:t>
            </a:r>
            <a:r>
              <a:rPr lang="nb-NO" sz="1600" dirty="0" err="1" smtClean="0"/>
              <a:t>use</a:t>
            </a:r>
            <a:r>
              <a:rPr lang="nb-NO" sz="1600" dirty="0" smtClean="0"/>
              <a:t> for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course</a:t>
            </a:r>
            <a:r>
              <a:rPr lang="nb-NO" sz="1600" dirty="0" smtClean="0"/>
              <a:t>, via </a:t>
            </a:r>
            <a:r>
              <a:rPr lang="nb-NO" sz="1600" dirty="0" err="1" smtClean="0"/>
              <a:t>its</a:t>
            </a:r>
            <a:r>
              <a:rPr lang="nb-NO" sz="1600" dirty="0" smtClean="0"/>
              <a:t> web </a:t>
            </a:r>
            <a:r>
              <a:rPr lang="nb-NO" sz="1600" dirty="0" err="1" smtClean="0"/>
              <a:t>resources</a:t>
            </a:r>
            <a:r>
              <a:rPr lang="nb-NO" sz="1600" dirty="0" smtClean="0"/>
              <a:t>:</a:t>
            </a:r>
            <a:endParaRPr lang="en-GB" sz="1600" dirty="0"/>
          </a:p>
        </p:txBody>
      </p:sp>
      <p:pic>
        <p:nvPicPr>
          <p:cNvPr id="1026" name="Picture 2" descr="Solartron 1260 for sale $8995.00 | | AccuSource Electronic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57" y="1977875"/>
            <a:ext cx="2605612" cy="121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2480" y="1967174"/>
            <a:ext cx="3201171" cy="1090163"/>
          </a:xfrm>
          <a:prstGeom prst="rect">
            <a:avLst/>
          </a:prstGeom>
        </p:spPr>
      </p:pic>
      <p:pic>
        <p:nvPicPr>
          <p:cNvPr id="9" name="Chart 1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2611" y="1550702"/>
            <a:ext cx="2647063" cy="2045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8324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6771" y="811986"/>
            <a:ext cx="5486400" cy="6046014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Cell (or half cell if 3 electrodes) at equilibrium</a:t>
            </a:r>
          </a:p>
          <a:p>
            <a:pPr lvl="1"/>
            <a:r>
              <a:rPr lang="en-GB" dirty="0" smtClean="0"/>
              <a:t>Open circuit voltage (OCV) = </a:t>
            </a:r>
            <a:r>
              <a:rPr lang="en-GB" i="1" dirty="0" smtClean="0"/>
              <a:t>U</a:t>
            </a:r>
            <a:r>
              <a:rPr lang="en-GB" baseline="-25000" dirty="0" smtClean="0"/>
              <a:t>N</a:t>
            </a:r>
          </a:p>
          <a:p>
            <a:r>
              <a:rPr lang="en-GB" dirty="0" smtClean="0"/>
              <a:t>Step increase in current or voltage:</a:t>
            </a:r>
          </a:p>
          <a:p>
            <a:pPr lvl="2"/>
            <a:r>
              <a:rPr lang="en-GB" dirty="0"/>
              <a:t>Current runs through all elements</a:t>
            </a:r>
          </a:p>
          <a:p>
            <a:pPr lvl="2"/>
            <a:r>
              <a:rPr lang="en-GB" dirty="0"/>
              <a:t>Charges capacitors</a:t>
            </a:r>
          </a:p>
          <a:p>
            <a:pPr lvl="2"/>
            <a:r>
              <a:rPr lang="en-GB" dirty="0"/>
              <a:t>Runs through resistances and builds overpotentials</a:t>
            </a:r>
          </a:p>
          <a:p>
            <a:pPr lvl="1"/>
            <a:r>
              <a:rPr lang="en-GB" dirty="0" smtClean="0"/>
              <a:t>Ohmic (wires)</a:t>
            </a:r>
          </a:p>
          <a:p>
            <a:pPr lvl="2"/>
            <a:r>
              <a:rPr lang="en-GB" dirty="0" smtClean="0"/>
              <a:t>Metallic conduction</a:t>
            </a:r>
          </a:p>
          <a:p>
            <a:pPr lvl="2"/>
            <a:r>
              <a:rPr lang="en-GB" dirty="0"/>
              <a:t>No capacitance</a:t>
            </a:r>
            <a:endParaRPr lang="en-GB" dirty="0" smtClean="0"/>
          </a:p>
          <a:p>
            <a:pPr lvl="2"/>
            <a:r>
              <a:rPr lang="en-GB" dirty="0" smtClean="0"/>
              <a:t>Instantaneous (0 s)</a:t>
            </a:r>
          </a:p>
          <a:p>
            <a:pPr lvl="1"/>
            <a:r>
              <a:rPr lang="en-GB" dirty="0" smtClean="0"/>
              <a:t>Dielectric (liquid and solid electrolytes)</a:t>
            </a:r>
          </a:p>
          <a:p>
            <a:pPr lvl="2"/>
            <a:r>
              <a:rPr lang="en-GB" dirty="0" smtClean="0"/>
              <a:t>Ionic conductivity</a:t>
            </a:r>
          </a:p>
          <a:p>
            <a:pPr lvl="2"/>
            <a:r>
              <a:rPr lang="en-GB" dirty="0" smtClean="0"/>
              <a:t>Bulk. Small capacitance (pF/cm)</a:t>
            </a:r>
          </a:p>
          <a:p>
            <a:pPr lvl="2"/>
            <a:r>
              <a:rPr lang="en-GB" dirty="0"/>
              <a:t>F</a:t>
            </a:r>
            <a:r>
              <a:rPr lang="en-GB" dirty="0" smtClean="0"/>
              <a:t>ast (</a:t>
            </a:r>
            <a:r>
              <a:rPr lang="el-GR" dirty="0" smtClean="0"/>
              <a:t>μ</a:t>
            </a:r>
            <a:r>
              <a:rPr lang="nb-NO" dirty="0" smtClean="0"/>
              <a:t>s)</a:t>
            </a:r>
          </a:p>
          <a:p>
            <a:pPr lvl="1"/>
            <a:r>
              <a:rPr lang="nb-NO" dirty="0" err="1" smtClean="0"/>
              <a:t>Electrode</a:t>
            </a:r>
            <a:r>
              <a:rPr lang="nb-NO" dirty="0" smtClean="0"/>
              <a:t> </a:t>
            </a:r>
            <a:r>
              <a:rPr lang="nb-NO" dirty="0" err="1" smtClean="0"/>
              <a:t>interface</a:t>
            </a:r>
            <a:r>
              <a:rPr lang="nb-NO" dirty="0" smtClean="0"/>
              <a:t> (double </a:t>
            </a:r>
            <a:r>
              <a:rPr lang="nb-NO" dirty="0" err="1" smtClean="0"/>
              <a:t>layer</a:t>
            </a:r>
            <a:r>
              <a:rPr lang="nb-NO" dirty="0" smtClean="0"/>
              <a:t>)</a:t>
            </a:r>
          </a:p>
          <a:p>
            <a:pPr lvl="2"/>
            <a:r>
              <a:rPr lang="nb-NO" dirty="0" smtClean="0"/>
              <a:t>Charge transfer </a:t>
            </a:r>
            <a:r>
              <a:rPr lang="nb-NO" dirty="0" err="1" smtClean="0"/>
              <a:t>resistance</a:t>
            </a:r>
            <a:endParaRPr lang="nb-NO" dirty="0" smtClean="0"/>
          </a:p>
          <a:p>
            <a:pPr lvl="2"/>
            <a:r>
              <a:rPr lang="nb-NO" dirty="0" smtClean="0"/>
              <a:t>Atomic </a:t>
            </a:r>
            <a:r>
              <a:rPr lang="nb-NO" dirty="0" err="1" smtClean="0"/>
              <a:t>layers</a:t>
            </a:r>
            <a:r>
              <a:rPr lang="nb-NO" dirty="0"/>
              <a:t>.</a:t>
            </a:r>
            <a:r>
              <a:rPr lang="nb-NO" dirty="0" smtClean="0"/>
              <a:t> Large </a:t>
            </a:r>
            <a:r>
              <a:rPr lang="nb-NO" dirty="0" err="1" smtClean="0"/>
              <a:t>capacitance</a:t>
            </a:r>
            <a:r>
              <a:rPr lang="nb-NO" dirty="0"/>
              <a:t> </a:t>
            </a:r>
            <a:r>
              <a:rPr lang="nb-NO" dirty="0" smtClean="0"/>
              <a:t>(</a:t>
            </a:r>
            <a:r>
              <a:rPr lang="el-GR" dirty="0" smtClean="0"/>
              <a:t>μ</a:t>
            </a:r>
            <a:r>
              <a:rPr lang="nb-NO" dirty="0" smtClean="0"/>
              <a:t>F/cm</a:t>
            </a:r>
            <a:r>
              <a:rPr lang="nb-NO" baseline="30000" dirty="0" smtClean="0"/>
              <a:t>2</a:t>
            </a:r>
            <a:r>
              <a:rPr lang="nb-NO" dirty="0" smtClean="0"/>
              <a:t>)</a:t>
            </a:r>
          </a:p>
          <a:p>
            <a:pPr lvl="2"/>
            <a:r>
              <a:rPr lang="nb-NO" dirty="0" err="1"/>
              <a:t>S</a:t>
            </a:r>
            <a:r>
              <a:rPr lang="nb-NO" dirty="0" err="1" smtClean="0"/>
              <a:t>low</a:t>
            </a:r>
            <a:r>
              <a:rPr lang="nb-NO" dirty="0" smtClean="0"/>
              <a:t> (s)</a:t>
            </a:r>
          </a:p>
          <a:p>
            <a:pPr lvl="1"/>
            <a:r>
              <a:rPr lang="nb-NO" dirty="0" smtClean="0"/>
              <a:t>Chemical </a:t>
            </a:r>
            <a:r>
              <a:rPr lang="nb-NO" dirty="0" err="1" smtClean="0"/>
              <a:t>compositional</a:t>
            </a:r>
            <a:r>
              <a:rPr lang="nb-NO" dirty="0" smtClean="0"/>
              <a:t> </a:t>
            </a:r>
            <a:r>
              <a:rPr lang="nb-NO" dirty="0" err="1" smtClean="0"/>
              <a:t>changes</a:t>
            </a:r>
            <a:r>
              <a:rPr lang="nb-NO" dirty="0" smtClean="0"/>
              <a:t> (</a:t>
            </a:r>
            <a:r>
              <a:rPr lang="nb-NO" dirty="0" err="1" smtClean="0"/>
              <a:t>reactions</a:t>
            </a:r>
            <a:r>
              <a:rPr lang="nb-NO" dirty="0" smtClean="0"/>
              <a:t>, </a:t>
            </a:r>
            <a:r>
              <a:rPr lang="nb-NO" dirty="0" err="1" smtClean="0"/>
              <a:t>adsorption</a:t>
            </a:r>
            <a:r>
              <a:rPr lang="nb-NO" dirty="0" smtClean="0"/>
              <a:t>, </a:t>
            </a:r>
            <a:r>
              <a:rPr lang="nb-NO" dirty="0" err="1" smtClean="0"/>
              <a:t>intercalation</a:t>
            </a:r>
            <a:r>
              <a:rPr lang="nb-NO" dirty="0" smtClean="0"/>
              <a:t>)</a:t>
            </a:r>
          </a:p>
          <a:p>
            <a:pPr lvl="2"/>
            <a:r>
              <a:rPr lang="nb-NO" dirty="0" smtClean="0"/>
              <a:t>Mass transfer and </a:t>
            </a:r>
            <a:r>
              <a:rPr lang="nb-NO" dirty="0" err="1" smtClean="0"/>
              <a:t>diffusion</a:t>
            </a:r>
            <a:endParaRPr lang="nb-NO" dirty="0" smtClean="0"/>
          </a:p>
          <a:p>
            <a:pPr lvl="2"/>
            <a:r>
              <a:rPr lang="nb-NO" dirty="0" err="1" smtClean="0"/>
              <a:t>Very</a:t>
            </a:r>
            <a:r>
              <a:rPr lang="nb-NO" dirty="0" smtClean="0"/>
              <a:t> </a:t>
            </a:r>
            <a:r>
              <a:rPr lang="nb-NO" dirty="0" err="1" smtClean="0"/>
              <a:t>large</a:t>
            </a:r>
            <a:r>
              <a:rPr lang="nb-NO" dirty="0" smtClean="0"/>
              <a:t> </a:t>
            </a:r>
            <a:r>
              <a:rPr lang="nb-NO" dirty="0" err="1" smtClean="0"/>
              <a:t>capacitances</a:t>
            </a:r>
            <a:r>
              <a:rPr lang="nb-NO" dirty="0" smtClean="0"/>
              <a:t> (&gt;</a:t>
            </a:r>
            <a:r>
              <a:rPr lang="nb-NO" dirty="0" err="1" smtClean="0"/>
              <a:t>mF</a:t>
            </a:r>
            <a:r>
              <a:rPr lang="nb-NO" dirty="0" smtClean="0"/>
              <a:t>)</a:t>
            </a:r>
          </a:p>
          <a:p>
            <a:pPr lvl="2"/>
            <a:r>
              <a:rPr lang="nb-NO" dirty="0" err="1"/>
              <a:t>V</a:t>
            </a:r>
            <a:r>
              <a:rPr lang="nb-NO" dirty="0" err="1" smtClean="0"/>
              <a:t>ery</a:t>
            </a:r>
            <a:r>
              <a:rPr lang="nb-NO" dirty="0" smtClean="0"/>
              <a:t> </a:t>
            </a:r>
            <a:r>
              <a:rPr lang="nb-NO" dirty="0" err="1" smtClean="0"/>
              <a:t>slow</a:t>
            </a:r>
            <a:r>
              <a:rPr lang="nb-NO" dirty="0" smtClean="0"/>
              <a:t> (1000 s)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51206"/>
            <a:ext cx="7886700" cy="687629"/>
          </a:xfrm>
        </p:spPr>
        <p:txBody>
          <a:bodyPr/>
          <a:lstStyle/>
          <a:p>
            <a:r>
              <a:rPr lang="en-GB" dirty="0" smtClean="0"/>
              <a:t>Time constants – resistance and capacitance</a:t>
            </a:r>
            <a:endParaRPr lang="en-GB" dirty="0"/>
          </a:p>
        </p:txBody>
      </p:sp>
      <p:pic>
        <p:nvPicPr>
          <p:cNvPr id="5" name="Picture 11" descr="D:\temp\DBJWEC001-216\WOST764\E-Book\15\15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3128" y="1292049"/>
            <a:ext cx="3039871" cy="1775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632705" y="3621022"/>
            <a:ext cx="3340252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Example: The Cottrell experiment to measure diffusion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5632705" y="4571999"/>
            <a:ext cx="3340252" cy="147732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One may also do the opposite: Steady state current. Then break. Overpotentials decay with different speeds. Current interruption voltammetry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432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6771" y="811986"/>
            <a:ext cx="5486400" cy="6046013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Cell (or half cell if 3 electrodes) at equilibrium</a:t>
            </a:r>
          </a:p>
          <a:p>
            <a:pPr lvl="1"/>
            <a:r>
              <a:rPr lang="en-GB" dirty="0" smtClean="0"/>
              <a:t>Open circuit voltage (OCV) = </a:t>
            </a:r>
            <a:r>
              <a:rPr lang="en-GB" i="1" dirty="0" smtClean="0"/>
              <a:t>U</a:t>
            </a:r>
            <a:r>
              <a:rPr lang="en-GB" baseline="-25000" dirty="0" smtClean="0"/>
              <a:t>N</a:t>
            </a:r>
          </a:p>
          <a:p>
            <a:r>
              <a:rPr lang="en-GB" dirty="0" smtClean="0"/>
              <a:t>AC perturbations of voltage or current:</a:t>
            </a:r>
          </a:p>
          <a:p>
            <a:pPr lvl="2"/>
            <a:r>
              <a:rPr lang="en-GB" dirty="0" smtClean="0"/>
              <a:t>Current runs through all elements</a:t>
            </a:r>
          </a:p>
          <a:p>
            <a:pPr lvl="2"/>
            <a:r>
              <a:rPr lang="en-GB" dirty="0" smtClean="0"/>
              <a:t>Charges capacitors</a:t>
            </a:r>
          </a:p>
          <a:p>
            <a:pPr lvl="2"/>
            <a:r>
              <a:rPr lang="en-GB" dirty="0" smtClean="0"/>
              <a:t>Runs through resistances and builds overpotentials</a:t>
            </a:r>
          </a:p>
          <a:p>
            <a:pPr lvl="1"/>
            <a:r>
              <a:rPr lang="en-GB" dirty="0" smtClean="0"/>
              <a:t>Ohmic (wires)</a:t>
            </a:r>
          </a:p>
          <a:p>
            <a:pPr lvl="2"/>
            <a:r>
              <a:rPr lang="en-GB" dirty="0" smtClean="0"/>
              <a:t>Metallic conduction</a:t>
            </a:r>
          </a:p>
          <a:p>
            <a:pPr lvl="2"/>
            <a:r>
              <a:rPr lang="en-GB" dirty="0"/>
              <a:t>No capacitance</a:t>
            </a:r>
            <a:endParaRPr lang="en-GB" dirty="0" smtClean="0"/>
          </a:p>
          <a:p>
            <a:pPr lvl="2"/>
            <a:r>
              <a:rPr lang="en-GB" dirty="0" smtClean="0"/>
              <a:t>Very high frequencies (GHz)</a:t>
            </a:r>
          </a:p>
          <a:p>
            <a:pPr lvl="1"/>
            <a:r>
              <a:rPr lang="en-GB" dirty="0" smtClean="0"/>
              <a:t>Dielectric (liquid and solid electrolytes)</a:t>
            </a:r>
          </a:p>
          <a:p>
            <a:pPr lvl="2"/>
            <a:r>
              <a:rPr lang="en-GB" dirty="0" smtClean="0"/>
              <a:t>Ionic conductivity</a:t>
            </a:r>
          </a:p>
          <a:p>
            <a:pPr lvl="2"/>
            <a:r>
              <a:rPr lang="en-GB" dirty="0" smtClean="0"/>
              <a:t>Bulk. Small capacitance (pF/cm)</a:t>
            </a:r>
          </a:p>
          <a:p>
            <a:pPr lvl="2"/>
            <a:r>
              <a:rPr lang="en-GB" dirty="0" smtClean="0"/>
              <a:t>High frequencies (MHz)</a:t>
            </a:r>
            <a:endParaRPr lang="nb-NO" dirty="0" smtClean="0"/>
          </a:p>
          <a:p>
            <a:pPr lvl="1"/>
            <a:r>
              <a:rPr lang="nb-NO" dirty="0" err="1" smtClean="0"/>
              <a:t>Electrode</a:t>
            </a:r>
            <a:r>
              <a:rPr lang="nb-NO" dirty="0" smtClean="0"/>
              <a:t> </a:t>
            </a:r>
            <a:r>
              <a:rPr lang="nb-NO" dirty="0" err="1" smtClean="0"/>
              <a:t>interface</a:t>
            </a:r>
            <a:r>
              <a:rPr lang="nb-NO" dirty="0" smtClean="0"/>
              <a:t> (double </a:t>
            </a:r>
            <a:r>
              <a:rPr lang="nb-NO" dirty="0" err="1" smtClean="0"/>
              <a:t>layer</a:t>
            </a:r>
            <a:r>
              <a:rPr lang="nb-NO" dirty="0" smtClean="0"/>
              <a:t>)</a:t>
            </a:r>
          </a:p>
          <a:p>
            <a:pPr lvl="2"/>
            <a:r>
              <a:rPr lang="nb-NO" dirty="0" smtClean="0"/>
              <a:t>Charge transfer </a:t>
            </a:r>
            <a:r>
              <a:rPr lang="nb-NO" dirty="0" err="1" smtClean="0"/>
              <a:t>resistance</a:t>
            </a:r>
            <a:endParaRPr lang="nb-NO" dirty="0" smtClean="0"/>
          </a:p>
          <a:p>
            <a:pPr lvl="2"/>
            <a:r>
              <a:rPr lang="nb-NO" dirty="0" smtClean="0"/>
              <a:t>Atomic </a:t>
            </a:r>
            <a:r>
              <a:rPr lang="nb-NO" dirty="0" err="1" smtClean="0"/>
              <a:t>layers</a:t>
            </a:r>
            <a:r>
              <a:rPr lang="nb-NO" dirty="0"/>
              <a:t>.</a:t>
            </a:r>
            <a:r>
              <a:rPr lang="nb-NO" dirty="0" smtClean="0"/>
              <a:t> Large </a:t>
            </a:r>
            <a:r>
              <a:rPr lang="nb-NO" dirty="0" err="1" smtClean="0"/>
              <a:t>capacitance</a:t>
            </a:r>
            <a:r>
              <a:rPr lang="nb-NO" dirty="0"/>
              <a:t> </a:t>
            </a:r>
            <a:r>
              <a:rPr lang="nb-NO" dirty="0" smtClean="0"/>
              <a:t>(</a:t>
            </a:r>
            <a:r>
              <a:rPr lang="el-GR" dirty="0" smtClean="0"/>
              <a:t>μ</a:t>
            </a:r>
            <a:r>
              <a:rPr lang="nb-NO" dirty="0" smtClean="0"/>
              <a:t>F/cm</a:t>
            </a:r>
            <a:r>
              <a:rPr lang="nb-NO" baseline="30000" dirty="0" smtClean="0"/>
              <a:t>2</a:t>
            </a:r>
            <a:r>
              <a:rPr lang="nb-NO" dirty="0" smtClean="0"/>
              <a:t>)</a:t>
            </a:r>
          </a:p>
          <a:p>
            <a:pPr lvl="2"/>
            <a:r>
              <a:rPr lang="nb-NO" dirty="0" err="1" smtClean="0"/>
              <a:t>Low</a:t>
            </a:r>
            <a:r>
              <a:rPr lang="nb-NO" dirty="0" smtClean="0"/>
              <a:t> </a:t>
            </a:r>
            <a:r>
              <a:rPr lang="nb-NO" dirty="0" err="1" smtClean="0"/>
              <a:t>frequencies</a:t>
            </a:r>
            <a:r>
              <a:rPr lang="nb-NO" dirty="0" smtClean="0"/>
              <a:t> (</a:t>
            </a:r>
            <a:r>
              <a:rPr lang="nb-NO" dirty="0" err="1" smtClean="0"/>
              <a:t>Hz</a:t>
            </a:r>
            <a:r>
              <a:rPr lang="nb-NO" dirty="0" smtClean="0"/>
              <a:t>)</a:t>
            </a:r>
          </a:p>
          <a:p>
            <a:pPr lvl="1"/>
            <a:r>
              <a:rPr lang="nb-NO" dirty="0" smtClean="0"/>
              <a:t>Chemical </a:t>
            </a:r>
            <a:r>
              <a:rPr lang="nb-NO" dirty="0" err="1" smtClean="0"/>
              <a:t>compositional</a:t>
            </a:r>
            <a:r>
              <a:rPr lang="nb-NO" dirty="0" smtClean="0"/>
              <a:t> </a:t>
            </a:r>
            <a:r>
              <a:rPr lang="nb-NO" dirty="0" err="1" smtClean="0"/>
              <a:t>changes</a:t>
            </a:r>
            <a:r>
              <a:rPr lang="nb-NO" dirty="0" smtClean="0"/>
              <a:t> (</a:t>
            </a:r>
            <a:r>
              <a:rPr lang="nb-NO" dirty="0" err="1" smtClean="0"/>
              <a:t>reactions</a:t>
            </a:r>
            <a:r>
              <a:rPr lang="nb-NO" dirty="0" smtClean="0"/>
              <a:t>, </a:t>
            </a:r>
            <a:r>
              <a:rPr lang="nb-NO" dirty="0" err="1" smtClean="0"/>
              <a:t>adsorption</a:t>
            </a:r>
            <a:r>
              <a:rPr lang="nb-NO" dirty="0" smtClean="0"/>
              <a:t>, </a:t>
            </a:r>
            <a:r>
              <a:rPr lang="nb-NO" dirty="0" err="1" smtClean="0"/>
              <a:t>intercalation</a:t>
            </a:r>
            <a:r>
              <a:rPr lang="nb-NO" dirty="0" smtClean="0"/>
              <a:t>)</a:t>
            </a:r>
          </a:p>
          <a:p>
            <a:pPr lvl="2"/>
            <a:r>
              <a:rPr lang="nb-NO" dirty="0" smtClean="0"/>
              <a:t>Mass transfer and </a:t>
            </a:r>
            <a:r>
              <a:rPr lang="nb-NO" dirty="0" err="1" smtClean="0"/>
              <a:t>diffusion</a:t>
            </a:r>
            <a:endParaRPr lang="nb-NO" dirty="0" smtClean="0"/>
          </a:p>
          <a:p>
            <a:pPr lvl="2"/>
            <a:r>
              <a:rPr lang="nb-NO" dirty="0" err="1" smtClean="0"/>
              <a:t>Very</a:t>
            </a:r>
            <a:r>
              <a:rPr lang="nb-NO" dirty="0" smtClean="0"/>
              <a:t> </a:t>
            </a:r>
            <a:r>
              <a:rPr lang="nb-NO" dirty="0" err="1" smtClean="0"/>
              <a:t>large</a:t>
            </a:r>
            <a:r>
              <a:rPr lang="nb-NO" dirty="0" smtClean="0"/>
              <a:t> </a:t>
            </a:r>
            <a:r>
              <a:rPr lang="nb-NO" dirty="0" err="1" smtClean="0"/>
              <a:t>capacitances</a:t>
            </a:r>
            <a:r>
              <a:rPr lang="nb-NO" dirty="0" smtClean="0"/>
              <a:t> (&gt;</a:t>
            </a:r>
            <a:r>
              <a:rPr lang="nb-NO" dirty="0" err="1" smtClean="0"/>
              <a:t>mF</a:t>
            </a:r>
            <a:r>
              <a:rPr lang="nb-NO" dirty="0" smtClean="0"/>
              <a:t>)</a:t>
            </a:r>
          </a:p>
          <a:p>
            <a:pPr lvl="2"/>
            <a:r>
              <a:rPr lang="nb-NO" dirty="0" err="1"/>
              <a:t>V</a:t>
            </a:r>
            <a:r>
              <a:rPr lang="nb-NO" dirty="0" err="1" smtClean="0"/>
              <a:t>ery</a:t>
            </a:r>
            <a:r>
              <a:rPr lang="nb-NO" dirty="0" smtClean="0"/>
              <a:t> </a:t>
            </a:r>
            <a:r>
              <a:rPr lang="nb-NO" dirty="0" err="1" smtClean="0"/>
              <a:t>low</a:t>
            </a:r>
            <a:r>
              <a:rPr lang="nb-NO" dirty="0" smtClean="0"/>
              <a:t> </a:t>
            </a:r>
            <a:r>
              <a:rPr lang="nb-NO" dirty="0" err="1" smtClean="0"/>
              <a:t>frequencies</a:t>
            </a:r>
            <a:r>
              <a:rPr lang="nb-NO" dirty="0" smtClean="0"/>
              <a:t> (to DC) (</a:t>
            </a:r>
            <a:r>
              <a:rPr lang="nb-NO" dirty="0" err="1" smtClean="0"/>
              <a:t>mHz</a:t>
            </a:r>
            <a:r>
              <a:rPr lang="nb-NO" dirty="0" smtClean="0"/>
              <a:t>)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51206"/>
            <a:ext cx="7886700" cy="687629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Electrochemical Impedance Spectroscopy (EIS)</a:t>
            </a:r>
            <a:endParaRPr lang="en-GB" dirty="0"/>
          </a:p>
        </p:txBody>
      </p:sp>
      <p:pic>
        <p:nvPicPr>
          <p:cNvPr id="5" name="Picture 11" descr="D:\temp\DBJWEC001-216\WOST764\E-Book\15\15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9933" y="1319744"/>
            <a:ext cx="3039871" cy="1775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559552" y="5274258"/>
            <a:ext cx="3340252" cy="9233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By varying the frequency, we get the response of one element at the time and can delineate them.</a:t>
            </a:r>
            <a:endParaRPr lang="en-GB" dirty="0"/>
          </a:p>
        </p:txBody>
      </p:sp>
      <p:pic>
        <p:nvPicPr>
          <p:cNvPr id="8" name="Picture 7" descr="D:\temp\DBJWEC001-216\WOST764\E-Book\15\15-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3162" y="3603260"/>
            <a:ext cx="1800017" cy="1408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Chart 1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9478" y="3315309"/>
            <a:ext cx="2264522" cy="1696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1786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330128" cy="792088"/>
          </a:xfrm>
        </p:spPr>
        <p:txBody>
          <a:bodyPr/>
          <a:lstStyle/>
          <a:p>
            <a:r>
              <a:rPr lang="en-GB" dirty="0" smtClean="0"/>
              <a:t>AC voltage and current. Impedance and power.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340768"/>
            <a:ext cx="4536504" cy="4543400"/>
          </a:xfrm>
        </p:spPr>
        <p:txBody>
          <a:bodyPr/>
          <a:lstStyle/>
          <a:p>
            <a:r>
              <a:rPr lang="en-US" sz="2000" dirty="0" smtClean="0"/>
              <a:t>AC voltage</a:t>
            </a:r>
          </a:p>
          <a:p>
            <a:endParaRPr lang="en-US" sz="2000" i="1" dirty="0" smtClean="0"/>
          </a:p>
          <a:p>
            <a:endParaRPr lang="en-US" sz="2000" i="1" dirty="0" smtClean="0"/>
          </a:p>
          <a:p>
            <a:pPr>
              <a:buNone/>
            </a:pPr>
            <a:r>
              <a:rPr lang="en-US" sz="2000" dirty="0" smtClean="0"/>
              <a:t>	the amplitude can be expressed as</a:t>
            </a:r>
          </a:p>
          <a:p>
            <a:pPr lvl="1"/>
            <a:r>
              <a:rPr lang="en-US" sz="1600" dirty="0" smtClean="0"/>
              <a:t>Amplitude </a:t>
            </a:r>
            <a:r>
              <a:rPr lang="en-US" sz="1600" i="1" dirty="0" smtClean="0"/>
              <a:t>U</a:t>
            </a:r>
            <a:r>
              <a:rPr lang="en-US" sz="1600" i="1" baseline="-25000" dirty="0" smtClean="0"/>
              <a:t>0</a:t>
            </a:r>
            <a:r>
              <a:rPr lang="en-US" sz="1600" dirty="0" smtClean="0"/>
              <a:t> </a:t>
            </a:r>
          </a:p>
          <a:p>
            <a:pPr lvl="1"/>
            <a:r>
              <a:rPr lang="en-US" sz="1600" dirty="0" smtClean="0"/>
              <a:t>Peak-to-peak voltage, </a:t>
            </a:r>
            <a:r>
              <a:rPr lang="en-US" sz="1600" i="1" dirty="0" smtClean="0"/>
              <a:t>U</a:t>
            </a:r>
            <a:r>
              <a:rPr lang="en-US" sz="1600" i="1" baseline="-25000" dirty="0" smtClean="0"/>
              <a:t>p-p</a:t>
            </a:r>
            <a:r>
              <a:rPr lang="en-US" sz="1600" i="1" dirty="0" smtClean="0"/>
              <a:t> = 2U</a:t>
            </a:r>
            <a:r>
              <a:rPr lang="en-US" sz="1600" i="1" baseline="-25000" dirty="0" smtClean="0"/>
              <a:t>0</a:t>
            </a:r>
            <a:r>
              <a:rPr lang="en-US" sz="1600" dirty="0" smtClean="0"/>
              <a:t>  </a:t>
            </a:r>
          </a:p>
          <a:p>
            <a:pPr lvl="1"/>
            <a:r>
              <a:rPr lang="en-US" sz="1600" dirty="0" smtClean="0"/>
              <a:t>Root mean square (</a:t>
            </a:r>
            <a:r>
              <a:rPr lang="en-US" sz="1600" dirty="0" err="1" smtClean="0"/>
              <a:t>rms</a:t>
            </a:r>
            <a:r>
              <a:rPr lang="en-US" sz="1600" dirty="0" smtClean="0"/>
              <a:t>) voltage </a:t>
            </a:r>
          </a:p>
          <a:p>
            <a:pPr lvl="1">
              <a:buNone/>
            </a:pPr>
            <a:r>
              <a:rPr lang="en-US" sz="1600" i="1" dirty="0" smtClean="0"/>
              <a:t>	</a:t>
            </a:r>
            <a:r>
              <a:rPr lang="en-US" sz="1600" i="1" dirty="0" err="1" smtClean="0"/>
              <a:t>U</a:t>
            </a:r>
            <a:r>
              <a:rPr lang="en-US" sz="1600" i="1" baseline="-25000" dirty="0" err="1" smtClean="0"/>
              <a:t>rms</a:t>
            </a:r>
            <a:r>
              <a:rPr lang="en-US" sz="1600" i="1" dirty="0" smtClean="0"/>
              <a:t> = U</a:t>
            </a:r>
            <a:r>
              <a:rPr lang="en-US" sz="1600" i="1" baseline="-25000" dirty="0" smtClean="0"/>
              <a:t>0</a:t>
            </a:r>
            <a:r>
              <a:rPr lang="en-US" sz="1600" i="1" dirty="0" smtClean="0"/>
              <a:t>/</a:t>
            </a:r>
            <a:r>
              <a:rPr lang="en-US" sz="1600" i="1" dirty="0" smtClean="0">
                <a:sym typeface="Symbol"/>
              </a:rPr>
              <a:t></a:t>
            </a:r>
            <a:r>
              <a:rPr lang="en-US" sz="1600" i="1" dirty="0" smtClean="0"/>
              <a:t>2 = U</a:t>
            </a:r>
            <a:r>
              <a:rPr lang="en-US" sz="1600" i="1" baseline="-25000" dirty="0" smtClean="0"/>
              <a:t>p-p</a:t>
            </a:r>
            <a:r>
              <a:rPr lang="en-US" sz="1600" i="1" dirty="0" smtClean="0"/>
              <a:t>/(2</a:t>
            </a:r>
            <a:r>
              <a:rPr lang="en-US" sz="1600" i="1" dirty="0" smtClean="0">
                <a:sym typeface="Symbol"/>
              </a:rPr>
              <a:t></a:t>
            </a:r>
            <a:r>
              <a:rPr lang="en-US" sz="1600" i="1" dirty="0" smtClean="0"/>
              <a:t>2)</a:t>
            </a:r>
            <a:endParaRPr lang="nb-NO" sz="1600" dirty="0" smtClean="0"/>
          </a:p>
          <a:p>
            <a:endParaRPr lang="en-US" sz="2000" i="1" dirty="0" smtClean="0"/>
          </a:p>
          <a:p>
            <a:r>
              <a:rPr lang="en-US" sz="2000" dirty="0" smtClean="0"/>
              <a:t>Resulting AC current can have a different amplitude and phase angle as a result of the impedance: </a:t>
            </a:r>
          </a:p>
          <a:p>
            <a:endParaRPr lang="en-GB" sz="2000" dirty="0"/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971601" y="1916832"/>
          <a:ext cx="1728191" cy="47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93" name="Equation" r:id="rId3" imgW="838200" imgH="228600" progId="Equation.3">
                  <p:embed/>
                </p:oleObj>
              </mc:Choice>
              <mc:Fallback>
                <p:oleObj name="Equation" r:id="rId3" imgW="838200" imgH="228600" progId="Equation.3">
                  <p:embed/>
                  <p:pic>
                    <p:nvPicPr>
                      <p:cNvPr id="307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1" y="1916832"/>
                        <a:ext cx="1728191" cy="471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3077" name="Object 5"/>
          <p:cNvGraphicFramePr>
            <a:graphicFrameLocks noChangeAspect="1"/>
          </p:cNvGraphicFramePr>
          <p:nvPr/>
        </p:nvGraphicFramePr>
        <p:xfrm>
          <a:off x="1043608" y="5589240"/>
          <a:ext cx="2034226" cy="432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94" name="Equation" r:id="rId5" imgW="1079500" imgH="228600" progId="Equation.3">
                  <p:embed/>
                </p:oleObj>
              </mc:Choice>
              <mc:Fallback>
                <p:oleObj name="Equation" r:id="rId5" imgW="1079500" imgH="228600" progId="Equation.3">
                  <p:embed/>
                  <p:pic>
                    <p:nvPicPr>
                      <p:cNvPr id="307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5589240"/>
                        <a:ext cx="2034226" cy="43204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580112" y="4077072"/>
            <a:ext cx="35638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/>
              <a:t>Impedance Z* = U* / I*</a:t>
            </a:r>
          </a:p>
          <a:p>
            <a:endParaRPr lang="en-GB" i="1" dirty="0" smtClean="0"/>
          </a:p>
          <a:p>
            <a:r>
              <a:rPr lang="en-GB" i="1" dirty="0" smtClean="0"/>
              <a:t>Instantaneous power P = U* I*</a:t>
            </a:r>
          </a:p>
          <a:p>
            <a:endParaRPr lang="en-GB" i="1" dirty="0" smtClean="0"/>
          </a:p>
          <a:p>
            <a:r>
              <a:rPr lang="en-GB" i="1" dirty="0" smtClean="0"/>
              <a:t>Power integrated over time:</a:t>
            </a:r>
            <a:endParaRPr lang="en-GB" i="1" dirty="0"/>
          </a:p>
        </p:txBody>
      </p:sp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3080" name="Object 8"/>
          <p:cNvGraphicFramePr>
            <a:graphicFrameLocks noChangeAspect="1"/>
          </p:cNvGraphicFramePr>
          <p:nvPr/>
        </p:nvGraphicFramePr>
        <p:xfrm>
          <a:off x="5652120" y="5661248"/>
          <a:ext cx="1296144" cy="7869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95" name="Equation" r:id="rId7" imgW="799920" imgH="482400" progId="Equation.3">
                  <p:embed/>
                </p:oleObj>
              </mc:Choice>
              <mc:Fallback>
                <p:oleObj name="Equation" r:id="rId7" imgW="799920" imgH="482400" progId="Equation.3">
                  <p:embed/>
                  <p:pic>
                    <p:nvPicPr>
                      <p:cNvPr id="308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2120" y="5661248"/>
                        <a:ext cx="1296144" cy="78694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99" name="Chart 1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142752"/>
            <a:ext cx="3744416" cy="264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4848682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66700" y="1574800"/>
            <a:ext cx="8248650" cy="4602163"/>
          </a:xfrm>
        </p:spPr>
        <p:txBody>
          <a:bodyPr/>
          <a:lstStyle/>
          <a:p>
            <a:r>
              <a:rPr lang="nb-NO" dirty="0" err="1" smtClean="0"/>
              <a:t>Electrochemical</a:t>
            </a:r>
            <a:r>
              <a:rPr lang="nb-NO" dirty="0" smtClean="0"/>
              <a:t> </a:t>
            </a:r>
            <a:r>
              <a:rPr lang="nb-NO" dirty="0" err="1" smtClean="0"/>
              <a:t>impedance</a:t>
            </a:r>
            <a:r>
              <a:rPr lang="nb-NO" dirty="0" smtClean="0"/>
              <a:t> </a:t>
            </a:r>
            <a:r>
              <a:rPr lang="nb-NO" dirty="0" err="1" smtClean="0"/>
              <a:t>spectroscopy</a:t>
            </a:r>
            <a:r>
              <a:rPr lang="nb-NO" dirty="0" smtClean="0"/>
              <a:t> (EIS) </a:t>
            </a:r>
          </a:p>
          <a:p>
            <a:r>
              <a:rPr lang="nb-NO" dirty="0" err="1" smtClean="0"/>
              <a:t>Impedance</a:t>
            </a:r>
            <a:r>
              <a:rPr lang="nb-NO" dirty="0" smtClean="0"/>
              <a:t> </a:t>
            </a:r>
            <a:r>
              <a:rPr lang="nb-NO" dirty="0" err="1" smtClean="0"/>
              <a:t>spectrometer</a:t>
            </a:r>
            <a:r>
              <a:rPr lang="nb-NO" dirty="0" smtClean="0"/>
              <a:t> (</a:t>
            </a:r>
            <a:r>
              <a:rPr lang="nb-NO" dirty="0" err="1" smtClean="0"/>
              <a:t>frequency</a:t>
            </a:r>
            <a:r>
              <a:rPr lang="nb-NO" dirty="0" smtClean="0"/>
              <a:t> </a:t>
            </a:r>
            <a:r>
              <a:rPr lang="nb-NO" dirty="0" err="1" smtClean="0"/>
              <a:t>response</a:t>
            </a:r>
            <a:r>
              <a:rPr lang="nb-NO" dirty="0" smtClean="0"/>
              <a:t> analysers)</a:t>
            </a:r>
          </a:p>
          <a:p>
            <a:pPr lvl="1"/>
            <a:r>
              <a:rPr lang="nb-NO" dirty="0" smtClean="0"/>
              <a:t>E.g. </a:t>
            </a:r>
            <a:r>
              <a:rPr lang="nb-NO" dirty="0" err="1" smtClean="0"/>
              <a:t>Solartron</a:t>
            </a:r>
            <a:r>
              <a:rPr lang="nb-NO" dirty="0" smtClean="0"/>
              <a:t> SI 1260 FRA</a:t>
            </a:r>
          </a:p>
          <a:p>
            <a:pPr lvl="1"/>
            <a:r>
              <a:rPr lang="nb-NO" dirty="0" smtClean="0"/>
              <a:t>0-3 V </a:t>
            </a:r>
            <a:r>
              <a:rPr lang="nb-NO" dirty="0" err="1" smtClean="0"/>
              <a:t>rms</a:t>
            </a:r>
            <a:r>
              <a:rPr lang="nb-NO" dirty="0" smtClean="0"/>
              <a:t> AC 0.01 </a:t>
            </a:r>
            <a:r>
              <a:rPr lang="nb-NO" dirty="0" err="1" smtClean="0"/>
              <a:t>mHz</a:t>
            </a:r>
            <a:r>
              <a:rPr lang="nb-NO" dirty="0" smtClean="0"/>
              <a:t> – 32 MHz, -42 - +42 V DC</a:t>
            </a:r>
          </a:p>
          <a:p>
            <a:endParaRPr lang="nb-NO" dirty="0"/>
          </a:p>
          <a:p>
            <a:r>
              <a:rPr lang="nb-NO" dirty="0" err="1" smtClean="0"/>
              <a:t>Electrode</a:t>
            </a:r>
            <a:r>
              <a:rPr lang="nb-NO" dirty="0" smtClean="0"/>
              <a:t> </a:t>
            </a:r>
            <a:r>
              <a:rPr lang="nb-NO" dirty="0" err="1" smtClean="0"/>
              <a:t>electrical</a:t>
            </a:r>
            <a:r>
              <a:rPr lang="nb-NO" dirty="0" smtClean="0"/>
              <a:t> elements</a:t>
            </a:r>
          </a:p>
          <a:p>
            <a:pPr lvl="1"/>
            <a:r>
              <a:rPr lang="nb-NO" i="1" dirty="0" smtClean="0"/>
              <a:t>R</a:t>
            </a:r>
            <a:r>
              <a:rPr lang="nb-NO" baseline="-25000" dirty="0" smtClean="0"/>
              <a:t>u</a:t>
            </a:r>
            <a:r>
              <a:rPr lang="nb-NO" dirty="0" smtClean="0"/>
              <a:t>   </a:t>
            </a:r>
            <a:r>
              <a:rPr lang="nb-NO" dirty="0" err="1" smtClean="0"/>
              <a:t>uncompensated</a:t>
            </a:r>
            <a:r>
              <a:rPr lang="nb-NO" dirty="0" smtClean="0"/>
              <a:t> </a:t>
            </a:r>
            <a:r>
              <a:rPr lang="nb-NO" dirty="0" err="1" smtClean="0"/>
              <a:t>electrolyte</a:t>
            </a:r>
            <a:r>
              <a:rPr lang="nb-NO" dirty="0" smtClean="0"/>
              <a:t> </a:t>
            </a:r>
            <a:r>
              <a:rPr lang="nb-NO" dirty="0" err="1" smtClean="0"/>
              <a:t>resistance</a:t>
            </a:r>
            <a:r>
              <a:rPr lang="nb-NO" dirty="0" smtClean="0"/>
              <a:t> </a:t>
            </a:r>
            <a:r>
              <a:rPr lang="nb-NO" dirty="0"/>
              <a:t>(</a:t>
            </a:r>
            <a:r>
              <a:rPr lang="nb-NO" dirty="0" smtClean="0"/>
              <a:t>ohmic)</a:t>
            </a:r>
          </a:p>
          <a:p>
            <a:pPr lvl="1"/>
            <a:r>
              <a:rPr lang="nb-NO" i="1" dirty="0" smtClean="0"/>
              <a:t>R</a:t>
            </a:r>
            <a:r>
              <a:rPr lang="nb-NO" baseline="-25000" dirty="0" smtClean="0"/>
              <a:t>ct</a:t>
            </a:r>
            <a:r>
              <a:rPr lang="nb-NO" dirty="0" smtClean="0"/>
              <a:t>  charge transfer </a:t>
            </a:r>
            <a:r>
              <a:rPr lang="nb-NO" dirty="0" err="1" smtClean="0"/>
              <a:t>resistance</a:t>
            </a:r>
            <a:r>
              <a:rPr lang="nb-NO" dirty="0" smtClean="0"/>
              <a:t> (</a:t>
            </a:r>
            <a:r>
              <a:rPr lang="nb-NO" dirty="0" err="1" smtClean="0"/>
              <a:t>kinetics</a:t>
            </a:r>
            <a:r>
              <a:rPr lang="nb-NO" dirty="0" smtClean="0"/>
              <a:t>)</a:t>
            </a:r>
          </a:p>
          <a:p>
            <a:pPr lvl="1"/>
            <a:r>
              <a:rPr lang="nb-NO" i="1" dirty="0" smtClean="0"/>
              <a:t>W</a:t>
            </a:r>
            <a:r>
              <a:rPr lang="nb-NO" dirty="0" smtClean="0"/>
              <a:t>   Warburg </a:t>
            </a:r>
            <a:r>
              <a:rPr lang="nb-NO" dirty="0" err="1" smtClean="0"/>
              <a:t>impedance</a:t>
            </a:r>
            <a:r>
              <a:rPr lang="nb-NO" dirty="0" smtClean="0"/>
              <a:t> (</a:t>
            </a:r>
            <a:r>
              <a:rPr lang="nb-NO" dirty="0" err="1" smtClean="0"/>
              <a:t>diffusion</a:t>
            </a:r>
            <a:r>
              <a:rPr lang="nb-NO" dirty="0" smtClean="0"/>
              <a:t>)</a:t>
            </a:r>
          </a:p>
          <a:p>
            <a:pPr lvl="1"/>
            <a:r>
              <a:rPr lang="nb-NO" i="1" dirty="0" smtClean="0"/>
              <a:t>C</a:t>
            </a:r>
            <a:r>
              <a:rPr lang="nb-NO" dirty="0" smtClean="0"/>
              <a:t>     </a:t>
            </a:r>
            <a:r>
              <a:rPr lang="nb-NO" dirty="0" err="1" smtClean="0"/>
              <a:t>Capacitance</a:t>
            </a:r>
            <a:r>
              <a:rPr lang="nb-NO" dirty="0" smtClean="0"/>
              <a:t> (double </a:t>
            </a:r>
            <a:r>
              <a:rPr lang="nb-NO" dirty="0" err="1" smtClean="0"/>
              <a:t>layers</a:t>
            </a:r>
            <a:r>
              <a:rPr lang="nb-NO" dirty="0" smtClean="0"/>
              <a:t>)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AC </a:t>
            </a:r>
            <a:r>
              <a:rPr lang="nb-NO" dirty="0" err="1" smtClean="0"/>
              <a:t>impedance</a:t>
            </a:r>
            <a:r>
              <a:rPr lang="nb-NO" dirty="0" smtClean="0"/>
              <a:t> </a:t>
            </a:r>
            <a:r>
              <a:rPr lang="nb-NO" dirty="0" err="1" smtClean="0"/>
              <a:t>measurement</a:t>
            </a:r>
            <a:endParaRPr lang="en-GB" dirty="0"/>
          </a:p>
        </p:txBody>
      </p:sp>
      <p:pic>
        <p:nvPicPr>
          <p:cNvPr id="4" name="Picture 7" descr="D:\temp\DBJWEC001-216\WOST764\E-Book\15\15-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000" y="3358757"/>
            <a:ext cx="3069081" cy="2855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Solartron 1260 for sale $8995.00 | | AccuSource Electronic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4100" y="2145076"/>
            <a:ext cx="1633981" cy="759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6416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3700" y="953960"/>
            <a:ext cx="8343900" cy="5688242"/>
          </a:xfrm>
        </p:spPr>
        <p:txBody>
          <a:bodyPr>
            <a:normAutofit fontScale="92500" lnSpcReduction="10000"/>
          </a:bodyPr>
          <a:lstStyle/>
          <a:p>
            <a:r>
              <a:rPr lang="nb-NO" dirty="0" err="1" smtClean="0"/>
              <a:t>Impedance</a:t>
            </a:r>
            <a:r>
              <a:rPr lang="nb-NO" dirty="0" smtClean="0"/>
              <a:t> has magnitude </a:t>
            </a:r>
            <a:r>
              <a:rPr lang="nb-NO" dirty="0" err="1" smtClean="0"/>
              <a:t>but</a:t>
            </a:r>
            <a:r>
              <a:rPr lang="nb-NO" dirty="0" smtClean="0"/>
              <a:t> </a:t>
            </a:r>
            <a:r>
              <a:rPr lang="nb-NO" dirty="0" err="1" smtClean="0"/>
              <a:t>also</a:t>
            </a:r>
            <a:r>
              <a:rPr lang="nb-NO" dirty="0" smtClean="0"/>
              <a:t> </a:t>
            </a:r>
            <a:r>
              <a:rPr lang="nb-NO" dirty="0" err="1" smtClean="0"/>
              <a:t>contains</a:t>
            </a:r>
            <a:r>
              <a:rPr lang="nb-NO" dirty="0" smtClean="0"/>
              <a:t> a </a:t>
            </a:r>
            <a:r>
              <a:rPr lang="nb-NO" dirty="0" err="1" smtClean="0"/>
              <a:t>phase</a:t>
            </a:r>
            <a:r>
              <a:rPr lang="nb-NO" dirty="0" smtClean="0"/>
              <a:t> angle </a:t>
            </a:r>
            <a:r>
              <a:rPr lang="nb-NO" dirty="0" err="1" smtClean="0"/>
              <a:t>between</a:t>
            </a:r>
            <a:r>
              <a:rPr lang="nb-NO" dirty="0" smtClean="0"/>
              <a:t> </a:t>
            </a:r>
            <a:r>
              <a:rPr lang="nb-NO" i="1" dirty="0"/>
              <a:t>U</a:t>
            </a:r>
            <a:r>
              <a:rPr lang="nb-NO" dirty="0" smtClean="0"/>
              <a:t> </a:t>
            </a:r>
            <a:r>
              <a:rPr lang="nb-NO" dirty="0" smtClean="0"/>
              <a:t>and </a:t>
            </a:r>
            <a:r>
              <a:rPr lang="nb-NO" i="1" dirty="0" smtClean="0"/>
              <a:t>I</a:t>
            </a:r>
          </a:p>
          <a:p>
            <a:r>
              <a:rPr lang="nb-NO" dirty="0" err="1" smtClean="0"/>
              <a:t>Vector</a:t>
            </a:r>
            <a:r>
              <a:rPr lang="nb-NO" dirty="0" smtClean="0"/>
              <a:t> in 2-dimensional </a:t>
            </a:r>
            <a:r>
              <a:rPr lang="nb-NO" i="1" dirty="0" smtClean="0"/>
              <a:t>Z</a:t>
            </a:r>
            <a:r>
              <a:rPr lang="nb-NO" dirty="0" smtClean="0"/>
              <a:t> </a:t>
            </a:r>
            <a:r>
              <a:rPr lang="nb-NO" dirty="0" err="1" smtClean="0"/>
              <a:t>space</a:t>
            </a:r>
            <a:endParaRPr lang="nb-NO" dirty="0" smtClean="0"/>
          </a:p>
          <a:p>
            <a:endParaRPr lang="nb-NO" dirty="0" smtClean="0"/>
          </a:p>
          <a:p>
            <a:r>
              <a:rPr lang="nb-NO" dirty="0" smtClean="0"/>
              <a:t>In-</a:t>
            </a:r>
            <a:r>
              <a:rPr lang="nb-NO" dirty="0" err="1" smtClean="0"/>
              <a:t>phase</a:t>
            </a:r>
            <a:r>
              <a:rPr lang="nb-NO" dirty="0" smtClean="0"/>
              <a:t> and </a:t>
            </a:r>
            <a:r>
              <a:rPr lang="nb-NO" dirty="0" err="1" smtClean="0"/>
              <a:t>out</a:t>
            </a:r>
            <a:r>
              <a:rPr lang="nb-NO" dirty="0" smtClean="0"/>
              <a:t>-of-</a:t>
            </a:r>
            <a:r>
              <a:rPr lang="nb-NO" dirty="0" err="1" smtClean="0"/>
              <a:t>phase</a:t>
            </a:r>
            <a:r>
              <a:rPr lang="nb-NO" dirty="0" smtClean="0"/>
              <a:t> </a:t>
            </a:r>
            <a:r>
              <a:rPr lang="nb-NO" dirty="0" err="1" smtClean="0"/>
              <a:t>components</a:t>
            </a:r>
            <a:endParaRPr lang="nb-NO" dirty="0" smtClean="0"/>
          </a:p>
          <a:p>
            <a:endParaRPr lang="nb-NO" i="1" dirty="0" smtClean="0"/>
          </a:p>
          <a:p>
            <a:r>
              <a:rPr lang="nb-NO" dirty="0"/>
              <a:t>Real part </a:t>
            </a:r>
            <a:r>
              <a:rPr lang="nb-NO" i="1" dirty="0"/>
              <a:t>Z</a:t>
            </a:r>
            <a:r>
              <a:rPr lang="nb-NO" dirty="0"/>
              <a:t>’</a:t>
            </a:r>
          </a:p>
          <a:p>
            <a:r>
              <a:rPr lang="nb-NO" dirty="0" err="1" smtClean="0"/>
              <a:t>Imaginary</a:t>
            </a:r>
            <a:r>
              <a:rPr lang="nb-NO" dirty="0" smtClean="0"/>
              <a:t> </a:t>
            </a:r>
            <a:r>
              <a:rPr lang="nb-NO" dirty="0"/>
              <a:t>part </a:t>
            </a:r>
            <a:r>
              <a:rPr lang="nb-NO" dirty="0" err="1"/>
              <a:t>j</a:t>
            </a:r>
            <a:r>
              <a:rPr lang="nb-NO" i="1" dirty="0" err="1"/>
              <a:t>Z</a:t>
            </a:r>
            <a:r>
              <a:rPr lang="nb-NO" dirty="0"/>
              <a:t>’’</a:t>
            </a:r>
          </a:p>
          <a:p>
            <a:endParaRPr lang="nb-NO" dirty="0" smtClean="0"/>
          </a:p>
          <a:p>
            <a:endParaRPr lang="nb-NO" dirty="0"/>
          </a:p>
          <a:p>
            <a:r>
              <a:rPr lang="nb-NO" i="1" dirty="0" smtClean="0"/>
              <a:t>Z = Z’ + </a:t>
            </a:r>
            <a:r>
              <a:rPr lang="nb-NO" i="1" dirty="0" err="1" smtClean="0"/>
              <a:t>jZ</a:t>
            </a:r>
            <a:r>
              <a:rPr lang="nb-NO" i="1" dirty="0" smtClean="0"/>
              <a:t>’’    or     Z* = </a:t>
            </a:r>
            <a:r>
              <a:rPr lang="nb-NO" i="1" dirty="0"/>
              <a:t>Z’ + </a:t>
            </a:r>
            <a:r>
              <a:rPr lang="nb-NO" i="1" dirty="0" err="1"/>
              <a:t>jZ</a:t>
            </a:r>
            <a:r>
              <a:rPr lang="nb-NO" i="1" dirty="0" smtClean="0"/>
              <a:t>’’       </a:t>
            </a:r>
            <a:r>
              <a:rPr lang="nb-NO" i="1" dirty="0" err="1" smtClean="0"/>
              <a:t>Complex</a:t>
            </a:r>
            <a:r>
              <a:rPr lang="nb-NO" i="1" dirty="0" smtClean="0"/>
              <a:t> </a:t>
            </a:r>
            <a:r>
              <a:rPr lang="nb-NO" i="1" dirty="0" err="1" smtClean="0"/>
              <a:t>numbers</a:t>
            </a:r>
            <a:r>
              <a:rPr lang="nb-NO" i="1" dirty="0" smtClean="0"/>
              <a:t>      j =√-1    or   j</a:t>
            </a:r>
            <a:r>
              <a:rPr lang="nb-NO" i="1" baseline="30000" dirty="0" smtClean="0"/>
              <a:t>2</a:t>
            </a:r>
            <a:r>
              <a:rPr lang="nb-NO" i="1" dirty="0" smtClean="0"/>
              <a:t> = -1    </a:t>
            </a:r>
            <a:endParaRPr lang="nb-NO" i="1" dirty="0"/>
          </a:p>
          <a:p>
            <a:endParaRPr lang="nb-NO" dirty="0" smtClean="0"/>
          </a:p>
          <a:p>
            <a:r>
              <a:rPr lang="nb-NO" dirty="0" smtClean="0"/>
              <a:t>The </a:t>
            </a:r>
            <a:r>
              <a:rPr lang="nb-NO" dirty="0" err="1" smtClean="0"/>
              <a:t>value</a:t>
            </a:r>
            <a:r>
              <a:rPr lang="nb-NO" dirty="0" smtClean="0"/>
              <a:t> of </a:t>
            </a:r>
            <a:r>
              <a:rPr lang="nb-NO" i="1" dirty="0" smtClean="0"/>
              <a:t>Z</a:t>
            </a:r>
            <a:r>
              <a:rPr lang="nb-NO" dirty="0" smtClean="0"/>
              <a:t> – </a:t>
            </a:r>
            <a:r>
              <a:rPr lang="nb-NO" dirty="0" err="1" smtClean="0"/>
              <a:t>often</a:t>
            </a:r>
            <a:r>
              <a:rPr lang="nb-NO" dirty="0" smtClean="0"/>
              <a:t> </a:t>
            </a:r>
            <a:r>
              <a:rPr lang="nb-NO" dirty="0" err="1" smtClean="0"/>
              <a:t>denoted</a:t>
            </a:r>
            <a:r>
              <a:rPr lang="nb-NO" dirty="0" smtClean="0"/>
              <a:t> |</a:t>
            </a:r>
            <a:r>
              <a:rPr lang="nb-NO" i="1" dirty="0" smtClean="0"/>
              <a:t>Z</a:t>
            </a:r>
            <a:r>
              <a:rPr lang="nb-NO" dirty="0" smtClean="0"/>
              <a:t>|</a:t>
            </a:r>
            <a:r>
              <a:rPr lang="nb-NO" dirty="0"/>
              <a:t> –</a:t>
            </a:r>
            <a:r>
              <a:rPr lang="nb-NO" dirty="0" smtClean="0"/>
              <a:t> is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length</a:t>
            </a:r>
            <a:r>
              <a:rPr lang="nb-NO" dirty="0" smtClean="0"/>
              <a:t> of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vector</a:t>
            </a:r>
            <a:r>
              <a:rPr lang="nb-NO" dirty="0" smtClean="0"/>
              <a:t>: </a:t>
            </a:r>
          </a:p>
          <a:p>
            <a:pPr marL="0" indent="0">
              <a:buNone/>
            </a:pPr>
            <a:r>
              <a:rPr lang="nb-NO" i="1" dirty="0" smtClean="0"/>
              <a:t>   </a:t>
            </a:r>
          </a:p>
          <a:p>
            <a:pPr marL="0" indent="0">
              <a:buNone/>
            </a:pPr>
            <a:endParaRPr lang="nb-NO" i="1" dirty="0"/>
          </a:p>
          <a:p>
            <a:pPr marL="0" indent="0">
              <a:buNone/>
            </a:pPr>
            <a:r>
              <a:rPr lang="nb-NO" i="1" dirty="0" smtClean="0"/>
              <a:t> </a:t>
            </a:r>
          </a:p>
          <a:p>
            <a:pPr marL="0" indent="0">
              <a:buNone/>
            </a:pPr>
            <a:r>
              <a:rPr lang="nb-NO" dirty="0" smtClean="0"/>
              <a:t>|</a:t>
            </a:r>
            <a:r>
              <a:rPr lang="nb-NO" i="1" dirty="0" smtClean="0"/>
              <a:t>Z</a:t>
            </a:r>
            <a:r>
              <a:rPr lang="nb-NO" dirty="0" smtClean="0"/>
              <a:t>|</a:t>
            </a:r>
            <a:r>
              <a:rPr lang="nb-NO" i="1" dirty="0" smtClean="0"/>
              <a:t> </a:t>
            </a:r>
            <a:r>
              <a:rPr lang="nb-NO" i="1" dirty="0" smtClean="0"/>
              <a:t>= </a:t>
            </a:r>
            <a:r>
              <a:rPr lang="nb-NO" i="1" dirty="0" smtClean="0"/>
              <a:t>√</a:t>
            </a:r>
            <a:r>
              <a:rPr lang="nb-NO" dirty="0" smtClean="0"/>
              <a:t>(</a:t>
            </a:r>
            <a:r>
              <a:rPr lang="nb-NO" i="1" dirty="0" smtClean="0"/>
              <a:t>Z’</a:t>
            </a:r>
            <a:r>
              <a:rPr lang="nb-NO" i="1" baseline="30000" dirty="0" smtClean="0"/>
              <a:t>2</a:t>
            </a:r>
            <a:r>
              <a:rPr lang="nb-NO" i="1" dirty="0" smtClean="0"/>
              <a:t>+Z’’</a:t>
            </a:r>
            <a:r>
              <a:rPr lang="nb-NO" i="1" baseline="30000" dirty="0" smtClean="0"/>
              <a:t>2</a:t>
            </a:r>
            <a:r>
              <a:rPr lang="nb-NO" dirty="0" smtClean="0"/>
              <a:t>)</a:t>
            </a:r>
            <a:r>
              <a:rPr lang="nb-NO" i="1" dirty="0" smtClean="0"/>
              <a:t> = </a:t>
            </a:r>
            <a:r>
              <a:rPr lang="nb-NO" i="1" dirty="0"/>
              <a:t>√</a:t>
            </a:r>
            <a:r>
              <a:rPr lang="nb-NO" dirty="0" smtClean="0"/>
              <a:t>(</a:t>
            </a:r>
            <a:r>
              <a:rPr lang="nb-NO" i="1" dirty="0" smtClean="0"/>
              <a:t>Z’</a:t>
            </a:r>
            <a:r>
              <a:rPr lang="nb-NO" i="1" baseline="30000" dirty="0" smtClean="0"/>
              <a:t>2</a:t>
            </a:r>
            <a:r>
              <a:rPr lang="nb-NO" i="1" dirty="0" smtClean="0"/>
              <a:t>–</a:t>
            </a:r>
            <a:r>
              <a:rPr lang="nb-NO" dirty="0" smtClean="0"/>
              <a:t>(</a:t>
            </a:r>
            <a:r>
              <a:rPr lang="nb-NO" dirty="0" err="1" smtClean="0"/>
              <a:t>j</a:t>
            </a:r>
            <a:r>
              <a:rPr lang="nb-NO" i="1" dirty="0" err="1" smtClean="0"/>
              <a:t>Z</a:t>
            </a:r>
            <a:r>
              <a:rPr lang="nb-NO" i="1" dirty="0" smtClean="0"/>
              <a:t>’’</a:t>
            </a:r>
            <a:r>
              <a:rPr lang="nb-NO" dirty="0" smtClean="0"/>
              <a:t>)</a:t>
            </a:r>
            <a:r>
              <a:rPr lang="nb-NO" i="1" baseline="30000" dirty="0" smtClean="0"/>
              <a:t>2</a:t>
            </a:r>
            <a:r>
              <a:rPr lang="nb-NO" dirty="0" smtClean="0"/>
              <a:t>)</a:t>
            </a:r>
            <a:r>
              <a:rPr lang="nb-NO" i="1" dirty="0" smtClean="0"/>
              <a:t> = </a:t>
            </a:r>
            <a:r>
              <a:rPr lang="nb-NO" i="1" dirty="0"/>
              <a:t>√</a:t>
            </a:r>
            <a:r>
              <a:rPr lang="nb-NO" dirty="0"/>
              <a:t>(</a:t>
            </a:r>
            <a:r>
              <a:rPr lang="nb-NO" dirty="0" smtClean="0"/>
              <a:t>(</a:t>
            </a:r>
            <a:r>
              <a:rPr lang="nb-NO" i="1" dirty="0" smtClean="0"/>
              <a:t>Z’+</a:t>
            </a:r>
            <a:r>
              <a:rPr lang="nb-NO" dirty="0" err="1" smtClean="0"/>
              <a:t>j</a:t>
            </a:r>
            <a:r>
              <a:rPr lang="nb-NO" i="1" dirty="0" err="1" smtClean="0"/>
              <a:t>Z</a:t>
            </a:r>
            <a:r>
              <a:rPr lang="nb-NO" i="1" dirty="0" smtClean="0"/>
              <a:t>’’</a:t>
            </a:r>
            <a:r>
              <a:rPr lang="nb-NO" dirty="0" smtClean="0"/>
              <a:t>)(</a:t>
            </a:r>
            <a:r>
              <a:rPr lang="nb-NO" i="1" dirty="0" smtClean="0"/>
              <a:t>Z’-</a:t>
            </a:r>
            <a:r>
              <a:rPr lang="nb-NO" dirty="0" err="1" smtClean="0"/>
              <a:t>j</a:t>
            </a:r>
            <a:r>
              <a:rPr lang="nb-NO" i="1" dirty="0" err="1" smtClean="0"/>
              <a:t>Z</a:t>
            </a:r>
            <a:r>
              <a:rPr lang="nb-NO" i="1" dirty="0" smtClean="0"/>
              <a:t>’’</a:t>
            </a:r>
            <a:r>
              <a:rPr lang="nb-NO" dirty="0" smtClean="0"/>
              <a:t>))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588833"/>
          </a:xfrm>
        </p:spPr>
        <p:txBody>
          <a:bodyPr/>
          <a:lstStyle/>
          <a:p>
            <a:r>
              <a:rPr lang="nb-NO" dirty="0" smtClean="0"/>
              <a:t>AC </a:t>
            </a:r>
            <a:r>
              <a:rPr lang="nb-NO" dirty="0" err="1" smtClean="0"/>
              <a:t>impedance</a:t>
            </a:r>
            <a:r>
              <a:rPr lang="nb-NO" dirty="0" smtClean="0"/>
              <a:t> </a:t>
            </a:r>
            <a:r>
              <a:rPr lang="nb-NO" dirty="0" err="1" smtClean="0"/>
              <a:t>representations</a:t>
            </a:r>
            <a:endParaRPr lang="en-GB" dirty="0"/>
          </a:p>
        </p:txBody>
      </p:sp>
      <p:grpSp>
        <p:nvGrpSpPr>
          <p:cNvPr id="8" name="Group 7"/>
          <p:cNvGrpSpPr/>
          <p:nvPr/>
        </p:nvGrpSpPr>
        <p:grpSpPr>
          <a:xfrm>
            <a:off x="4754880" y="1420009"/>
            <a:ext cx="2702455" cy="2448940"/>
            <a:chOff x="6049670" y="1806142"/>
            <a:chExt cx="2087156" cy="199782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49670" y="1806142"/>
              <a:ext cx="2087156" cy="1997822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7651699" y="3072384"/>
              <a:ext cx="35496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nb-NO" dirty="0" smtClean="0"/>
                <a:t>Z’</a:t>
              </a:r>
              <a:endParaRPr lang="en-GB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049670" y="1816711"/>
              <a:ext cx="412677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nb-NO" dirty="0" smtClean="0"/>
                <a:t>Z’’</a:t>
              </a:r>
              <a:endParaRPr lang="en-GB" dirty="0"/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613" y="4994384"/>
            <a:ext cx="6791325" cy="4191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Group 12"/>
          <p:cNvGrpSpPr/>
          <p:nvPr/>
        </p:nvGrpSpPr>
        <p:grpSpPr>
          <a:xfrm>
            <a:off x="5676595" y="5512643"/>
            <a:ext cx="1848343" cy="406936"/>
            <a:chOff x="5676595" y="5512643"/>
            <a:chExt cx="1848343" cy="406936"/>
          </a:xfrm>
        </p:grpSpPr>
        <p:sp>
          <p:nvSpPr>
            <p:cNvPr id="9" name="TextBox 8"/>
            <p:cNvSpPr txBox="1"/>
            <p:nvPr/>
          </p:nvSpPr>
          <p:spPr>
            <a:xfrm>
              <a:off x="5948737" y="5512643"/>
              <a:ext cx="1576201" cy="307777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sz="1400" dirty="0" err="1" smtClean="0"/>
                <a:t>Complex</a:t>
              </a:r>
              <a:r>
                <a:rPr lang="nb-NO" sz="1400" dirty="0" smtClean="0"/>
                <a:t> </a:t>
              </a:r>
              <a:r>
                <a:rPr lang="nb-NO" sz="1400" dirty="0" err="1" smtClean="0"/>
                <a:t>conjugate</a:t>
              </a:r>
              <a:endParaRPr lang="en-GB" sz="1400" dirty="0"/>
            </a:p>
          </p:txBody>
        </p:sp>
        <p:cxnSp>
          <p:nvCxnSpPr>
            <p:cNvPr id="11" name="Straight Arrow Connector 10"/>
            <p:cNvCxnSpPr>
              <a:stCxn id="9" idx="1"/>
            </p:cNvCxnSpPr>
            <p:nvPr/>
          </p:nvCxnSpPr>
          <p:spPr>
            <a:xfrm flipH="1">
              <a:off x="5676595" y="5666532"/>
              <a:ext cx="272142" cy="25304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7664226" y="1662032"/>
            <a:ext cx="1374446" cy="2206917"/>
            <a:chOff x="7416800" y="330286"/>
            <a:chExt cx="1374446" cy="2206917"/>
          </a:xfrm>
        </p:grpSpPr>
        <p:pic>
          <p:nvPicPr>
            <p:cNvPr id="14" name="Picture 2" descr="Harry Nyquist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16800" y="330286"/>
              <a:ext cx="1374446" cy="16836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>
              <a:off x="7510982" y="2013983"/>
              <a:ext cx="122661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nb-NO" sz="1400" dirty="0" smtClean="0"/>
                <a:t>Harry Nyquist </a:t>
              </a:r>
            </a:p>
            <a:p>
              <a:pPr algn="ctr"/>
              <a:r>
                <a:rPr lang="nb-NO" sz="1400" dirty="0" smtClean="0"/>
                <a:t>1889-1976</a:t>
              </a:r>
              <a:endParaRPr lang="en-GB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7527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Complex impedance </a:t>
            </a:r>
            <a:r>
              <a:rPr lang="en-GB" i="1" dirty="0" smtClean="0"/>
              <a:t>Z</a:t>
            </a:r>
            <a:r>
              <a:rPr lang="en-GB" dirty="0" smtClean="0"/>
              <a:t>* and admittance </a:t>
            </a:r>
            <a:r>
              <a:rPr lang="en-GB" i="1" dirty="0" smtClean="0"/>
              <a:t>Y</a:t>
            </a:r>
            <a:r>
              <a:rPr lang="en-GB" dirty="0" smtClean="0"/>
              <a:t>*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365" y="1628800"/>
            <a:ext cx="4948517" cy="4543400"/>
          </a:xfrm>
        </p:spPr>
        <p:txBody>
          <a:bodyPr/>
          <a:lstStyle/>
          <a:p>
            <a:r>
              <a:rPr lang="en-US" i="1" dirty="0" smtClean="0"/>
              <a:t>Z</a:t>
            </a:r>
            <a:r>
              <a:rPr lang="en-US" i="1" baseline="30000" dirty="0" smtClean="0"/>
              <a:t>*</a:t>
            </a:r>
            <a:r>
              <a:rPr lang="en-US" i="1" dirty="0" smtClean="0"/>
              <a:t> = U*/I* = Z</a:t>
            </a:r>
            <a:r>
              <a:rPr lang="en-US" i="1" baseline="30000" dirty="0" smtClean="0"/>
              <a:t>/</a:t>
            </a:r>
            <a:r>
              <a:rPr lang="en-US" i="1" dirty="0" smtClean="0"/>
              <a:t> + </a:t>
            </a:r>
            <a:r>
              <a:rPr lang="en-US" i="1" dirty="0" err="1" smtClean="0"/>
              <a:t>jZ</a:t>
            </a:r>
            <a:r>
              <a:rPr lang="en-US" i="1" baseline="30000" dirty="0" smtClean="0"/>
              <a:t>//</a:t>
            </a:r>
            <a:r>
              <a:rPr lang="en-US" i="1" dirty="0" smtClean="0"/>
              <a:t> = R + </a:t>
            </a:r>
            <a:r>
              <a:rPr lang="en-US" i="1" dirty="0" err="1" smtClean="0"/>
              <a:t>jX</a:t>
            </a:r>
            <a:endParaRPr lang="en-US" i="1" dirty="0" smtClean="0"/>
          </a:p>
          <a:p>
            <a:pPr lvl="1"/>
            <a:r>
              <a:rPr lang="en-US" i="1" dirty="0" smtClean="0"/>
              <a:t>Z*  Complex impedance</a:t>
            </a:r>
          </a:p>
          <a:p>
            <a:pPr lvl="1"/>
            <a:r>
              <a:rPr lang="en-US" i="1" dirty="0" smtClean="0"/>
              <a:t>|Z|  Impedance   </a:t>
            </a:r>
          </a:p>
          <a:p>
            <a:pPr lvl="1"/>
            <a:r>
              <a:rPr lang="en-US" i="1" dirty="0" smtClean="0"/>
              <a:t>R  Resistance</a:t>
            </a:r>
          </a:p>
          <a:p>
            <a:pPr lvl="1"/>
            <a:r>
              <a:rPr lang="en-US" i="1" dirty="0" smtClean="0"/>
              <a:t>X  Reactance</a:t>
            </a:r>
          </a:p>
          <a:p>
            <a:endParaRPr lang="en-US" i="1" dirty="0" smtClean="0"/>
          </a:p>
          <a:p>
            <a:endParaRPr lang="en-US" i="1" dirty="0" smtClean="0"/>
          </a:p>
          <a:p>
            <a:r>
              <a:rPr lang="en-US" i="1" dirty="0" smtClean="0"/>
              <a:t>Y</a:t>
            </a:r>
            <a:r>
              <a:rPr lang="en-US" i="1" baseline="30000" dirty="0" smtClean="0"/>
              <a:t>*</a:t>
            </a:r>
            <a:r>
              <a:rPr lang="en-US" i="1" dirty="0" smtClean="0"/>
              <a:t> = 1/Z* = I*/U* = Y</a:t>
            </a:r>
            <a:r>
              <a:rPr lang="en-US" i="1" baseline="30000" dirty="0" smtClean="0"/>
              <a:t>/</a:t>
            </a:r>
            <a:r>
              <a:rPr lang="en-US" i="1" dirty="0" smtClean="0"/>
              <a:t> + </a:t>
            </a:r>
            <a:r>
              <a:rPr lang="en-US" i="1" dirty="0" err="1" smtClean="0"/>
              <a:t>jY</a:t>
            </a:r>
            <a:r>
              <a:rPr lang="en-US" i="1" baseline="30000" dirty="0" smtClean="0"/>
              <a:t>//</a:t>
            </a:r>
            <a:r>
              <a:rPr lang="en-US" i="1" dirty="0" smtClean="0"/>
              <a:t> = G + </a:t>
            </a:r>
            <a:r>
              <a:rPr lang="en-US" i="1" dirty="0" err="1" smtClean="0"/>
              <a:t>jB</a:t>
            </a:r>
            <a:endParaRPr lang="en-US" i="1" dirty="0" smtClean="0"/>
          </a:p>
          <a:p>
            <a:pPr lvl="1"/>
            <a:r>
              <a:rPr lang="en-US" i="1" dirty="0" smtClean="0"/>
              <a:t>Y*  Complex admittance</a:t>
            </a:r>
          </a:p>
          <a:p>
            <a:pPr lvl="1"/>
            <a:r>
              <a:rPr lang="en-US" i="1" dirty="0" smtClean="0"/>
              <a:t>|Y|  Admittance</a:t>
            </a:r>
          </a:p>
          <a:p>
            <a:pPr lvl="1"/>
            <a:r>
              <a:rPr lang="en-US" i="1" dirty="0" smtClean="0"/>
              <a:t>G  Conductance</a:t>
            </a:r>
          </a:p>
          <a:p>
            <a:pPr lvl="1"/>
            <a:r>
              <a:rPr lang="en-US" i="1" dirty="0" smtClean="0"/>
              <a:t>B  </a:t>
            </a:r>
            <a:r>
              <a:rPr lang="en-US" i="1" dirty="0" err="1" smtClean="0"/>
              <a:t>Susceptance</a:t>
            </a:r>
            <a:endParaRPr lang="en-US" i="1" dirty="0" smtClean="0"/>
          </a:p>
          <a:p>
            <a:pPr lvl="1"/>
            <a:endParaRPr lang="en-US" i="1" dirty="0" smtClean="0"/>
          </a:p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6187" y="1742741"/>
            <a:ext cx="5198044" cy="222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905770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330128" cy="792088"/>
          </a:xfrm>
        </p:spPr>
        <p:txBody>
          <a:bodyPr/>
          <a:lstStyle/>
          <a:p>
            <a:r>
              <a:rPr lang="en-GB" dirty="0" smtClean="0"/>
              <a:t>Impedance and admittance of discrete elements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196752"/>
            <a:ext cx="8394136" cy="4975448"/>
          </a:xfrm>
        </p:spPr>
        <p:txBody>
          <a:bodyPr/>
          <a:lstStyle/>
          <a:p>
            <a:r>
              <a:rPr lang="en-GB" dirty="0" smtClean="0"/>
              <a:t>Series RCL</a:t>
            </a:r>
          </a:p>
          <a:p>
            <a:endParaRPr lang="en-GB" dirty="0" smtClean="0"/>
          </a:p>
          <a:p>
            <a:r>
              <a:rPr lang="en-US" i="1" dirty="0" smtClean="0"/>
              <a:t>Z</a:t>
            </a:r>
            <a:r>
              <a:rPr lang="en-US" i="1" baseline="30000" dirty="0" smtClean="0"/>
              <a:t>*</a:t>
            </a:r>
            <a:r>
              <a:rPr lang="en-US" i="1" dirty="0" smtClean="0"/>
              <a:t> = Z</a:t>
            </a:r>
            <a:r>
              <a:rPr lang="en-US" i="1" baseline="30000" dirty="0" smtClean="0"/>
              <a:t>/</a:t>
            </a:r>
            <a:r>
              <a:rPr lang="en-US" i="1" dirty="0" smtClean="0"/>
              <a:t> + </a:t>
            </a:r>
            <a:r>
              <a:rPr lang="en-US" i="1" dirty="0" err="1" smtClean="0"/>
              <a:t>jZ</a:t>
            </a:r>
            <a:r>
              <a:rPr lang="en-US" i="1" baseline="30000" dirty="0" smtClean="0"/>
              <a:t>//</a:t>
            </a:r>
            <a:r>
              <a:rPr lang="en-US" i="1" dirty="0" smtClean="0"/>
              <a:t> = R + </a:t>
            </a:r>
            <a:r>
              <a:rPr lang="en-US" i="1" dirty="0" err="1" smtClean="0"/>
              <a:t>jX</a:t>
            </a:r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Parallel (RCL)</a:t>
            </a:r>
          </a:p>
          <a:p>
            <a:endParaRPr lang="en-US" i="1" dirty="0" smtClean="0"/>
          </a:p>
          <a:p>
            <a:r>
              <a:rPr lang="en-US" i="1" dirty="0" smtClean="0"/>
              <a:t>Y</a:t>
            </a:r>
            <a:r>
              <a:rPr lang="en-US" i="1" baseline="30000" dirty="0" smtClean="0"/>
              <a:t>*</a:t>
            </a:r>
            <a:r>
              <a:rPr lang="en-US" i="1" dirty="0" smtClean="0"/>
              <a:t> = Y</a:t>
            </a:r>
            <a:r>
              <a:rPr lang="en-US" i="1" baseline="30000" dirty="0" smtClean="0"/>
              <a:t>/</a:t>
            </a:r>
            <a:r>
              <a:rPr lang="en-US" i="1" dirty="0" smtClean="0"/>
              <a:t> + </a:t>
            </a:r>
            <a:r>
              <a:rPr lang="en-US" i="1" dirty="0" err="1" smtClean="0"/>
              <a:t>jY</a:t>
            </a:r>
            <a:r>
              <a:rPr lang="en-US" i="1" baseline="30000" dirty="0" smtClean="0"/>
              <a:t>//</a:t>
            </a:r>
            <a:r>
              <a:rPr lang="en-US" i="1" dirty="0" smtClean="0"/>
              <a:t> = G + </a:t>
            </a:r>
            <a:r>
              <a:rPr lang="en-US" i="1" dirty="0" err="1" smtClean="0"/>
              <a:t>jB</a:t>
            </a:r>
            <a:endParaRPr lang="en-GB" dirty="0"/>
          </a:p>
        </p:txBody>
      </p:sp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37889" name="Object 1"/>
          <p:cNvGraphicFramePr>
            <a:graphicFrameLocks noChangeAspect="1"/>
          </p:cNvGraphicFramePr>
          <p:nvPr/>
        </p:nvGraphicFramePr>
        <p:xfrm>
          <a:off x="971600" y="2708920"/>
          <a:ext cx="4887763" cy="79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84" name="Equation" r:id="rId3" imgW="2413000" imgH="393700" progId="Equation.3">
                  <p:embed/>
                </p:oleObj>
              </mc:Choice>
              <mc:Fallback>
                <p:oleObj name="Equation" r:id="rId3" imgW="2413000" imgH="393700" progId="Equation.3">
                  <p:embed/>
                  <p:pic>
                    <p:nvPicPr>
                      <p:cNvPr id="37889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2708920"/>
                        <a:ext cx="4887763" cy="792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37891" name="Object 3"/>
          <p:cNvGraphicFramePr>
            <a:graphicFrameLocks noChangeAspect="1"/>
          </p:cNvGraphicFramePr>
          <p:nvPr/>
        </p:nvGraphicFramePr>
        <p:xfrm>
          <a:off x="971600" y="5329164"/>
          <a:ext cx="4752528" cy="7641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85" name="Equation" r:id="rId5" imgW="2425700" imgH="393700" progId="Equation.3">
                  <p:embed/>
                </p:oleObj>
              </mc:Choice>
              <mc:Fallback>
                <p:oleObj name="Equation" r:id="rId5" imgW="2425700" imgH="393700" progId="Equation.3">
                  <p:embed/>
                  <p:pic>
                    <p:nvPicPr>
                      <p:cNvPr id="3789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5329164"/>
                        <a:ext cx="4752528" cy="76413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660233" y="5085184"/>
            <a:ext cx="2160240" cy="9233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Resonance for (RC) when </a:t>
            </a:r>
            <a:r>
              <a:rPr lang="en-GB" i="1" dirty="0" smtClean="0"/>
              <a:t>G</a:t>
            </a:r>
            <a:r>
              <a:rPr lang="en-GB" dirty="0" smtClean="0"/>
              <a:t> = </a:t>
            </a:r>
            <a:r>
              <a:rPr lang="el-GR" i="1" dirty="0" smtClean="0"/>
              <a:t>ω</a:t>
            </a:r>
            <a:r>
              <a:rPr lang="nb-NO" i="1" dirty="0" smtClean="0"/>
              <a:t>C</a:t>
            </a:r>
            <a:r>
              <a:rPr lang="nb-NO" dirty="0" smtClean="0"/>
              <a:t> or </a:t>
            </a:r>
            <a:r>
              <a:rPr lang="nb-NO" i="1" dirty="0" smtClean="0"/>
              <a:t>C=G/</a:t>
            </a:r>
            <a:r>
              <a:rPr lang="el-GR" i="1" dirty="0" smtClean="0"/>
              <a:t>ω</a:t>
            </a:r>
            <a:r>
              <a:rPr lang="nb-NO" dirty="0" smtClean="0"/>
              <a:t> or </a:t>
            </a:r>
            <a:r>
              <a:rPr lang="el-GR" i="1" dirty="0" smtClean="0"/>
              <a:t>ω</a:t>
            </a:r>
            <a:r>
              <a:rPr lang="nb-NO" dirty="0" smtClean="0"/>
              <a:t>=1/(</a:t>
            </a:r>
            <a:r>
              <a:rPr lang="nb-NO" i="1" dirty="0" smtClean="0"/>
              <a:t>RC</a:t>
            </a:r>
            <a:r>
              <a:rPr lang="nb-NO" dirty="0" smtClean="0"/>
              <a:t>) 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1411" y="1124744"/>
            <a:ext cx="2771775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982724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0"/>
            <a:ext cx="8330128" cy="1268760"/>
          </a:xfrm>
        </p:spPr>
        <p:txBody>
          <a:bodyPr/>
          <a:lstStyle/>
          <a:p>
            <a:r>
              <a:rPr lang="en-GB" dirty="0" smtClean="0"/>
              <a:t>Constant phase elements (CPE)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221" y="970059"/>
            <a:ext cx="7757147" cy="5672041"/>
          </a:xfrm>
        </p:spPr>
        <p:txBody>
          <a:bodyPr>
            <a:normAutofit fontScale="92500" lnSpcReduction="20000"/>
          </a:bodyPr>
          <a:lstStyle/>
          <a:p>
            <a:r>
              <a:rPr lang="en-GB" sz="2000" dirty="0" smtClean="0"/>
              <a:t>Constant phase elements (CPE); symbol Q</a:t>
            </a:r>
          </a:p>
          <a:p>
            <a:r>
              <a:rPr lang="en-GB" sz="2000" dirty="0" smtClean="0"/>
              <a:t>Mathematically mimics the impedance of real, non-ideal, processes and components; dispersions in time constants</a:t>
            </a:r>
          </a:p>
          <a:p>
            <a:endParaRPr lang="en-GB" sz="2000" dirty="0" smtClean="0"/>
          </a:p>
          <a:p>
            <a:r>
              <a:rPr lang="en-GB" sz="2000" dirty="0" smtClean="0"/>
              <a:t>Q has admittance</a:t>
            </a:r>
          </a:p>
          <a:p>
            <a:endParaRPr lang="nb-NO" sz="2000" dirty="0" smtClean="0"/>
          </a:p>
          <a:p>
            <a:pPr marL="0" indent="0">
              <a:buNone/>
            </a:pPr>
            <a:r>
              <a:rPr lang="nb-NO" sz="2000" dirty="0" smtClean="0"/>
              <a:t>and, by </a:t>
            </a:r>
            <a:r>
              <a:rPr lang="nb-NO" sz="2000" dirty="0" err="1" smtClean="0"/>
              <a:t>inversion</a:t>
            </a:r>
            <a:r>
              <a:rPr lang="nb-NO" sz="2000" dirty="0" smtClean="0"/>
              <a:t>, </a:t>
            </a:r>
            <a:r>
              <a:rPr lang="nb-NO" sz="2000" dirty="0" err="1" smtClean="0"/>
              <a:t>impedance</a:t>
            </a:r>
            <a:endParaRPr lang="nb-NO" sz="2000" dirty="0" smtClean="0"/>
          </a:p>
          <a:p>
            <a:endParaRPr lang="nb-NO" sz="2000" dirty="0"/>
          </a:p>
          <a:p>
            <a:pPr marL="0" indent="0">
              <a:buNone/>
            </a:pPr>
            <a:r>
              <a:rPr lang="nb-NO" sz="2000" dirty="0" err="1"/>
              <a:t>w</a:t>
            </a:r>
            <a:r>
              <a:rPr lang="nb-NO" sz="2000" dirty="0" err="1" smtClean="0"/>
              <a:t>here</a:t>
            </a:r>
            <a:r>
              <a:rPr lang="nb-NO" sz="2000" dirty="0" smtClean="0"/>
              <a:t> </a:t>
            </a:r>
            <a:r>
              <a:rPr lang="nb-NO" sz="2000" i="1" dirty="0" smtClean="0"/>
              <a:t>Z</a:t>
            </a:r>
            <a:r>
              <a:rPr lang="nb-NO" sz="2000" baseline="-25000" dirty="0" smtClean="0"/>
              <a:t>0</a:t>
            </a:r>
            <a:r>
              <a:rPr lang="nb-NO" sz="2000" dirty="0" smtClean="0"/>
              <a:t> = 1/</a:t>
            </a:r>
            <a:r>
              <a:rPr lang="nb-NO" sz="2000" i="1" dirty="0" smtClean="0"/>
              <a:t>Y</a:t>
            </a:r>
            <a:r>
              <a:rPr lang="nb-NO" sz="2000" baseline="-25000" dirty="0" smtClean="0"/>
              <a:t>0</a:t>
            </a:r>
          </a:p>
          <a:p>
            <a:endParaRPr lang="en-GB" sz="2000" dirty="0" smtClean="0"/>
          </a:p>
          <a:p>
            <a:r>
              <a:rPr lang="en-GB" sz="2000" i="1" dirty="0" smtClean="0"/>
              <a:t>n</a:t>
            </a:r>
            <a:r>
              <a:rPr lang="en-GB" sz="2000" dirty="0" smtClean="0"/>
              <a:t> = 1		Capacitor</a:t>
            </a:r>
          </a:p>
          <a:p>
            <a:r>
              <a:rPr lang="en-GB" sz="2000" i="1" dirty="0" smtClean="0"/>
              <a:t>n</a:t>
            </a:r>
            <a:r>
              <a:rPr lang="en-GB" sz="2000" dirty="0" smtClean="0"/>
              <a:t> = 0		Conductor/Resistor</a:t>
            </a:r>
          </a:p>
          <a:p>
            <a:r>
              <a:rPr lang="en-GB" sz="2000" i="1" dirty="0" smtClean="0"/>
              <a:t>n</a:t>
            </a:r>
            <a:r>
              <a:rPr lang="en-GB" sz="2000" dirty="0" smtClean="0"/>
              <a:t> = -1	Inductance</a:t>
            </a:r>
          </a:p>
          <a:p>
            <a:r>
              <a:rPr lang="en-GB" sz="2000" i="1" dirty="0" smtClean="0"/>
              <a:t>n</a:t>
            </a:r>
            <a:r>
              <a:rPr lang="en-GB" sz="2000" dirty="0" smtClean="0"/>
              <a:t> = 0.5 	Warburg element</a:t>
            </a:r>
          </a:p>
          <a:p>
            <a:endParaRPr lang="en-GB" sz="2000" dirty="0" smtClean="0"/>
          </a:p>
          <a:p>
            <a:endParaRPr lang="en-GB" sz="2000" dirty="0" smtClean="0"/>
          </a:p>
          <a:p>
            <a:endParaRPr lang="en-GB" sz="2000" dirty="0" smtClean="0"/>
          </a:p>
          <a:p>
            <a:r>
              <a:rPr lang="en-GB" sz="2000" dirty="0" smtClean="0"/>
              <a:t>Values in between: Intermediate behaviours</a:t>
            </a:r>
            <a:endParaRPr lang="en-GB" sz="2000" dirty="0"/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4097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2306253"/>
              </p:ext>
            </p:extLst>
          </p:nvPr>
        </p:nvGraphicFramePr>
        <p:xfrm>
          <a:off x="3498850" y="1772621"/>
          <a:ext cx="5409379" cy="72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01" name="Equation" r:id="rId3" imgW="2933700" imgH="393700" progId="Equation.3">
                  <p:embed/>
                </p:oleObj>
              </mc:Choice>
              <mc:Fallback>
                <p:oleObj name="Equation" r:id="rId3" imgW="2933700" imgH="393700" progId="Equation.3">
                  <p:embed/>
                  <p:pic>
                    <p:nvPicPr>
                      <p:cNvPr id="4097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8850" y="1772621"/>
                        <a:ext cx="5409379" cy="7200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409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5048554"/>
              </p:ext>
            </p:extLst>
          </p:nvPr>
        </p:nvGraphicFramePr>
        <p:xfrm>
          <a:off x="4499992" y="3548718"/>
          <a:ext cx="4644008" cy="24590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02" name="Chart" r:id="rId5" imgW="5486400" imgH="2905125" progId="Excel.Sheet.8">
                  <p:embed/>
                </p:oleObj>
              </mc:Choice>
              <mc:Fallback>
                <p:oleObj name="Chart" r:id="rId5" imgW="5486400" imgH="2905125" progId="Excel.Sheet.8">
                  <p:embed/>
                  <p:pic>
                    <p:nvPicPr>
                      <p:cNvPr id="409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9992" y="3548718"/>
                        <a:ext cx="4644008" cy="245906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1694278"/>
              </p:ext>
            </p:extLst>
          </p:nvPr>
        </p:nvGraphicFramePr>
        <p:xfrm>
          <a:off x="3513138" y="2492375"/>
          <a:ext cx="5503862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03" name="Equation" r:id="rId7" imgW="2984400" imgH="393480" progId="Equation.DSMT4">
                  <p:embed/>
                </p:oleObj>
              </mc:Choice>
              <mc:Fallback>
                <p:oleObj name="Equation" r:id="rId7" imgW="2984400" imgH="393480" progId="Equation.DSMT4">
                  <p:embed/>
                  <p:pic>
                    <p:nvPicPr>
                      <p:cNvPr id="4097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13138" y="2492375"/>
                        <a:ext cx="5503862" cy="720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8313050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i="1" dirty="0" smtClean="0"/>
              <a:t>W </a:t>
            </a:r>
            <a:r>
              <a:rPr lang="nb-NO" dirty="0" smtClean="0"/>
              <a:t>(unit of ohm s</a:t>
            </a:r>
            <a:r>
              <a:rPr lang="nb-NO" baseline="30000" dirty="0" smtClean="0"/>
              <a:t>-1/2</a:t>
            </a:r>
            <a:r>
              <a:rPr lang="nb-NO" dirty="0" smtClean="0"/>
              <a:t>)</a:t>
            </a:r>
          </a:p>
          <a:p>
            <a:endParaRPr lang="nb-NO" dirty="0" smtClean="0"/>
          </a:p>
          <a:p>
            <a:r>
              <a:rPr lang="nb-NO" dirty="0" err="1" smtClean="0"/>
              <a:t>Reflects</a:t>
            </a:r>
            <a:r>
              <a:rPr lang="nb-NO" dirty="0" smtClean="0"/>
              <a:t> a combination of </a:t>
            </a:r>
          </a:p>
          <a:p>
            <a:pPr lvl="1"/>
            <a:r>
              <a:rPr lang="nb-NO" dirty="0" err="1" smtClean="0"/>
              <a:t>Diffusion</a:t>
            </a:r>
            <a:endParaRPr lang="nb-NO" dirty="0" smtClean="0"/>
          </a:p>
          <a:p>
            <a:pPr lvl="1"/>
            <a:r>
              <a:rPr lang="nb-NO" dirty="0" smtClean="0"/>
              <a:t>Chemical </a:t>
            </a:r>
            <a:r>
              <a:rPr lang="nb-NO" dirty="0" err="1" smtClean="0"/>
              <a:t>capacitance</a:t>
            </a:r>
            <a:endParaRPr lang="nb-NO" dirty="0" smtClean="0"/>
          </a:p>
          <a:p>
            <a:endParaRPr lang="nb-NO" dirty="0" smtClean="0"/>
          </a:p>
          <a:p>
            <a:r>
              <a:rPr lang="nb-NO" dirty="0" err="1" smtClean="0"/>
              <a:t>Appears</a:t>
            </a:r>
            <a:r>
              <a:rPr lang="nb-NO" dirty="0" smtClean="0"/>
              <a:t> in AC </a:t>
            </a:r>
            <a:r>
              <a:rPr lang="nb-NO" dirty="0" err="1" smtClean="0"/>
              <a:t>circuits</a:t>
            </a:r>
            <a:r>
              <a:rPr lang="nb-NO" dirty="0" smtClean="0"/>
              <a:t> to </a:t>
            </a:r>
            <a:r>
              <a:rPr lang="nb-NO" dirty="0" err="1" smtClean="0"/>
              <a:t>represent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impedance</a:t>
            </a:r>
            <a:r>
              <a:rPr lang="nb-NO" dirty="0" smtClean="0"/>
              <a:t> of </a:t>
            </a:r>
            <a:r>
              <a:rPr lang="nb-NO" dirty="0" err="1" smtClean="0"/>
              <a:t>mass</a:t>
            </a:r>
            <a:r>
              <a:rPr lang="nb-NO" dirty="0" smtClean="0"/>
              <a:t> transport</a:t>
            </a:r>
          </a:p>
          <a:p>
            <a:pPr lvl="1"/>
            <a:r>
              <a:rPr lang="nb-NO" dirty="0" smtClean="0"/>
              <a:t>In series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charge transfer </a:t>
            </a:r>
            <a:r>
              <a:rPr lang="nb-NO" dirty="0" err="1" smtClean="0"/>
              <a:t>resistance</a:t>
            </a:r>
            <a:r>
              <a:rPr lang="nb-NO" dirty="0" smtClean="0"/>
              <a:t>   </a:t>
            </a:r>
            <a:endParaRPr lang="nb-NO" dirty="0"/>
          </a:p>
          <a:p>
            <a:endParaRPr lang="nb-NO" dirty="0" smtClean="0"/>
          </a:p>
          <a:p>
            <a:r>
              <a:rPr lang="nb-NO" dirty="0" err="1" smtClean="0"/>
              <a:t>Imposes</a:t>
            </a:r>
            <a:r>
              <a:rPr lang="nb-NO" dirty="0" smtClean="0"/>
              <a:t> a </a:t>
            </a:r>
            <a:r>
              <a:rPr lang="nb-NO" dirty="0" err="1" smtClean="0"/>
              <a:t>complex</a:t>
            </a:r>
            <a:r>
              <a:rPr lang="nb-NO" dirty="0" smtClean="0"/>
              <a:t> </a:t>
            </a:r>
            <a:r>
              <a:rPr lang="nb-NO" dirty="0" err="1" smtClean="0"/>
              <a:t>impedance</a:t>
            </a:r>
            <a:r>
              <a:rPr lang="nb-NO" dirty="0" smtClean="0"/>
              <a:t> </a:t>
            </a:r>
            <a:r>
              <a:rPr lang="nb-NO" i="1" dirty="0" smtClean="0"/>
              <a:t>Z</a:t>
            </a:r>
            <a:r>
              <a:rPr lang="nb-NO" baseline="-25000" dirty="0" smtClean="0"/>
              <a:t>W</a:t>
            </a:r>
            <a:r>
              <a:rPr lang="nb-NO" dirty="0" smtClean="0"/>
              <a:t>(ohm) = </a:t>
            </a:r>
            <a:r>
              <a:rPr lang="nb-NO" i="1" dirty="0" smtClean="0"/>
              <a:t>W</a:t>
            </a:r>
            <a:r>
              <a:rPr lang="nb-NO" dirty="0" smtClean="0"/>
              <a:t>/√(2</a:t>
            </a:r>
            <a:r>
              <a:rPr lang="el-GR" i="1" dirty="0" smtClean="0"/>
              <a:t>ω</a:t>
            </a:r>
            <a:r>
              <a:rPr lang="nb-NO" dirty="0" smtClean="0"/>
              <a:t>) - </a:t>
            </a:r>
            <a:r>
              <a:rPr lang="nb-NO" dirty="0" err="1" smtClean="0"/>
              <a:t>j</a:t>
            </a:r>
            <a:r>
              <a:rPr lang="nb-NO" i="1" dirty="0" err="1" smtClean="0"/>
              <a:t>W</a:t>
            </a:r>
            <a:r>
              <a:rPr lang="nb-NO" dirty="0"/>
              <a:t>/√(2</a:t>
            </a:r>
            <a:r>
              <a:rPr lang="el-GR" i="1" dirty="0"/>
              <a:t>ω</a:t>
            </a:r>
            <a:r>
              <a:rPr lang="nb-NO" dirty="0" smtClean="0"/>
              <a:t>)</a:t>
            </a:r>
          </a:p>
          <a:p>
            <a:endParaRPr lang="nb-NO" dirty="0" smtClean="0"/>
          </a:p>
          <a:p>
            <a:r>
              <a:rPr lang="nb-NO" dirty="0" smtClean="0"/>
              <a:t>Has a </a:t>
            </a:r>
            <a:r>
              <a:rPr lang="nb-NO" dirty="0" err="1" smtClean="0"/>
              <a:t>constant</a:t>
            </a:r>
            <a:r>
              <a:rPr lang="nb-NO" dirty="0" smtClean="0"/>
              <a:t>, </a:t>
            </a:r>
            <a:r>
              <a:rPr lang="nb-NO" dirty="0" err="1" smtClean="0"/>
              <a:t>frequency</a:t>
            </a:r>
            <a:r>
              <a:rPr lang="nb-NO" dirty="0" smtClean="0"/>
              <a:t> </a:t>
            </a:r>
            <a:r>
              <a:rPr lang="nb-NO" dirty="0" err="1" smtClean="0"/>
              <a:t>independent</a:t>
            </a:r>
            <a:r>
              <a:rPr lang="nb-NO" dirty="0" smtClean="0"/>
              <a:t> </a:t>
            </a:r>
            <a:r>
              <a:rPr lang="nb-NO" dirty="0" err="1" smtClean="0"/>
              <a:t>phase</a:t>
            </a:r>
            <a:r>
              <a:rPr lang="nb-NO" dirty="0" smtClean="0"/>
              <a:t> </a:t>
            </a:r>
            <a:r>
              <a:rPr lang="nb-NO" dirty="0" err="1" smtClean="0"/>
              <a:t>shift</a:t>
            </a:r>
            <a:r>
              <a:rPr lang="nb-NO" dirty="0" smtClean="0"/>
              <a:t> of –</a:t>
            </a:r>
            <a:r>
              <a:rPr lang="el-GR" dirty="0" smtClean="0"/>
              <a:t>π</a:t>
            </a:r>
            <a:r>
              <a:rPr lang="nb-NO" dirty="0" smtClean="0"/>
              <a:t>/4 (-45°) 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The Warburg </a:t>
            </a:r>
            <a:r>
              <a:rPr lang="nb-NO" dirty="0" err="1" smtClean="0"/>
              <a:t>impedance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5811" y="448781"/>
            <a:ext cx="2649083" cy="117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44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23342"/>
            <a:ext cx="7886700" cy="841418"/>
          </a:xfrm>
        </p:spPr>
        <p:txBody>
          <a:bodyPr/>
          <a:lstStyle/>
          <a:p>
            <a:r>
              <a:rPr lang="nb-NO" dirty="0" smtClean="0"/>
              <a:t>Circuit elements </a:t>
            </a:r>
            <a:r>
              <a:rPr lang="nb-NO" dirty="0" err="1" smtClean="0"/>
              <a:t>overview</a:t>
            </a:r>
            <a:r>
              <a:rPr lang="nb-NO" dirty="0" smtClean="0"/>
              <a:t> </a:t>
            </a:r>
            <a:r>
              <a:rPr lang="nb-NO" dirty="0" err="1" smtClean="0"/>
              <a:t>table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82" y="1719775"/>
            <a:ext cx="8990381" cy="3614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800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0381"/>
            <a:ext cx="7886700" cy="661816"/>
          </a:xfrm>
        </p:spPr>
        <p:txBody>
          <a:bodyPr/>
          <a:lstStyle/>
          <a:p>
            <a:r>
              <a:rPr lang="en-GB" i="1" dirty="0" smtClean="0"/>
              <a:t>Y</a:t>
            </a:r>
            <a:r>
              <a:rPr lang="en-GB" dirty="0" smtClean="0"/>
              <a:t>*=1/</a:t>
            </a:r>
            <a:r>
              <a:rPr lang="en-GB" i="1" dirty="0" smtClean="0"/>
              <a:t>Z</a:t>
            </a:r>
            <a:r>
              <a:rPr lang="en-GB" dirty="0" smtClean="0"/>
              <a:t>*    and    </a:t>
            </a:r>
            <a:r>
              <a:rPr lang="en-GB" i="1" dirty="0" smtClean="0"/>
              <a:t>Z</a:t>
            </a:r>
            <a:r>
              <a:rPr lang="en-GB" dirty="0" smtClean="0"/>
              <a:t>*=1/</a:t>
            </a:r>
            <a:r>
              <a:rPr lang="en-GB" i="1" dirty="0" smtClean="0"/>
              <a:t>Y</a:t>
            </a:r>
            <a:r>
              <a:rPr lang="en-GB" dirty="0" smtClean="0"/>
              <a:t>*</a:t>
            </a:r>
            <a:endParaRPr lang="en-GB" dirty="0"/>
          </a:p>
        </p:txBody>
      </p:sp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39937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7106120"/>
              </p:ext>
            </p:extLst>
          </p:nvPr>
        </p:nvGraphicFramePr>
        <p:xfrm>
          <a:off x="392064" y="1436143"/>
          <a:ext cx="8295322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50" name="Equation" r:id="rId3" imgW="5486400" imgH="431800" progId="Equation.3">
                  <p:embed/>
                </p:oleObj>
              </mc:Choice>
              <mc:Fallback>
                <p:oleObj name="Equation" r:id="rId3" imgW="5486400" imgH="431800" progId="Equation.3">
                  <p:embed/>
                  <p:pic>
                    <p:nvPicPr>
                      <p:cNvPr id="39937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064" y="1436143"/>
                        <a:ext cx="8295322" cy="64807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3993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6241311"/>
              </p:ext>
            </p:extLst>
          </p:nvPr>
        </p:nvGraphicFramePr>
        <p:xfrm>
          <a:off x="293872" y="4649144"/>
          <a:ext cx="3122923" cy="6245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51" name="Equation" r:id="rId5" imgW="1955800" imgH="393700" progId="Equation.3">
                  <p:embed/>
                </p:oleObj>
              </mc:Choice>
              <mc:Fallback>
                <p:oleObj name="Equation" r:id="rId5" imgW="1955800" imgH="393700" progId="Equation.3">
                  <p:embed/>
                  <p:pic>
                    <p:nvPicPr>
                      <p:cNvPr id="3993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3872" y="4649144"/>
                        <a:ext cx="3122923" cy="62458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4514318"/>
              </p:ext>
            </p:extLst>
          </p:nvPr>
        </p:nvGraphicFramePr>
        <p:xfrm>
          <a:off x="351797" y="2982329"/>
          <a:ext cx="4821237" cy="642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52" name="Equation" r:id="rId7" imgW="2946240" imgH="393480" progId="Equation.DSMT4">
                  <p:embed/>
                </p:oleObj>
              </mc:Choice>
              <mc:Fallback>
                <p:oleObj name="Equation" r:id="rId7" imgW="294624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51797" y="2982329"/>
                        <a:ext cx="4821237" cy="642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8881122"/>
              </p:ext>
            </p:extLst>
          </p:nvPr>
        </p:nvGraphicFramePr>
        <p:xfrm>
          <a:off x="4088375" y="4616693"/>
          <a:ext cx="4855356" cy="6219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53" name="Equation" r:id="rId9" imgW="3073320" imgH="393480" progId="Equation.DSMT4">
                  <p:embed/>
                </p:oleObj>
              </mc:Choice>
              <mc:Fallback>
                <p:oleObj name="Equation" r:id="rId9" imgW="307332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088375" y="4616693"/>
                        <a:ext cx="4855356" cy="6219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55652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82879" y="1111910"/>
            <a:ext cx="3886147" cy="5376672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L</a:t>
            </a:r>
            <a:r>
              <a:rPr lang="en-GB" baseline="-25000" dirty="0" smtClean="0"/>
              <a:t>s</a:t>
            </a:r>
            <a:r>
              <a:rPr lang="en-GB" dirty="0" smtClean="0"/>
              <a:t>   series inductance</a:t>
            </a:r>
          </a:p>
          <a:p>
            <a:r>
              <a:rPr lang="en-GB" dirty="0" err="1" smtClean="0"/>
              <a:t>R</a:t>
            </a:r>
            <a:r>
              <a:rPr lang="en-GB" baseline="-25000" dirty="0" err="1" smtClean="0"/>
              <a:t>electrolyte</a:t>
            </a:r>
            <a:endParaRPr lang="en-GB" baseline="-25000" dirty="0" smtClean="0"/>
          </a:p>
          <a:p>
            <a:r>
              <a:rPr lang="en-GB" dirty="0" err="1" smtClean="0"/>
              <a:t>C</a:t>
            </a:r>
            <a:r>
              <a:rPr lang="en-GB" baseline="-25000" dirty="0" err="1" smtClean="0"/>
              <a:t>geom</a:t>
            </a:r>
            <a:endParaRPr lang="en-GB" baseline="-25000" dirty="0" smtClean="0"/>
          </a:p>
          <a:p>
            <a:r>
              <a:rPr lang="en-GB" dirty="0" err="1" smtClean="0"/>
              <a:t>R</a:t>
            </a:r>
            <a:r>
              <a:rPr lang="en-GB" baseline="-25000" dirty="0" err="1" smtClean="0"/>
              <a:t>ct</a:t>
            </a:r>
            <a:r>
              <a:rPr lang="en-GB" dirty="0" smtClean="0"/>
              <a:t>   charge transfer resistance</a:t>
            </a:r>
            <a:endParaRPr lang="en-GB" baseline="-25000" dirty="0" smtClean="0"/>
          </a:p>
          <a:p>
            <a:r>
              <a:rPr lang="en-GB" dirty="0" err="1" smtClean="0"/>
              <a:t>C</a:t>
            </a:r>
            <a:r>
              <a:rPr lang="en-GB" baseline="-25000" dirty="0" err="1" smtClean="0"/>
              <a:t>dl</a:t>
            </a:r>
            <a:r>
              <a:rPr lang="en-GB" dirty="0" smtClean="0"/>
              <a:t>   double layer capacitance</a:t>
            </a:r>
            <a:endParaRPr lang="en-GB" baseline="-25000" dirty="0" smtClean="0"/>
          </a:p>
          <a:p>
            <a:r>
              <a:rPr lang="en-GB" dirty="0" err="1" smtClean="0"/>
              <a:t>R</a:t>
            </a:r>
            <a:r>
              <a:rPr lang="en-GB" baseline="-25000" dirty="0" err="1" smtClean="0"/>
              <a:t>mt</a:t>
            </a:r>
            <a:r>
              <a:rPr lang="en-GB" dirty="0" smtClean="0"/>
              <a:t>   mass transfer resistance</a:t>
            </a:r>
            <a:endParaRPr lang="en-GB" baseline="-25000" dirty="0" smtClean="0"/>
          </a:p>
          <a:p>
            <a:r>
              <a:rPr lang="en-GB" dirty="0" err="1" smtClean="0"/>
              <a:t>C</a:t>
            </a:r>
            <a:r>
              <a:rPr lang="en-GB" baseline="-25000" dirty="0" err="1" smtClean="0"/>
              <a:t>ch</a:t>
            </a:r>
            <a:r>
              <a:rPr lang="en-GB" dirty="0" smtClean="0"/>
              <a:t>   chemical capacitance</a:t>
            </a:r>
            <a:endParaRPr lang="en-GB" baseline="-25000" dirty="0" smtClean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L</a:t>
            </a:r>
            <a:r>
              <a:rPr lang="en-GB" baseline="-25000" dirty="0" smtClean="0"/>
              <a:t>s</a:t>
            </a:r>
            <a:r>
              <a:rPr lang="en-GB" dirty="0" smtClean="0"/>
              <a:t>   series </a:t>
            </a:r>
            <a:r>
              <a:rPr lang="en-GB" dirty="0"/>
              <a:t>inductance</a:t>
            </a:r>
          </a:p>
          <a:p>
            <a:r>
              <a:rPr lang="en-GB" dirty="0" err="1"/>
              <a:t>R</a:t>
            </a:r>
            <a:r>
              <a:rPr lang="en-GB" baseline="-25000" dirty="0" err="1"/>
              <a:t>electrolyte</a:t>
            </a:r>
            <a:endParaRPr lang="en-GB" baseline="-25000" dirty="0"/>
          </a:p>
          <a:p>
            <a:r>
              <a:rPr lang="en-GB" dirty="0" err="1"/>
              <a:t>C</a:t>
            </a:r>
            <a:r>
              <a:rPr lang="en-GB" baseline="-25000" dirty="0" err="1"/>
              <a:t>geom</a:t>
            </a:r>
            <a:endParaRPr lang="en-GB" baseline="-25000" dirty="0"/>
          </a:p>
          <a:p>
            <a:r>
              <a:rPr lang="en-GB" dirty="0" err="1"/>
              <a:t>R</a:t>
            </a:r>
            <a:r>
              <a:rPr lang="en-GB" baseline="-25000" dirty="0" err="1"/>
              <a:t>ct</a:t>
            </a:r>
            <a:r>
              <a:rPr lang="en-GB" dirty="0"/>
              <a:t> </a:t>
            </a:r>
            <a:r>
              <a:rPr lang="en-GB" dirty="0" smtClean="0"/>
              <a:t>  charge </a:t>
            </a:r>
            <a:r>
              <a:rPr lang="en-GB" dirty="0"/>
              <a:t>transfer resistance</a:t>
            </a:r>
            <a:endParaRPr lang="en-GB" baseline="-25000" dirty="0"/>
          </a:p>
          <a:p>
            <a:r>
              <a:rPr lang="en-GB" dirty="0" err="1" smtClean="0"/>
              <a:t>Q</a:t>
            </a:r>
            <a:r>
              <a:rPr lang="en-GB" baseline="-25000" dirty="0" err="1" smtClean="0"/>
              <a:t>dl</a:t>
            </a:r>
            <a:r>
              <a:rPr lang="en-GB" dirty="0" smtClean="0"/>
              <a:t>   double </a:t>
            </a:r>
            <a:r>
              <a:rPr lang="en-GB" dirty="0"/>
              <a:t>layer </a:t>
            </a:r>
            <a:r>
              <a:rPr lang="en-GB" dirty="0" smtClean="0"/>
              <a:t>capacitance constant phase element (CPE)</a:t>
            </a:r>
            <a:endParaRPr lang="en-GB" baseline="-25000" dirty="0"/>
          </a:p>
          <a:p>
            <a:r>
              <a:rPr lang="en-GB" dirty="0" err="1"/>
              <a:t>R</a:t>
            </a:r>
            <a:r>
              <a:rPr lang="en-GB" baseline="-25000" dirty="0" err="1"/>
              <a:t>mt</a:t>
            </a:r>
            <a:r>
              <a:rPr lang="en-GB" dirty="0"/>
              <a:t> </a:t>
            </a:r>
            <a:r>
              <a:rPr lang="en-GB" dirty="0" smtClean="0"/>
              <a:t>  mass </a:t>
            </a:r>
            <a:r>
              <a:rPr lang="en-GB" dirty="0"/>
              <a:t>transfer resistance</a:t>
            </a:r>
            <a:endParaRPr lang="en-GB" baseline="-25000" dirty="0"/>
          </a:p>
          <a:p>
            <a:r>
              <a:rPr lang="en-GB" dirty="0" smtClean="0"/>
              <a:t>W   Warburg impedance: CPE with 45° phase angle</a:t>
            </a:r>
            <a:endParaRPr lang="en-GB" baseline="-25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145674"/>
            <a:ext cx="7886700" cy="653105"/>
          </a:xfrm>
        </p:spPr>
        <p:txBody>
          <a:bodyPr>
            <a:normAutofit fontScale="90000"/>
          </a:bodyPr>
          <a:lstStyle/>
          <a:p>
            <a:pPr algn="ctr"/>
            <a:r>
              <a:rPr lang="nb-NO" dirty="0" err="1" smtClean="0"/>
              <a:t>Equivalent</a:t>
            </a:r>
            <a:r>
              <a:rPr lang="nb-NO" dirty="0" smtClean="0"/>
              <a:t> </a:t>
            </a:r>
            <a:r>
              <a:rPr lang="nb-NO" dirty="0" err="1" smtClean="0"/>
              <a:t>circuit</a:t>
            </a:r>
            <a:r>
              <a:rPr lang="nb-NO" dirty="0" smtClean="0"/>
              <a:t> </a:t>
            </a:r>
            <a:r>
              <a:rPr lang="nb-NO" dirty="0" smtClean="0"/>
              <a:t>of </a:t>
            </a:r>
            <a:r>
              <a:rPr lang="nb-NO" dirty="0" smtClean="0"/>
              <a:t>a simple </a:t>
            </a:r>
            <a:r>
              <a:rPr lang="nb-NO" dirty="0" err="1" smtClean="0"/>
              <a:t>electrochemical</a:t>
            </a:r>
            <a:r>
              <a:rPr lang="nb-NO" dirty="0" smtClean="0"/>
              <a:t> </a:t>
            </a:r>
            <a:r>
              <a:rPr lang="nb-NO" dirty="0" err="1" smtClean="0"/>
              <a:t>cell</a:t>
            </a:r>
            <a:endParaRPr lang="en-GB" dirty="0"/>
          </a:p>
        </p:txBody>
      </p:sp>
      <p:grpSp>
        <p:nvGrpSpPr>
          <p:cNvPr id="112" name="Group 111"/>
          <p:cNvGrpSpPr/>
          <p:nvPr/>
        </p:nvGrpSpPr>
        <p:grpSpPr>
          <a:xfrm>
            <a:off x="3772467" y="1046824"/>
            <a:ext cx="5243887" cy="1971864"/>
            <a:chOff x="1690820" y="1132345"/>
            <a:chExt cx="5243887" cy="1971864"/>
          </a:xfrm>
        </p:grpSpPr>
        <p:cxnSp>
          <p:nvCxnSpPr>
            <p:cNvPr id="45" name="Straight Connector 44"/>
            <p:cNvCxnSpPr>
              <a:stCxn id="71" idx="2"/>
            </p:cNvCxnSpPr>
            <p:nvPr/>
          </p:nvCxnSpPr>
          <p:spPr>
            <a:xfrm>
              <a:off x="1690820" y="2301701"/>
              <a:ext cx="309413" cy="633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82773" y="2157401"/>
              <a:ext cx="639885" cy="235289"/>
            </a:xfrm>
            <a:prstGeom prst="rect">
              <a:avLst/>
            </a:prstGeom>
          </p:spPr>
        </p:pic>
        <p:sp>
          <p:nvSpPr>
            <p:cNvPr id="47" name="Rectangle 46"/>
            <p:cNvSpPr/>
            <p:nvPr/>
          </p:nvSpPr>
          <p:spPr>
            <a:xfrm>
              <a:off x="2959562" y="1979760"/>
              <a:ext cx="698391" cy="6903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32497" y="1756452"/>
              <a:ext cx="352521" cy="456727"/>
            </a:xfrm>
            <a:prstGeom prst="rect">
              <a:avLst/>
            </a:prstGeom>
          </p:spPr>
        </p:pic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39080" y="2571506"/>
              <a:ext cx="539354" cy="202184"/>
            </a:xfrm>
            <a:prstGeom prst="rect">
              <a:avLst/>
            </a:prstGeom>
          </p:spPr>
        </p:pic>
        <p:sp>
          <p:nvSpPr>
            <p:cNvPr id="52" name="Rectangle 51"/>
            <p:cNvSpPr/>
            <p:nvPr/>
          </p:nvSpPr>
          <p:spPr>
            <a:xfrm>
              <a:off x="4133645" y="1638019"/>
              <a:ext cx="2361226" cy="101741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39769" y="2559413"/>
              <a:ext cx="539354" cy="202184"/>
            </a:xfrm>
            <a:prstGeom prst="rect">
              <a:avLst/>
            </a:prstGeom>
          </p:spPr>
        </p:pic>
        <p:sp>
          <p:nvSpPr>
            <p:cNvPr id="54" name="Rectangle 53"/>
            <p:cNvSpPr/>
            <p:nvPr/>
          </p:nvSpPr>
          <p:spPr>
            <a:xfrm>
              <a:off x="4911852" y="2310279"/>
              <a:ext cx="1390376" cy="6903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57832" y="2902025"/>
              <a:ext cx="539354" cy="202184"/>
            </a:xfrm>
            <a:prstGeom prst="rect">
              <a:avLst/>
            </a:prstGeom>
          </p:spPr>
        </p:pic>
        <p:cxnSp>
          <p:nvCxnSpPr>
            <p:cNvPr id="56" name="Straight Connector 55"/>
            <p:cNvCxnSpPr/>
            <p:nvPr/>
          </p:nvCxnSpPr>
          <p:spPr>
            <a:xfrm>
              <a:off x="6494871" y="2313711"/>
              <a:ext cx="36779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>
              <a:off x="3657953" y="2308039"/>
              <a:ext cx="2461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flipV="1">
              <a:off x="3907501" y="2310279"/>
              <a:ext cx="226144" cy="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>
              <a:off x="2591770" y="2304704"/>
              <a:ext cx="36779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Oval 69"/>
            <p:cNvSpPr/>
            <p:nvPr/>
          </p:nvSpPr>
          <p:spPr>
            <a:xfrm>
              <a:off x="6842404" y="2260415"/>
              <a:ext cx="92303" cy="93917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" name="Oval 70"/>
            <p:cNvSpPr/>
            <p:nvPr/>
          </p:nvSpPr>
          <p:spPr>
            <a:xfrm>
              <a:off x="1690820" y="2254742"/>
              <a:ext cx="92303" cy="93917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2088490" y="1702125"/>
              <a:ext cx="359658" cy="3936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smtClean="0"/>
                <a:t>L</a:t>
              </a:r>
              <a:r>
                <a:rPr lang="nb-NO" baseline="-25000" dirty="0"/>
                <a:t>s</a:t>
              </a:r>
              <a:endParaRPr lang="en-GB" baseline="-25000" dirty="0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3155498" y="2684610"/>
              <a:ext cx="9755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smtClean="0"/>
                <a:t>R</a:t>
              </a:r>
              <a:r>
                <a:rPr lang="nb-NO" baseline="-25000" dirty="0" smtClean="0"/>
                <a:t>electrolyte</a:t>
              </a:r>
              <a:endParaRPr lang="en-GB" baseline="-25000" dirty="0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4320852" y="2679772"/>
              <a:ext cx="446970" cy="3936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smtClean="0"/>
                <a:t>R</a:t>
              </a:r>
              <a:r>
                <a:rPr lang="nb-NO" baseline="-25000" dirty="0" smtClean="0"/>
                <a:t>ct</a:t>
              </a:r>
              <a:endParaRPr lang="en-GB" baseline="-25000" dirty="0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5026141" y="2517412"/>
              <a:ext cx="505938" cy="3936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smtClean="0"/>
                <a:t>R</a:t>
              </a:r>
              <a:r>
                <a:rPr lang="nb-NO" baseline="-25000" dirty="0"/>
                <a:t>m</a:t>
              </a:r>
              <a:r>
                <a:rPr lang="nb-NO" baseline="-25000" dirty="0" smtClean="0"/>
                <a:t>t</a:t>
              </a:r>
              <a:endParaRPr lang="en-GB" baseline="-25000" dirty="0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3325403" y="1491174"/>
              <a:ext cx="6610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smtClean="0"/>
                <a:t>C</a:t>
              </a:r>
              <a:r>
                <a:rPr lang="nb-NO" baseline="-25000" dirty="0" smtClean="0"/>
                <a:t>geom</a:t>
              </a:r>
              <a:endParaRPr lang="en-GB" baseline="-25000" dirty="0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5359657" y="1132345"/>
              <a:ext cx="4235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err="1"/>
                <a:t>C</a:t>
              </a:r>
              <a:r>
                <a:rPr lang="nb-NO" baseline="-25000" dirty="0" err="1" smtClean="0"/>
                <a:t>dl</a:t>
              </a:r>
              <a:endParaRPr lang="en-GB" baseline="-25000" dirty="0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5659812" y="1893447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err="1"/>
                <a:t>C</a:t>
              </a:r>
              <a:r>
                <a:rPr lang="nb-NO" baseline="-25000" dirty="0" err="1" smtClean="0"/>
                <a:t>ch</a:t>
              </a:r>
              <a:endParaRPr lang="en-GB" baseline="-25000" dirty="0"/>
            </a:p>
          </p:txBody>
        </p:sp>
        <p:pic>
          <p:nvPicPr>
            <p:cNvPr id="110" name="Picture 10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38748" y="1412761"/>
              <a:ext cx="352521" cy="456727"/>
            </a:xfrm>
            <a:prstGeom prst="rect">
              <a:avLst/>
            </a:prstGeom>
          </p:spPr>
        </p:pic>
        <p:pic>
          <p:nvPicPr>
            <p:cNvPr id="111" name="Picture 1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05702" y="2085646"/>
              <a:ext cx="352521" cy="456727"/>
            </a:xfrm>
            <a:prstGeom prst="rect">
              <a:avLst/>
            </a:prstGeom>
          </p:spPr>
        </p:pic>
      </p:grpSp>
      <p:grpSp>
        <p:nvGrpSpPr>
          <p:cNvPr id="113" name="Group 112"/>
          <p:cNvGrpSpPr/>
          <p:nvPr/>
        </p:nvGrpSpPr>
        <p:grpSpPr>
          <a:xfrm>
            <a:off x="3772467" y="3792525"/>
            <a:ext cx="5243887" cy="1971864"/>
            <a:chOff x="1682284" y="3962108"/>
            <a:chExt cx="5243887" cy="1971864"/>
          </a:xfrm>
        </p:grpSpPr>
        <p:cxnSp>
          <p:nvCxnSpPr>
            <p:cNvPr id="86" name="Straight Connector 85"/>
            <p:cNvCxnSpPr>
              <a:stCxn id="102" idx="2"/>
            </p:cNvCxnSpPr>
            <p:nvPr/>
          </p:nvCxnSpPr>
          <p:spPr>
            <a:xfrm>
              <a:off x="1682284" y="5138779"/>
              <a:ext cx="309413" cy="633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74237" y="4994479"/>
              <a:ext cx="639885" cy="235289"/>
            </a:xfrm>
            <a:prstGeom prst="rect">
              <a:avLst/>
            </a:prstGeom>
          </p:spPr>
        </p:pic>
        <p:sp>
          <p:nvSpPr>
            <p:cNvPr id="88" name="Rectangle 87"/>
            <p:cNvSpPr/>
            <p:nvPr/>
          </p:nvSpPr>
          <p:spPr>
            <a:xfrm>
              <a:off x="2951026" y="4816838"/>
              <a:ext cx="698391" cy="6903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89" name="Picture 8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23961" y="4593530"/>
              <a:ext cx="352521" cy="456727"/>
            </a:xfrm>
            <a:prstGeom prst="rect">
              <a:avLst/>
            </a:prstGeom>
          </p:spPr>
        </p:pic>
        <p:pic>
          <p:nvPicPr>
            <p:cNvPr id="90" name="Picture 8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30544" y="5408584"/>
              <a:ext cx="539354" cy="202184"/>
            </a:xfrm>
            <a:prstGeom prst="rect">
              <a:avLst/>
            </a:prstGeom>
          </p:spPr>
        </p:pic>
        <p:sp>
          <p:nvSpPr>
            <p:cNvPr id="91" name="Rectangle 90"/>
            <p:cNvSpPr/>
            <p:nvPr/>
          </p:nvSpPr>
          <p:spPr>
            <a:xfrm>
              <a:off x="4125109" y="4467782"/>
              <a:ext cx="2361226" cy="101741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92" name="Picture 9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31233" y="5389176"/>
              <a:ext cx="539354" cy="202184"/>
            </a:xfrm>
            <a:prstGeom prst="rect">
              <a:avLst/>
            </a:prstGeom>
          </p:spPr>
        </p:pic>
        <p:sp>
          <p:nvSpPr>
            <p:cNvPr id="93" name="Rectangle 92"/>
            <p:cNvSpPr/>
            <p:nvPr/>
          </p:nvSpPr>
          <p:spPr>
            <a:xfrm>
              <a:off x="4903316" y="5140042"/>
              <a:ext cx="1390376" cy="6903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94" name="Picture 9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49296" y="5731788"/>
              <a:ext cx="539354" cy="202184"/>
            </a:xfrm>
            <a:prstGeom prst="rect">
              <a:avLst/>
            </a:prstGeom>
          </p:spPr>
        </p:pic>
        <p:cxnSp>
          <p:nvCxnSpPr>
            <p:cNvPr id="95" name="Straight Connector 94"/>
            <p:cNvCxnSpPr/>
            <p:nvPr/>
          </p:nvCxnSpPr>
          <p:spPr>
            <a:xfrm>
              <a:off x="6486335" y="5143474"/>
              <a:ext cx="36779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7" name="Picture 9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46063" y="4245287"/>
              <a:ext cx="379635" cy="456727"/>
            </a:xfrm>
            <a:prstGeom prst="rect">
              <a:avLst/>
            </a:prstGeom>
          </p:spPr>
        </p:pic>
        <p:cxnSp>
          <p:nvCxnSpPr>
            <p:cNvPr id="98" name="Straight Connector 97"/>
            <p:cNvCxnSpPr/>
            <p:nvPr/>
          </p:nvCxnSpPr>
          <p:spPr>
            <a:xfrm>
              <a:off x="3649417" y="5145117"/>
              <a:ext cx="2461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 flipV="1">
              <a:off x="3898965" y="5140042"/>
              <a:ext cx="226144" cy="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>
            <a:xfrm>
              <a:off x="2583234" y="5141782"/>
              <a:ext cx="36779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Oval 100"/>
            <p:cNvSpPr/>
            <p:nvPr/>
          </p:nvSpPr>
          <p:spPr>
            <a:xfrm>
              <a:off x="6833868" y="5090178"/>
              <a:ext cx="92303" cy="93917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" name="Oval 101"/>
            <p:cNvSpPr/>
            <p:nvPr/>
          </p:nvSpPr>
          <p:spPr>
            <a:xfrm>
              <a:off x="1682284" y="5091820"/>
              <a:ext cx="92303" cy="93917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2079954" y="4539203"/>
              <a:ext cx="359658" cy="3936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smtClean="0"/>
                <a:t>L</a:t>
              </a:r>
              <a:r>
                <a:rPr lang="nb-NO" baseline="-25000" dirty="0"/>
                <a:t>s</a:t>
              </a:r>
              <a:endParaRPr lang="en-GB" baseline="-25000" dirty="0"/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3146962" y="5521688"/>
              <a:ext cx="9755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smtClean="0"/>
                <a:t>R</a:t>
              </a:r>
              <a:r>
                <a:rPr lang="nb-NO" baseline="-25000" dirty="0" smtClean="0"/>
                <a:t>electrolyte</a:t>
              </a:r>
              <a:endParaRPr lang="en-GB" baseline="-25000" dirty="0"/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4312316" y="5509535"/>
              <a:ext cx="446970" cy="3936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smtClean="0"/>
                <a:t>R</a:t>
              </a:r>
              <a:r>
                <a:rPr lang="nb-NO" baseline="-25000" dirty="0" smtClean="0"/>
                <a:t>ct</a:t>
              </a:r>
              <a:endParaRPr lang="en-GB" baseline="-25000" dirty="0"/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5026141" y="5375948"/>
              <a:ext cx="505938" cy="3936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smtClean="0"/>
                <a:t>R</a:t>
              </a:r>
              <a:r>
                <a:rPr lang="nb-NO" baseline="-25000" dirty="0"/>
                <a:t>m</a:t>
              </a:r>
              <a:r>
                <a:rPr lang="nb-NO" baseline="-25000" dirty="0" smtClean="0"/>
                <a:t>t</a:t>
              </a:r>
              <a:endParaRPr lang="en-GB" baseline="-25000" dirty="0"/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3316867" y="4328252"/>
              <a:ext cx="6610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smtClean="0"/>
                <a:t>C</a:t>
              </a:r>
              <a:r>
                <a:rPr lang="nb-NO" baseline="-25000" dirty="0" smtClean="0"/>
                <a:t>geom</a:t>
              </a:r>
              <a:endParaRPr lang="en-GB" baseline="-25000" dirty="0"/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5351121" y="3962108"/>
              <a:ext cx="477193" cy="3936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smtClean="0"/>
                <a:t>Q</a:t>
              </a:r>
              <a:r>
                <a:rPr lang="nb-NO" baseline="-25000" dirty="0" smtClean="0"/>
                <a:t>dl</a:t>
              </a:r>
              <a:endParaRPr lang="en-GB" baseline="-25000" dirty="0"/>
            </a:p>
          </p:txBody>
        </p:sp>
        <p:pic>
          <p:nvPicPr>
            <p:cNvPr id="84" name="Picture 8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362436" y="4949116"/>
              <a:ext cx="439051" cy="381851"/>
            </a:xfrm>
            <a:prstGeom prst="rect">
              <a:avLst/>
            </a:prstGeom>
          </p:spPr>
        </p:pic>
        <p:sp>
          <p:nvSpPr>
            <p:cNvPr id="85" name="TextBox 84"/>
            <p:cNvSpPr txBox="1"/>
            <p:nvPr/>
          </p:nvSpPr>
          <p:spPr>
            <a:xfrm>
              <a:off x="5684475" y="4740291"/>
              <a:ext cx="408350" cy="3936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smtClean="0"/>
                <a:t>W</a:t>
              </a:r>
              <a:endParaRPr lang="en-GB" baseline="-25000" dirty="0"/>
            </a:p>
          </p:txBody>
        </p:sp>
      </p:grpSp>
    </p:spTree>
    <p:extLst>
      <p:ext uri="{BB962C8B-B14F-4D97-AF65-F5344CB8AC3E}">
        <p14:creationId xmlns:p14="http://schemas.microsoft.com/office/powerpoint/2010/main" val="3709025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005" y="5733829"/>
            <a:ext cx="3201171" cy="1090163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18334" y="634701"/>
            <a:ext cx="8927725" cy="6223299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Do the exercises in the spreadsheet</a:t>
            </a:r>
          </a:p>
          <a:p>
            <a:pPr lvl="1"/>
            <a:r>
              <a:rPr lang="en-GB" dirty="0" err="1" smtClean="0"/>
              <a:t>Frontpage</a:t>
            </a:r>
            <a:r>
              <a:rPr lang="en-GB" dirty="0" smtClean="0"/>
              <a:t> – Frequencies - RCL</a:t>
            </a:r>
            <a:endParaRPr lang="en-GB" dirty="0"/>
          </a:p>
          <a:p>
            <a:endParaRPr lang="en-GB" dirty="0" smtClean="0"/>
          </a:p>
          <a:p>
            <a:r>
              <a:rPr lang="en-GB" dirty="0" smtClean="0"/>
              <a:t>Must understand to add impedances in series and admittances in parallel</a:t>
            </a:r>
          </a:p>
          <a:p>
            <a:r>
              <a:rPr lang="en-GB" dirty="0" smtClean="0"/>
              <a:t>Must know how to convert </a:t>
            </a:r>
            <a:r>
              <a:rPr lang="en-GB" i="1" dirty="0" smtClean="0"/>
              <a:t>Z</a:t>
            </a:r>
            <a:r>
              <a:rPr lang="en-GB" baseline="30000" dirty="0" smtClean="0"/>
              <a:t>*</a:t>
            </a:r>
            <a:r>
              <a:rPr lang="en-GB" dirty="0" smtClean="0"/>
              <a:t> to </a:t>
            </a:r>
            <a:r>
              <a:rPr lang="en-GB" i="1" dirty="0" smtClean="0"/>
              <a:t>Y</a:t>
            </a:r>
            <a:r>
              <a:rPr lang="en-GB" baseline="30000" dirty="0" smtClean="0"/>
              <a:t>*</a:t>
            </a:r>
            <a:r>
              <a:rPr lang="en-GB" dirty="0" smtClean="0"/>
              <a:t> and </a:t>
            </a:r>
            <a:r>
              <a:rPr lang="en-GB" i="1" dirty="0" smtClean="0"/>
              <a:t>vice versa</a:t>
            </a:r>
          </a:p>
          <a:p>
            <a:endParaRPr lang="en-GB" i="1" dirty="0" smtClean="0"/>
          </a:p>
          <a:p>
            <a:r>
              <a:rPr lang="en-GB" dirty="0" smtClean="0"/>
              <a:t>At the same RLC sheet:</a:t>
            </a:r>
          </a:p>
          <a:p>
            <a:pPr lvl="1"/>
            <a:r>
              <a:rPr lang="en-GB" dirty="0" smtClean="0"/>
              <a:t>Calculate the </a:t>
            </a:r>
            <a:r>
              <a:rPr lang="en-GB" i="1" dirty="0" smtClean="0"/>
              <a:t>Z</a:t>
            </a:r>
            <a:r>
              <a:rPr lang="en-GB" dirty="0" smtClean="0"/>
              <a:t>* = </a:t>
            </a:r>
            <a:r>
              <a:rPr lang="en-GB" i="1" dirty="0" smtClean="0"/>
              <a:t>Z</a:t>
            </a:r>
            <a:r>
              <a:rPr lang="en-GB" dirty="0" smtClean="0"/>
              <a:t>’ + </a:t>
            </a:r>
            <a:r>
              <a:rPr lang="en-GB" dirty="0" err="1" smtClean="0"/>
              <a:t>j</a:t>
            </a:r>
            <a:r>
              <a:rPr lang="en-GB" i="1" dirty="0" err="1" smtClean="0"/>
              <a:t>Z</a:t>
            </a:r>
            <a:r>
              <a:rPr lang="en-GB" dirty="0" smtClean="0"/>
              <a:t>’’ parameters for a series RL circuit of your R and L elements</a:t>
            </a:r>
          </a:p>
          <a:p>
            <a:pPr lvl="1"/>
            <a:r>
              <a:rPr lang="en-GB" dirty="0"/>
              <a:t>Calculate the </a:t>
            </a:r>
            <a:r>
              <a:rPr lang="en-GB" i="1" dirty="0" smtClean="0"/>
              <a:t>Y</a:t>
            </a:r>
            <a:r>
              <a:rPr lang="en-GB" dirty="0" smtClean="0"/>
              <a:t>* </a:t>
            </a:r>
            <a:r>
              <a:rPr lang="en-GB" dirty="0"/>
              <a:t>= </a:t>
            </a:r>
            <a:r>
              <a:rPr lang="en-GB" i="1" dirty="0" smtClean="0"/>
              <a:t>Y</a:t>
            </a:r>
            <a:r>
              <a:rPr lang="en-GB" dirty="0" smtClean="0"/>
              <a:t>’ </a:t>
            </a:r>
            <a:r>
              <a:rPr lang="en-GB" dirty="0"/>
              <a:t>+ </a:t>
            </a:r>
            <a:r>
              <a:rPr lang="en-GB" dirty="0" err="1" smtClean="0"/>
              <a:t>j</a:t>
            </a:r>
            <a:r>
              <a:rPr lang="en-GB" i="1" dirty="0" err="1" smtClean="0"/>
              <a:t>Y</a:t>
            </a:r>
            <a:r>
              <a:rPr lang="en-GB" dirty="0" smtClean="0"/>
              <a:t>’’ </a:t>
            </a:r>
            <a:r>
              <a:rPr lang="en-GB" dirty="0"/>
              <a:t>parameters for a </a:t>
            </a:r>
            <a:r>
              <a:rPr lang="en-GB" dirty="0" smtClean="0"/>
              <a:t>parallel (RC) </a:t>
            </a:r>
            <a:r>
              <a:rPr lang="en-GB" dirty="0"/>
              <a:t>circuit of your R and </a:t>
            </a:r>
            <a:r>
              <a:rPr lang="en-GB" dirty="0" smtClean="0"/>
              <a:t>C elements</a:t>
            </a:r>
          </a:p>
          <a:p>
            <a:pPr lvl="1"/>
            <a:r>
              <a:rPr lang="en-GB" dirty="0" smtClean="0"/>
              <a:t>Recalculate the (RC) circuit into its series </a:t>
            </a:r>
            <a:r>
              <a:rPr lang="en-GB" i="1" dirty="0"/>
              <a:t>Z</a:t>
            </a:r>
            <a:r>
              <a:rPr lang="en-GB" dirty="0"/>
              <a:t>* = </a:t>
            </a:r>
            <a:r>
              <a:rPr lang="en-GB" i="1" dirty="0"/>
              <a:t>Z</a:t>
            </a:r>
            <a:r>
              <a:rPr lang="en-GB" dirty="0"/>
              <a:t>’ + </a:t>
            </a:r>
            <a:r>
              <a:rPr lang="en-GB" dirty="0" err="1"/>
              <a:t>j</a:t>
            </a:r>
            <a:r>
              <a:rPr lang="en-GB" i="1" dirty="0" err="1"/>
              <a:t>Z</a:t>
            </a:r>
            <a:r>
              <a:rPr lang="en-GB" dirty="0"/>
              <a:t>’’ </a:t>
            </a:r>
            <a:r>
              <a:rPr lang="en-GB" dirty="0" smtClean="0"/>
              <a:t>representation</a:t>
            </a:r>
          </a:p>
          <a:p>
            <a:pPr lvl="1"/>
            <a:r>
              <a:rPr lang="en-GB" dirty="0" smtClean="0"/>
              <a:t>Make three Nyquist plots (imaginary vs real parts) of the three data sets.</a:t>
            </a:r>
          </a:p>
          <a:p>
            <a:pPr lvl="2"/>
            <a:r>
              <a:rPr lang="en-GB" dirty="0" smtClean="0"/>
              <a:t>Feel free to plot –</a:t>
            </a:r>
            <a:r>
              <a:rPr lang="en-GB" i="1" dirty="0" smtClean="0"/>
              <a:t>Z</a:t>
            </a:r>
            <a:r>
              <a:rPr lang="en-GB" dirty="0" smtClean="0"/>
              <a:t>’’ instead of </a:t>
            </a:r>
            <a:r>
              <a:rPr lang="en-GB" i="1" dirty="0" smtClean="0"/>
              <a:t>Z</a:t>
            </a:r>
            <a:r>
              <a:rPr lang="en-GB" dirty="0" smtClean="0"/>
              <a:t>’’ if it makes you happier </a:t>
            </a:r>
            <a:r>
              <a:rPr lang="en-GB" dirty="0" smtClean="0">
                <a:sym typeface="Wingdings" panose="05000000000000000000" pitchFamily="2" charset="2"/>
              </a:rPr>
              <a:t></a:t>
            </a:r>
            <a:endParaRPr lang="en-GB" dirty="0"/>
          </a:p>
          <a:p>
            <a:endParaRPr lang="en-GB" i="1" dirty="0"/>
          </a:p>
          <a:p>
            <a:r>
              <a:rPr lang="en-GB" dirty="0" smtClean="0"/>
              <a:t>Make a new sheet called Cell</a:t>
            </a:r>
          </a:p>
          <a:p>
            <a:pPr lvl="1"/>
            <a:r>
              <a:rPr lang="en-GB" dirty="0" smtClean="0"/>
              <a:t>Copy the frequencies part to this like it was done for the RCL sheet.</a:t>
            </a:r>
          </a:p>
          <a:p>
            <a:pPr lvl="1"/>
            <a:r>
              <a:rPr lang="en-GB" dirty="0" smtClean="0"/>
              <a:t>Make a table of inputs for values of all the elements (see next page)</a:t>
            </a:r>
          </a:p>
          <a:p>
            <a:pPr lvl="1"/>
            <a:r>
              <a:rPr lang="en-GB" dirty="0" smtClean="0"/>
              <a:t>Calculate the impedance spectrum of the circuit: Start from the right. Convert between </a:t>
            </a:r>
            <a:r>
              <a:rPr lang="en-GB" i="1" dirty="0" smtClean="0"/>
              <a:t>Y</a:t>
            </a:r>
            <a:r>
              <a:rPr lang="en-GB" dirty="0" smtClean="0"/>
              <a:t>* and </a:t>
            </a:r>
            <a:r>
              <a:rPr lang="en-GB" i="1" dirty="0" smtClean="0"/>
              <a:t>Z</a:t>
            </a:r>
            <a:r>
              <a:rPr lang="en-GB" dirty="0" smtClean="0"/>
              <a:t>* as needed.</a:t>
            </a:r>
          </a:p>
          <a:p>
            <a:pPr lvl="1"/>
            <a:r>
              <a:rPr lang="en-GB" dirty="0" smtClean="0"/>
              <a:t>Plot the </a:t>
            </a:r>
            <a:r>
              <a:rPr lang="en-GB" i="1" dirty="0" smtClean="0"/>
              <a:t>Z</a:t>
            </a:r>
            <a:r>
              <a:rPr lang="en-GB" dirty="0" smtClean="0"/>
              <a:t>* Nyquist plot of it.</a:t>
            </a:r>
          </a:p>
          <a:p>
            <a:pPr lvl="2"/>
            <a:r>
              <a:rPr lang="en-GB" dirty="0" smtClean="0"/>
              <a:t>Play with the frequency range </a:t>
            </a:r>
            <a:r>
              <a:rPr lang="en-GB" dirty="0" smtClean="0">
                <a:sym typeface="Wingdings" panose="05000000000000000000" pitchFamily="2" charset="2"/>
              </a:rPr>
              <a:t> . Recognise all elements?</a:t>
            </a:r>
          </a:p>
          <a:p>
            <a:pPr lvl="2"/>
            <a:r>
              <a:rPr lang="en-GB" dirty="0" smtClean="0">
                <a:sym typeface="Wingdings" panose="05000000000000000000" pitchFamily="2" charset="2"/>
              </a:rPr>
              <a:t>Voluntary 1: Plot the Y* plot. </a:t>
            </a:r>
          </a:p>
          <a:p>
            <a:pPr lvl="2"/>
            <a:r>
              <a:rPr lang="en-GB" dirty="0" smtClean="0">
                <a:sym typeface="Wingdings" panose="05000000000000000000" pitchFamily="2" charset="2"/>
              </a:rPr>
              <a:t>Voluntary 2: Plot a Bode plot of parameters vs log </a:t>
            </a:r>
            <a:r>
              <a:rPr lang="en-GB" i="1" dirty="0" smtClean="0">
                <a:sym typeface="Wingdings" panose="05000000000000000000" pitchFamily="2" charset="2"/>
              </a:rPr>
              <a:t>f</a:t>
            </a:r>
            <a:r>
              <a:rPr lang="en-GB" dirty="0" smtClean="0">
                <a:sym typeface="Wingdings" panose="05000000000000000000" pitchFamily="2" charset="2"/>
              </a:rPr>
              <a:t>.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118334"/>
            <a:ext cx="7751557" cy="516367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EIS exercise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49408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DE066389A85B146A76FC6E48F955D3A" ma:contentTypeVersion="10" ma:contentTypeDescription="Opprett et nytt dokument." ma:contentTypeScope="" ma:versionID="c5d2b25dbeefbae2d5e4b6968d88cd94">
  <xsd:schema xmlns:xsd="http://www.w3.org/2001/XMLSchema" xmlns:xs="http://www.w3.org/2001/XMLSchema" xmlns:p="http://schemas.microsoft.com/office/2006/metadata/properties" xmlns:ns3="b1a25477-df18-4f46-9e1a-50fc76968022" targetNamespace="http://schemas.microsoft.com/office/2006/metadata/properties" ma:root="true" ma:fieldsID="e79f76da2996f093d7dce057917771ac" ns3:_="">
    <xsd:import namespace="b1a25477-df18-4f46-9e1a-50fc7696802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a25477-df18-4f46-9e1a-50fc769680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E941F16-D0DF-412C-A115-72D08417F1F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1a25477-df18-4f46-9e1a-50fc769680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3610A82-A2AD-4A73-B376-11C8F196BE9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CF6640D-83DA-46C1-9E1A-BB69CAE53C1B}">
  <ds:schemaRefs>
    <ds:schemaRef ds:uri="b1a25477-df18-4f46-9e1a-50fc76968022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54368</TotalTime>
  <Words>1218</Words>
  <Application>Microsoft Office PowerPoint</Application>
  <PresentationFormat>On-screen Show (4:3)</PresentationFormat>
  <Paragraphs>210</Paragraphs>
  <Slides>14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Symbol</vt:lpstr>
      <vt:lpstr>Wingdings</vt:lpstr>
      <vt:lpstr>Office Theme</vt:lpstr>
      <vt:lpstr>Equation</vt:lpstr>
      <vt:lpstr>Chart</vt:lpstr>
      <vt:lpstr>KJM 3110 Electrochemistry       Electrochemical Impedance Spectroscopy (EIS)</vt:lpstr>
      <vt:lpstr>Time constants – resistance and capacitance</vt:lpstr>
      <vt:lpstr>Electrochemical Impedance Spectroscopy (EIS)</vt:lpstr>
      <vt:lpstr>AC voltage and current. Impedance and power.</vt:lpstr>
      <vt:lpstr>AC impedance measurement</vt:lpstr>
      <vt:lpstr>AC impedance representations</vt:lpstr>
      <vt:lpstr>Complex impedance Z* and admittance Y*</vt:lpstr>
      <vt:lpstr>Impedance and admittance of discrete elements</vt:lpstr>
      <vt:lpstr>Constant phase elements (CPE)</vt:lpstr>
      <vt:lpstr>The Warburg impedance</vt:lpstr>
      <vt:lpstr>Circuit elements overview table</vt:lpstr>
      <vt:lpstr>Y*=1/Z*    and    Z*=1/Y*</vt:lpstr>
      <vt:lpstr>Equivalent circuit of a simple electrochemical cell</vt:lpstr>
      <vt:lpstr>EIS exercise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KJM 3110  Electrochemistry</dc:title>
  <dc:creator>Truls Norby</dc:creator>
  <cp:lastModifiedBy>Truls Norby</cp:lastModifiedBy>
  <cp:revision>529</cp:revision>
  <dcterms:created xsi:type="dcterms:W3CDTF">2020-01-18T04:32:08Z</dcterms:created>
  <dcterms:modified xsi:type="dcterms:W3CDTF">2021-03-16T09:12:41Z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0x0101001DE066389A85B146A76FC6E48F955D3A</vt:lpwstr>
  </property>
</Properties>
</file>