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64" r:id="rId7"/>
    <p:sldId id="290" r:id="rId8"/>
    <p:sldId id="261" r:id="rId9"/>
    <p:sldId id="262" r:id="rId10"/>
    <p:sldId id="263" r:id="rId11"/>
    <p:sldId id="293" r:id="rId12"/>
    <p:sldId id="287" r:id="rId13"/>
    <p:sldId id="286" r:id="rId14"/>
    <p:sldId id="28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>
        <p:scale>
          <a:sx n="66" d="100"/>
          <a:sy n="66" d="100"/>
        </p:scale>
        <p:origin x="2652" y="15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5565" y="1122363"/>
            <a:ext cx="858058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565" y="3602038"/>
            <a:ext cx="858057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KJM 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5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pPr/>
              <a:t>1/16/2022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KJM3110 Electrochemistry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9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4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3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1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5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1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0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7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79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60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FERMI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467475"/>
            <a:ext cx="792162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e 7" descr="MN_KJEMI_A_ENG.png"/>
          <p:cNvPicPr>
            <a:picLocks noChangeAspect="1"/>
          </p:cNvPicPr>
          <p:nvPr userDrawn="1"/>
        </p:nvPicPr>
        <p:blipFill>
          <a:blip r:embed="rId3" cstate="print"/>
          <a:srcRect b="67255"/>
          <a:stretch>
            <a:fillRect/>
          </a:stretch>
        </p:blipFill>
        <p:spPr bwMode="auto">
          <a:xfrm>
            <a:off x="611188" y="6524625"/>
            <a:ext cx="23050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e 8" descr="MN_KJEMI_A.png"/>
          <p:cNvPicPr>
            <a:picLocks noChangeAspect="1"/>
          </p:cNvPicPr>
          <p:nvPr userDrawn="1"/>
        </p:nvPicPr>
        <p:blipFill>
          <a:blip r:embed="rId4" cstate="print"/>
          <a:srcRect t="55556" r="75191"/>
          <a:stretch>
            <a:fillRect/>
          </a:stretch>
        </p:blipFill>
        <p:spPr bwMode="auto">
          <a:xfrm>
            <a:off x="34925" y="6453188"/>
            <a:ext cx="63023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[SMN]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5113" y="6524625"/>
            <a:ext cx="1068387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30128" cy="720080"/>
          </a:xfrm>
        </p:spPr>
        <p:txBody>
          <a:bodyPr/>
          <a:lstStyle>
            <a:lvl1pPr>
              <a:defRPr sz="280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628800"/>
            <a:ext cx="8394136" cy="454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54239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793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2D5DF-618F-4B4E-B350-0EEB60B775F4}" type="datetimeFigureOut">
              <a:rPr lang="en-US" smtClean="0"/>
              <a:pPr/>
              <a:t>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17385" y="6344518"/>
            <a:ext cx="2817669" cy="376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dirty="0" smtClean="0"/>
              <a:t>KJM3110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0290" y="6356351"/>
            <a:ext cx="415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Bilde 7" descr="MN_KJEMI_A_ENG.png"/>
          <p:cNvPicPr>
            <a:picLocks noChangeAspect="1"/>
          </p:cNvPicPr>
          <p:nvPr userDrawn="1"/>
        </p:nvPicPr>
        <p:blipFill>
          <a:blip r:embed="rId14" cstate="print"/>
          <a:srcRect b="67255"/>
          <a:stretch>
            <a:fillRect/>
          </a:stretch>
        </p:blipFill>
        <p:spPr bwMode="auto">
          <a:xfrm>
            <a:off x="4913749" y="6387594"/>
            <a:ext cx="2422236" cy="327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383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wiley.com/go/EST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om/hms/korona/eksamen/index.html" TargetMode="External"/><Relationship Id="rId2" Type="http://schemas.openxmlformats.org/officeDocument/2006/relationships/hyperlink" Target="https://www.helsenorge.no/koronavirus/barnehager-og-skoler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KJM 3110 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Truls Norby</a:t>
            </a:r>
          </a:p>
          <a:p>
            <a:r>
              <a:rPr lang="nb-NO" dirty="0" smtClean="0"/>
              <a:t>Department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Chemistry</a:t>
            </a:r>
            <a:endParaRPr lang="nb-NO" dirty="0" smtClean="0"/>
          </a:p>
          <a:p>
            <a:r>
              <a:rPr lang="nb-NO" dirty="0" err="1" smtClean="0"/>
              <a:t>University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Oslo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355" y="168557"/>
            <a:ext cx="2293350" cy="2383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2298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6176" y="1543238"/>
            <a:ext cx="5241664" cy="4642410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Keith B. Oldham, Jan C. </a:t>
            </a:r>
            <a:r>
              <a:rPr lang="en-GB" dirty="0" err="1"/>
              <a:t>Myland</a:t>
            </a:r>
            <a:r>
              <a:rPr lang="en-GB" dirty="0"/>
              <a:t>, Alan M. </a:t>
            </a:r>
            <a:r>
              <a:rPr lang="en-GB" dirty="0" smtClean="0"/>
              <a:t>Bond:</a:t>
            </a:r>
            <a:r>
              <a:rPr lang="en-US" dirty="0" smtClean="0"/>
              <a:t> </a:t>
            </a:r>
          </a:p>
          <a:p>
            <a:r>
              <a:rPr lang="en-US" dirty="0" smtClean="0"/>
              <a:t>“</a:t>
            </a:r>
            <a:r>
              <a:rPr lang="en-GB" dirty="0" smtClean="0"/>
              <a:t>ELECTROCHEMICAL </a:t>
            </a:r>
            <a:r>
              <a:rPr lang="en-GB" dirty="0"/>
              <a:t>SCIENCE AND TECHNOLOGY - Fundamentals and </a:t>
            </a:r>
            <a:r>
              <a:rPr lang="en-GB" dirty="0" smtClean="0"/>
              <a:t>Applications”</a:t>
            </a:r>
            <a:r>
              <a:rPr lang="en-US" dirty="0" smtClean="0"/>
              <a:t> </a:t>
            </a:r>
          </a:p>
          <a:p>
            <a:r>
              <a:rPr lang="en-GB" dirty="0" smtClean="0"/>
              <a:t>Wiley </a:t>
            </a:r>
            <a:r>
              <a:rPr lang="en-GB" dirty="0"/>
              <a:t>(</a:t>
            </a:r>
            <a:r>
              <a:rPr lang="en-GB" dirty="0" smtClean="0"/>
              <a:t>2012)  </a:t>
            </a:r>
          </a:p>
          <a:p>
            <a:r>
              <a:rPr lang="en-GB" dirty="0" smtClean="0"/>
              <a:t>ISBN</a:t>
            </a:r>
            <a:r>
              <a:rPr lang="en-GB" dirty="0"/>
              <a:t>: 9780470710852 (HB</a:t>
            </a:r>
            <a:r>
              <a:rPr lang="en-GB" dirty="0" smtClean="0"/>
              <a:t>), ISBN</a:t>
            </a:r>
            <a:r>
              <a:rPr lang="en-GB" dirty="0"/>
              <a:t>: 9780470710845 (PB</a:t>
            </a:r>
            <a:r>
              <a:rPr lang="en-GB" dirty="0" smtClean="0"/>
              <a:t>)</a:t>
            </a:r>
          </a:p>
          <a:p>
            <a:endParaRPr lang="en-GB" dirty="0"/>
          </a:p>
          <a:p>
            <a:r>
              <a:rPr lang="en-GB" dirty="0" smtClean="0"/>
              <a:t>Chapters 1 and 3-16 (some only in parts)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( with web resources  at </a:t>
            </a:r>
            <a:r>
              <a:rPr lang="en-GB" dirty="0" smtClean="0">
                <a:hlinkClick r:id="rId2"/>
              </a:rPr>
              <a:t>www.wiley.com/go/EST</a:t>
            </a:r>
            <a:r>
              <a:rPr lang="en-GB" dirty="0" smtClean="0"/>
              <a:t> )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  </a:t>
            </a:r>
            <a:r>
              <a:rPr lang="en-GB" dirty="0" smtClean="0"/>
              <a:t>+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Small compendium on electrochemistry of batteries (in preparation)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4 Lab exercises (2 at UiO, 1 at SINTEF, 1 at IFE)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KJM 3110    Curriculum</a:t>
            </a:r>
            <a:endParaRPr lang="en-US" dirty="0"/>
          </a:p>
        </p:txBody>
      </p:sp>
      <p:pic>
        <p:nvPicPr>
          <p:cNvPr id="4" name="Picture 4" descr="Bilderesultat for Oldham Myland Bo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287" y="1223357"/>
            <a:ext cx="3143250" cy="475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48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76" y="107683"/>
            <a:ext cx="7306887" cy="672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832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233" y="110863"/>
            <a:ext cx="5802283" cy="667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269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203197"/>
            <a:ext cx="7886700" cy="830262"/>
          </a:xfrm>
        </p:spPr>
        <p:txBody>
          <a:bodyPr/>
          <a:lstStyle/>
          <a:p>
            <a:r>
              <a:rPr lang="nb-NO" dirty="0" smtClean="0"/>
              <a:t>Web: KJM 3110  Course and semester </a:t>
            </a:r>
            <a:r>
              <a:rPr lang="nb-NO" dirty="0" err="1" smtClean="0"/>
              <a:t>pages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0717"/>
            <a:ext cx="4572000" cy="48850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249387"/>
            <a:ext cx="4553859" cy="560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11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course provides an introduction to electrochemistry; theory, methods, and applications. It builds on physical chemistry and lays the ground for handling problems and methods of electrochemical nature in master degree projects, research and industry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Course </a:t>
            </a:r>
            <a:r>
              <a:rPr lang="nb-NO" dirty="0" err="1" smtClean="0"/>
              <a:t>content</a:t>
            </a:r>
            <a:r>
              <a:rPr lang="nb-NO" dirty="0" smtClean="0"/>
              <a:t> (Kursinnhold)</a:t>
            </a:r>
            <a:br>
              <a:rPr lang="nb-NO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27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 smtClean="0"/>
              <a:t>After </a:t>
            </a:r>
            <a:r>
              <a:rPr lang="en-US" dirty="0"/>
              <a:t>completing the course</a:t>
            </a:r>
          </a:p>
          <a:p>
            <a:pPr lvl="1" fontAlgn="base"/>
            <a:endParaRPr lang="en-US" dirty="0" smtClean="0"/>
          </a:p>
          <a:p>
            <a:pPr lvl="1" fontAlgn="base"/>
            <a:r>
              <a:rPr lang="en-US" dirty="0" smtClean="0"/>
              <a:t>you </a:t>
            </a:r>
            <a:r>
              <a:rPr lang="en-US" dirty="0"/>
              <a:t>can identify, define, and classify electrochemical reactions and the components involved - electrolyte, electrodes, and interfaces.</a:t>
            </a:r>
          </a:p>
          <a:p>
            <a:pPr lvl="1" fontAlgn="base"/>
            <a:endParaRPr lang="en-US" dirty="0" smtClean="0"/>
          </a:p>
          <a:p>
            <a:pPr lvl="1" fontAlgn="base"/>
            <a:r>
              <a:rPr lang="en-US" dirty="0" smtClean="0"/>
              <a:t>you </a:t>
            </a:r>
            <a:r>
              <a:rPr lang="en-US" dirty="0"/>
              <a:t>have fundamental understanding of definitions, driving forces, mechanisms, and kinetics of electrochemical reactions.</a:t>
            </a:r>
          </a:p>
          <a:p>
            <a:pPr lvl="1" fontAlgn="base"/>
            <a:endParaRPr lang="en-US" dirty="0" smtClean="0"/>
          </a:p>
          <a:p>
            <a:pPr lvl="1" fontAlgn="base"/>
            <a:r>
              <a:rPr lang="en-US" dirty="0" smtClean="0"/>
              <a:t>you </a:t>
            </a:r>
            <a:r>
              <a:rPr lang="en-US" dirty="0"/>
              <a:t>know the structure and properties of electrode-electrolyte interfaces.</a:t>
            </a:r>
          </a:p>
          <a:p>
            <a:pPr lvl="1" fontAlgn="base"/>
            <a:endParaRPr lang="en-US" dirty="0" smtClean="0"/>
          </a:p>
          <a:p>
            <a:pPr lvl="1" fontAlgn="base"/>
            <a:r>
              <a:rPr lang="en-US" dirty="0" smtClean="0"/>
              <a:t>you </a:t>
            </a:r>
            <a:r>
              <a:rPr lang="en-US" dirty="0"/>
              <a:t>can carry out electrochemical experiments with various types of cells and instrumentation (</a:t>
            </a:r>
            <a:r>
              <a:rPr lang="en-US" dirty="0" err="1"/>
              <a:t>potentiostat</a:t>
            </a:r>
            <a:r>
              <a:rPr lang="en-US" dirty="0"/>
              <a:t> and impedance spectrometer).</a:t>
            </a:r>
          </a:p>
          <a:p>
            <a:pPr lvl="1" fontAlgn="base"/>
            <a:endParaRPr lang="en-US" dirty="0" smtClean="0"/>
          </a:p>
          <a:p>
            <a:pPr lvl="1" fontAlgn="base"/>
            <a:r>
              <a:rPr lang="en-US" dirty="0" smtClean="0"/>
              <a:t>you </a:t>
            </a:r>
            <a:r>
              <a:rPr lang="en-US" dirty="0"/>
              <a:t>have knowledge of applications and problems of electrochemical nature of importance in today's society and industry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Learning </a:t>
            </a:r>
            <a:r>
              <a:rPr lang="nb-NO" dirty="0" err="1" smtClean="0"/>
              <a:t>outcome</a:t>
            </a:r>
            <a:r>
              <a:rPr lang="nb-NO" dirty="0" smtClean="0"/>
              <a:t> (Læringsmål)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37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EDE9EA6-8F10-BA46-A22A-8B57CCE0A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Korona og undervisning</a:t>
            </a:r>
            <a:r>
              <a:rPr lang="nb-NO" dirty="0">
                <a:sym typeface="Wingdings" pitchFamily="2" charset="2"/>
              </a:rPr>
              <a:t> 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845E02-9306-BF42-9FBD-242DE8B17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415" y="2029399"/>
            <a:ext cx="7886700" cy="3263504"/>
          </a:xfrm>
          <a:noFill/>
        </p:spPr>
        <p:txBody>
          <a:bodyPr>
            <a:normAutofit/>
          </a:bodyPr>
          <a:lstStyle/>
          <a:p>
            <a:pPr fontAlgn="base"/>
            <a:endParaRPr lang="nb-NO" dirty="0"/>
          </a:p>
          <a:p>
            <a:pPr fontAlgn="base"/>
            <a:r>
              <a:rPr lang="nb-NO" dirty="0"/>
              <a:t>Studenter og ansatte skal generelt holde minst en meter avstand mellom hverandre. Der avstand er krevende, bruk munnbind*. </a:t>
            </a:r>
          </a:p>
          <a:p>
            <a:pPr fontAlgn="base"/>
            <a:r>
              <a:rPr lang="nb-NO" dirty="0"/>
              <a:t>Ta hensyn og husk hygiene (hender, hosting, etc.).  Hold deg hjemme dersom du har symptomer på korona og sørg for å teste deg. </a:t>
            </a:r>
          </a:p>
          <a:p>
            <a:pPr fontAlgn="base"/>
            <a:r>
              <a:rPr lang="nb-NO" dirty="0"/>
              <a:t>Vi gir fysisk undervisningstilbud for læringsmiljø og psykososiale aspekter, og for viktig ferdighetstrening**. </a:t>
            </a:r>
          </a:p>
          <a:p>
            <a:pPr fontAlgn="base"/>
            <a:r>
              <a:rPr lang="nb-NO" dirty="0"/>
              <a:t>Men det gis digitalt tilbud for forelesninger (automatisk for 1000-2000 emner, ved forespørsel ved korona-grunner for 3000+ emner)</a:t>
            </a:r>
          </a:p>
          <a:p>
            <a:pPr fontAlgn="base"/>
            <a:endParaRPr lang="nb-NO" dirty="0"/>
          </a:p>
          <a:p>
            <a:pPr fontAlgn="base"/>
            <a:endParaRPr lang="nb-NO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D29DBB-C292-4B48-A3FF-19C460102236}"/>
              </a:ext>
            </a:extLst>
          </p:cNvPr>
          <p:cNvSpPr txBox="1"/>
          <p:nvPr/>
        </p:nvSpPr>
        <p:spPr>
          <a:xfrm>
            <a:off x="0" y="5562169"/>
            <a:ext cx="8039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>
                <a:hlinkClick r:id="rId2"/>
              </a:rPr>
              <a:t>* https://www.helsenorge.no/koronavirus/barnehager-og-skoler/</a:t>
            </a:r>
            <a:r>
              <a:rPr lang="nb-NO" sz="1200" dirty="0"/>
              <a:t> og presisering v/samtale med Fakultetsdirektør (12. januar).</a:t>
            </a:r>
          </a:p>
          <a:p>
            <a:r>
              <a:rPr lang="nb-NO" sz="1200" dirty="0"/>
              <a:t>** </a:t>
            </a:r>
            <a:r>
              <a:rPr lang="nb-NO" sz="1200" dirty="0">
                <a:hlinkClick r:id="rId3"/>
              </a:rPr>
              <a:t>https://www.uio.no/om/hms/korona/eksamen/index.html</a:t>
            </a:r>
            <a:r>
              <a:rPr lang="nb-NO" sz="1200" dirty="0"/>
              <a:t> (12. januar 2022)</a:t>
            </a:r>
          </a:p>
        </p:txBody>
      </p:sp>
    </p:spTree>
    <p:extLst>
      <p:ext uri="{BB962C8B-B14F-4D97-AF65-F5344CB8AC3E}">
        <p14:creationId xmlns:p14="http://schemas.microsoft.com/office/powerpoint/2010/main" val="138546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564187"/>
          </a:xfrm>
        </p:spPr>
        <p:txBody>
          <a:bodyPr/>
          <a:lstStyle/>
          <a:p>
            <a:pPr algn="ctr"/>
            <a:r>
              <a:rPr lang="nb-NO" dirty="0" err="1" smtClean="0"/>
              <a:t>Preamble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/>
              <a:t/>
            </a:r>
            <a:br>
              <a:rPr lang="nb-NO" dirty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What</a:t>
            </a:r>
            <a:r>
              <a:rPr lang="nb-NO" dirty="0" smtClean="0"/>
              <a:t> is </a:t>
            </a:r>
            <a:r>
              <a:rPr lang="nb-NO" dirty="0" err="1" smtClean="0"/>
              <a:t>electrochemistry</a:t>
            </a:r>
            <a:r>
              <a:rPr lang="nb-NO" dirty="0" smtClean="0"/>
              <a:t>?</a:t>
            </a:r>
            <a:br>
              <a:rPr lang="nb-NO" dirty="0" smtClean="0"/>
            </a:br>
            <a:r>
              <a:rPr lang="nb-NO" dirty="0"/>
              <a:t/>
            </a:r>
            <a:br>
              <a:rPr lang="nb-NO" dirty="0"/>
            </a:br>
            <a:r>
              <a:rPr lang="nb-NO" dirty="0" err="1" smtClean="0"/>
              <a:t>Importance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electrochemistry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18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688" y="112414"/>
            <a:ext cx="8797800" cy="1397312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What is electrochemistry? Related to redox chemistry.</a:t>
            </a:r>
            <a:br>
              <a:rPr lang="en-GB" dirty="0" smtClean="0"/>
            </a:br>
            <a:r>
              <a:rPr lang="en-GB" dirty="0" smtClean="0"/>
              <a:t>In Electrochemistry Red and Ox take place at different locations. </a:t>
            </a:r>
            <a:br>
              <a:rPr lang="en-GB" dirty="0" smtClean="0"/>
            </a:br>
            <a:r>
              <a:rPr lang="en-GB" dirty="0" smtClean="0"/>
              <a:t>Requires transport of ions and electrons.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23989"/>
            <a:ext cx="8394136" cy="4748212"/>
          </a:xfrm>
        </p:spPr>
        <p:txBody>
          <a:bodyPr/>
          <a:lstStyle/>
          <a:p>
            <a:r>
              <a:rPr lang="en-GB" dirty="0" smtClean="0"/>
              <a:t>Redox reaction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Electrochemical reaction: </a:t>
            </a:r>
          </a:p>
          <a:p>
            <a:r>
              <a:rPr lang="en-GB" dirty="0" smtClean="0"/>
              <a:t>Different locations, transport of (the same) ions and of electrons</a:t>
            </a:r>
          </a:p>
          <a:p>
            <a:endParaRPr lang="en-GB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922336"/>
              </p:ext>
            </p:extLst>
          </p:nvPr>
        </p:nvGraphicFramePr>
        <p:xfrm>
          <a:off x="3444918" y="1509725"/>
          <a:ext cx="2254164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Formel" r:id="rId3" imgW="1143000" imgH="215900" progId="Equation.3">
                  <p:embed/>
                </p:oleObj>
              </mc:Choice>
              <mc:Fallback>
                <p:oleObj name="Formel" r:id="rId3" imgW="1143000" imgH="21590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4918" y="1509725"/>
                        <a:ext cx="2254164" cy="4320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54185"/>
            <a:ext cx="4326481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443" y="4659029"/>
            <a:ext cx="4172465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C:\Users\trulsn\Documents\Solid-State Electrochemistry Book\Figures\PCFC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501" y="4390853"/>
            <a:ext cx="2952328" cy="2088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843902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Importance of electrochemistry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73" y="1628800"/>
            <a:ext cx="8712015" cy="4543400"/>
          </a:xfrm>
        </p:spPr>
        <p:txBody>
          <a:bodyPr/>
          <a:lstStyle/>
          <a:p>
            <a:r>
              <a:rPr lang="en-GB" dirty="0" smtClean="0"/>
              <a:t>Metallurgy</a:t>
            </a:r>
          </a:p>
          <a:p>
            <a:r>
              <a:rPr lang="en-GB" dirty="0" smtClean="0"/>
              <a:t>Electroplating</a:t>
            </a:r>
          </a:p>
          <a:p>
            <a:r>
              <a:rPr lang="en-GB" dirty="0" smtClean="0"/>
              <a:t>Electrolysis</a:t>
            </a:r>
          </a:p>
          <a:p>
            <a:r>
              <a:rPr lang="en-GB" dirty="0" smtClean="0"/>
              <a:t>Fuel cells </a:t>
            </a:r>
          </a:p>
          <a:p>
            <a:r>
              <a:rPr lang="en-GB" dirty="0" smtClean="0"/>
              <a:t>Batteries</a:t>
            </a:r>
          </a:p>
          <a:p>
            <a:r>
              <a:rPr lang="en-GB" dirty="0" smtClean="0"/>
              <a:t>Sensors</a:t>
            </a:r>
          </a:p>
          <a:p>
            <a:r>
              <a:rPr lang="en-GB" dirty="0" smtClean="0"/>
              <a:t>Corrosion</a:t>
            </a:r>
          </a:p>
          <a:p>
            <a:r>
              <a:rPr lang="en-GB" dirty="0" smtClean="0"/>
              <a:t>Biology</a:t>
            </a:r>
          </a:p>
          <a:p>
            <a:r>
              <a:rPr lang="en-GB" dirty="0" smtClean="0"/>
              <a:t>…</a:t>
            </a: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480" y="3436626"/>
            <a:ext cx="4680520" cy="2735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34557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DE066389A85B146A76FC6E48F955D3A" ma:contentTypeVersion="14" ma:contentTypeDescription="Opprett et nytt dokument." ma:contentTypeScope="" ma:versionID="7fdbc600259f6d72dc1463a5a4188ad1">
  <xsd:schema xmlns:xsd="http://www.w3.org/2001/XMLSchema" xmlns:xs="http://www.w3.org/2001/XMLSchema" xmlns:p="http://schemas.microsoft.com/office/2006/metadata/properties" xmlns:ns3="b1a25477-df18-4f46-9e1a-50fc76968022" xmlns:ns4="5ca0d017-ed61-4eaa-952b-f646cc2a948a" targetNamespace="http://schemas.microsoft.com/office/2006/metadata/properties" ma:root="true" ma:fieldsID="f6b6f362dd222d94157cfe11be5e554f" ns3:_="" ns4:_="">
    <xsd:import namespace="b1a25477-df18-4f46-9e1a-50fc76968022"/>
    <xsd:import namespace="5ca0d017-ed61-4eaa-952b-f646cc2a948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a25477-df18-4f46-9e1a-50fc769680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0d017-ed61-4eaa-952b-f646cc2a948a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17841FC-0DC1-4D67-BCBF-0C969EAA80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a25477-df18-4f46-9e1a-50fc76968022"/>
    <ds:schemaRef ds:uri="5ca0d017-ed61-4eaa-952b-f646cc2a94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B2B2A93-92B8-48B5-A8C8-9D755BC8421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14B5282-2B0B-409C-A7AF-B2AA701AE47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b1a25477-df18-4f46-9e1a-50fc76968022"/>
    <ds:schemaRef ds:uri="http://purl.org/dc/elements/1.1/"/>
    <ds:schemaRef ds:uri="http://schemas.microsoft.com/office/2006/metadata/properties"/>
    <ds:schemaRef ds:uri="5ca0d017-ed61-4eaa-952b-f646cc2a948a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4247</TotalTime>
  <Words>438</Words>
  <Application>Microsoft Office PowerPoint</Application>
  <PresentationFormat>On-screen Show (4:3)</PresentationFormat>
  <Paragraphs>61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Wingdings</vt:lpstr>
      <vt:lpstr>Office Theme</vt:lpstr>
      <vt:lpstr>Formel</vt:lpstr>
      <vt:lpstr>KJM 3110  Electrochemistry</vt:lpstr>
      <vt:lpstr>KJM 3110    Curriculum</vt:lpstr>
      <vt:lpstr>PowerPoint Presentation</vt:lpstr>
      <vt:lpstr>PowerPoint Presentation</vt:lpstr>
      <vt:lpstr>Web: KJM 3110  Course and semester pages</vt:lpstr>
      <vt:lpstr>Course content (Kursinnhold) </vt:lpstr>
      <vt:lpstr>Learning outcome (Læringsmål)</vt:lpstr>
      <vt:lpstr>Korona og undervisning </vt:lpstr>
      <vt:lpstr>Preamble   What is electrochemistry?  Importance of electrochemistry</vt:lpstr>
      <vt:lpstr>What is electrochemistry? Related to redox chemistry. In Electrochemistry Red and Ox take place at different locations.  Requires transport of ions and electrons.</vt:lpstr>
      <vt:lpstr>Importance of electrochemistry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KJM 3110  Electrochemistry</dc:title>
  <dc:creator>Truls Norby</dc:creator>
  <cp:lastModifiedBy>Truls Norby</cp:lastModifiedBy>
  <cp:revision>36</cp:revision>
  <dcterms:created xsi:type="dcterms:W3CDTF">2020-01-18T04:32:08Z</dcterms:created>
  <dcterms:modified xsi:type="dcterms:W3CDTF">2022-01-16T18:38:51Z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0x0101001DE066389A85B146A76FC6E48F955D3A</vt:lpwstr>
  </property>
</Properties>
</file>