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87" r:id="rId2"/>
    <p:sldId id="384" r:id="rId3"/>
    <p:sldId id="271" r:id="rId4"/>
    <p:sldId id="343" r:id="rId5"/>
    <p:sldId id="389" r:id="rId6"/>
    <p:sldId id="390" r:id="rId7"/>
    <p:sldId id="345" r:id="rId8"/>
    <p:sldId id="346" r:id="rId9"/>
    <p:sldId id="394" r:id="rId10"/>
    <p:sldId id="266" r:id="rId11"/>
    <p:sldId id="347" r:id="rId12"/>
    <p:sldId id="348" r:id="rId13"/>
    <p:sldId id="349" r:id="rId14"/>
    <p:sldId id="341" r:id="rId15"/>
    <p:sldId id="396" r:id="rId16"/>
    <p:sldId id="397" r:id="rId17"/>
    <p:sldId id="350" r:id="rId18"/>
    <p:sldId id="351" r:id="rId19"/>
    <p:sldId id="391" r:id="rId20"/>
    <p:sldId id="385" r:id="rId21"/>
    <p:sldId id="395" r:id="rId22"/>
    <p:sldId id="399" r:id="rId23"/>
    <p:sldId id="352" r:id="rId24"/>
    <p:sldId id="353" r:id="rId25"/>
    <p:sldId id="355" r:id="rId26"/>
    <p:sldId id="356" r:id="rId27"/>
    <p:sldId id="357" r:id="rId28"/>
    <p:sldId id="398" r:id="rId29"/>
    <p:sldId id="358" r:id="rId30"/>
    <p:sldId id="393" r:id="rId31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6"/>
  </p:normalViewPr>
  <p:slideViewPr>
    <p:cSldViewPr snapToGrid="0">
      <p:cViewPr varScale="1">
        <p:scale>
          <a:sx n="109" d="100"/>
          <a:sy n="109" d="100"/>
        </p:scale>
        <p:origin x="1720" y="192"/>
      </p:cViewPr>
      <p:guideLst>
        <p:guide orient="horz" pos="285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>
            <a:extLst>
              <a:ext uri="{FF2B5EF4-FFF2-40B4-BE49-F238E27FC236}">
                <a16:creationId xmlns:a16="http://schemas.microsoft.com/office/drawing/2014/main" id="{616D6A3C-DD6A-97AD-7613-CD4DB8813D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17443" name="Rectangle 3">
            <a:extLst>
              <a:ext uri="{FF2B5EF4-FFF2-40B4-BE49-F238E27FC236}">
                <a16:creationId xmlns:a16="http://schemas.microsoft.com/office/drawing/2014/main" id="{A11DA0C0-C527-6F7A-AC2E-6AE13301E9C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17444" name="Rectangle 4">
            <a:extLst>
              <a:ext uri="{FF2B5EF4-FFF2-40B4-BE49-F238E27FC236}">
                <a16:creationId xmlns:a16="http://schemas.microsoft.com/office/drawing/2014/main" id="{549ECAF8-D63F-2867-4994-C7D54826530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0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17445" name="Rectangle 5">
            <a:extLst>
              <a:ext uri="{FF2B5EF4-FFF2-40B4-BE49-F238E27FC236}">
                <a16:creationId xmlns:a16="http://schemas.microsoft.com/office/drawing/2014/main" id="{423B0EAF-A8B4-B972-DC52-973E7B118EE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3438"/>
            <a:ext cx="3076575" cy="50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 i="0"/>
            </a:lvl1pPr>
          </a:lstStyle>
          <a:p>
            <a:pPr>
              <a:defRPr/>
            </a:pPr>
            <a:fld id="{81BCFB98-4D4C-EA4D-8F35-A219B65404E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9A1E17C-E4CF-7730-AD17-519BA00097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EFF5EFF-68EF-B29F-B4E4-BE58BC42D4E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8490FF2A-B625-8FDC-2462-A3709149C63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6950" y="769938"/>
            <a:ext cx="5113338" cy="3836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5152F0F6-2917-B335-5BD5-5AF8EA6CD3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62513"/>
            <a:ext cx="5683250" cy="46021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B3FFB7EA-B591-E4FB-60E2-C2018CFCF7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0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A8647E1C-26F2-1550-4266-46E775CB6A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3438"/>
            <a:ext cx="3076575" cy="50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19" tIns="45610" rIns="91219" bIns="45610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 i="0"/>
            </a:lvl1pPr>
          </a:lstStyle>
          <a:p>
            <a:pPr>
              <a:defRPr/>
            </a:pPr>
            <a:fld id="{8E506D8B-7643-274F-ABE3-A9ABE4C9566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111FC965-841D-70C6-F489-549D5A102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39AB57-F6F4-1D46-96B2-411ACDF0DA3C}" type="slidenum">
              <a:rPr lang="en-US" altLang="nb-NO" sz="1300" smtClean="0"/>
              <a:pPr>
                <a:spcBef>
                  <a:spcPct val="0"/>
                </a:spcBef>
              </a:pPr>
              <a:t>1</a:t>
            </a:fld>
            <a:endParaRPr lang="en-US" altLang="nb-NO" sz="13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7130E19F-B2C5-EE6F-5FF3-E90D784DAE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5BDE1FE-6A03-4DC2-AA66-5E3D1BDB0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468AA3-0AA2-9FC4-3FD8-2336E90FF2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8CAA24-D11A-864C-B54F-F0643ADCBB84}" type="slidenum">
              <a:rPr lang="en-US" altLang="nb-NO" smtClean="0"/>
              <a:pPr>
                <a:spcBef>
                  <a:spcPct val="0"/>
                </a:spcBef>
              </a:pPr>
              <a:t>2</a:t>
            </a:fld>
            <a:endParaRPr lang="en-US" altLang="nb-NO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14BF6C3-58FC-3015-A213-CF01077852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CF38FD4-D072-97E6-3B26-BC84A5B54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2047CAA4-A4E6-C409-01F6-345C785EA9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A94869-E9C9-3843-ABEA-54A8F95521F3}" type="slidenum">
              <a:rPr lang="en-US" altLang="nb-NO" smtClean="0"/>
              <a:pPr>
                <a:spcBef>
                  <a:spcPct val="0"/>
                </a:spcBef>
              </a:pPr>
              <a:t>3</a:t>
            </a:fld>
            <a:endParaRPr lang="en-US" altLang="nb-NO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C9ACBDD7-6978-5D5B-6202-11EFDC989A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3436425-91C6-9D2E-3726-96C7A72B1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411DA6B6-7C3F-7775-9C10-9502782E56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DBA76F-4619-5144-9284-557A1F65B4CD}" type="slidenum">
              <a:rPr lang="en-US" altLang="nb-NO" smtClean="0"/>
              <a:pPr>
                <a:spcBef>
                  <a:spcPct val="0"/>
                </a:spcBef>
              </a:pPr>
              <a:t>4</a:t>
            </a:fld>
            <a:endParaRPr lang="en-US" altLang="nb-NO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B8D2B361-55C0-04CC-C311-6ECDF112AD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C51049F-5F1D-4B41-25F4-BA3EA7B4E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EC359310-3AA9-E033-91D1-40C9634B9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A4508D-180B-EA46-83CD-24F3FB3E608F}" type="slidenum">
              <a:rPr lang="en-US" altLang="nb-NO" smtClean="0"/>
              <a:pPr>
                <a:spcBef>
                  <a:spcPct val="0"/>
                </a:spcBef>
              </a:pPr>
              <a:t>7</a:t>
            </a:fld>
            <a:endParaRPr lang="en-US" altLang="nb-NO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24321362-33E2-8B85-EA8B-E498583B71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72BD129-830D-74C6-1623-C5B7D7A18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D588A631-8064-7689-213D-8C130EEED2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D6C41A-8CED-4F49-AEFE-97BEB0641346}" type="slidenum">
              <a:rPr lang="en-US" altLang="nb-NO" smtClean="0"/>
              <a:pPr>
                <a:spcBef>
                  <a:spcPct val="0"/>
                </a:spcBef>
              </a:pPr>
              <a:t>8</a:t>
            </a:fld>
            <a:endParaRPr lang="en-US" altLang="nb-NO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BD8204C8-A3D9-51C1-F3A6-514E9525C5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6886EEF-A7F2-397E-551B-638E74B27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FCB3A28C-289F-326A-BDE8-8EFEDC5B5B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BA1A8A-D658-F74E-A31A-80BFEE859256}" type="slidenum">
              <a:rPr lang="en-US" altLang="nb-NO" smtClean="0"/>
              <a:pPr>
                <a:spcBef>
                  <a:spcPct val="0"/>
                </a:spcBef>
              </a:pPr>
              <a:t>9</a:t>
            </a:fld>
            <a:endParaRPr lang="en-US" altLang="nb-NO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F09659C5-FC4B-E191-87BD-7B40B0801F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CE87BC6-8CFF-5908-FCB8-7FA1023D8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ED6999C3-47AC-9BA8-684E-9C82D0748D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1C36FD-FA46-F648-B436-7216844408C0}" type="slidenum">
              <a:rPr lang="en-US" altLang="nb-NO" smtClean="0"/>
              <a:pPr>
                <a:spcBef>
                  <a:spcPct val="0"/>
                </a:spcBef>
              </a:pPr>
              <a:t>10</a:t>
            </a:fld>
            <a:endParaRPr lang="en-US" altLang="nb-NO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F1B4BA84-823F-6F75-EA54-6A92F1981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EB5EC4D-526C-F7BD-1BF9-7442C18B4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F6F188CB-B287-81C6-4396-08B50FD771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542B50-5FF5-B84D-9158-A607CA421979}" type="slidenum">
              <a:rPr lang="en-US" altLang="nb-NO" smtClean="0"/>
              <a:pPr>
                <a:spcBef>
                  <a:spcPct val="0"/>
                </a:spcBef>
              </a:pPr>
              <a:t>11</a:t>
            </a:fld>
            <a:endParaRPr lang="en-US" altLang="nb-NO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1CEDBA09-2D06-B70B-31E3-5C6C0D670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7F29F65-FA3A-E098-B338-50D4E17146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42F1D6D4-9BAD-2B2F-FC16-267F8F3095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E890DF-8C81-7F48-9CBF-38901BCFD70C}" type="slidenum">
              <a:rPr lang="en-US" altLang="nb-NO" smtClean="0"/>
              <a:pPr>
                <a:spcBef>
                  <a:spcPct val="0"/>
                </a:spcBef>
              </a:pPr>
              <a:t>12</a:t>
            </a:fld>
            <a:endParaRPr lang="en-US" altLang="nb-NO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D4820244-EE0A-A534-5252-A2BE4455B0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97A10F9-3A00-31A3-D52A-7222B12FD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C9947A9F-CAF4-9251-51FC-59980F96F5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14F95A-7148-BA4C-8809-BC3B9D715BA6}" type="slidenum">
              <a:rPr lang="en-US" altLang="nb-NO" smtClean="0"/>
              <a:pPr>
                <a:spcBef>
                  <a:spcPct val="0"/>
                </a:spcBef>
              </a:pPr>
              <a:t>13</a:t>
            </a:fld>
            <a:endParaRPr lang="en-US" altLang="nb-NO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40E5363F-F91C-EDBE-9F0B-F29DD92CC9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788252C-FB3F-97FC-D65F-8E316BE6A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D7B4085F-F098-441B-DB82-2011F95118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C9D886-3D5A-AC40-BD9D-704A2C9532EB}" type="slidenum">
              <a:rPr lang="en-US" altLang="nb-NO" smtClean="0"/>
              <a:pPr>
                <a:spcBef>
                  <a:spcPct val="0"/>
                </a:spcBef>
              </a:pPr>
              <a:t>14</a:t>
            </a:fld>
            <a:endParaRPr lang="en-US" altLang="nb-NO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E3BAA14-A439-F9C3-C863-8864885FBE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E148443-9101-8A4D-6FE1-EB9FCE2F2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1D083899-8494-E0AF-4D09-8D385846A8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C850EC-6698-7A4D-A136-5F0CDBD2C0D3}" type="slidenum">
              <a:rPr lang="en-US" altLang="nb-NO" smtClean="0"/>
              <a:pPr>
                <a:spcBef>
                  <a:spcPct val="0"/>
                </a:spcBef>
              </a:pPr>
              <a:t>17</a:t>
            </a:fld>
            <a:endParaRPr lang="en-US" altLang="nb-NO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6DDA8A14-6CC2-09FE-23F0-0ED1DC85A5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946F77A-29F4-6699-D780-E735A83037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41755A1D-5075-C6F4-0B67-7DDFDEFE8A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0911BF-B9A2-3148-A2EB-1778A1D5DC47}" type="slidenum">
              <a:rPr lang="en-US" altLang="nb-NO" smtClean="0"/>
              <a:pPr>
                <a:spcBef>
                  <a:spcPct val="0"/>
                </a:spcBef>
              </a:pPr>
              <a:t>18</a:t>
            </a:fld>
            <a:endParaRPr lang="en-US" altLang="nb-NO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5643A98-5354-F08A-B5C3-7D67AE6C5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0A49638-50D1-741E-CC30-80C6B5A96E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2E7AA8BF-EB9E-8A93-4ACA-DEC742862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3C6C5A-3E4C-104F-87B0-70C0450FC59A}" type="slidenum">
              <a:rPr lang="en-US" altLang="nb-NO" smtClean="0"/>
              <a:pPr>
                <a:spcBef>
                  <a:spcPct val="0"/>
                </a:spcBef>
              </a:pPr>
              <a:t>20</a:t>
            </a:fld>
            <a:endParaRPr lang="en-US" altLang="nb-NO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8146C5E6-D469-72F5-C70E-09E80ECDE8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E8D1F7D9-886A-C01E-773F-572FCA7394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7CFF9A83-63C6-C233-1E0C-4ECF1C861B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75EAD0-AFE7-B641-9142-116BA57B6C75}" type="slidenum">
              <a:rPr lang="en-US" altLang="nb-NO" smtClean="0"/>
              <a:pPr>
                <a:spcBef>
                  <a:spcPct val="0"/>
                </a:spcBef>
              </a:pPr>
              <a:t>23</a:t>
            </a:fld>
            <a:endParaRPr lang="en-US" altLang="nb-NO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8C31947E-5855-D93D-B91E-702B36253C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2A8E7D77-5468-DB1D-FB8C-4169819F9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10289F98-22DE-55A1-D2DF-F0B6A9D125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B0D632-8AE7-1346-8DDE-D510E5CE532A}" type="slidenum">
              <a:rPr lang="en-US" altLang="nb-NO" smtClean="0"/>
              <a:pPr>
                <a:spcBef>
                  <a:spcPct val="0"/>
                </a:spcBef>
              </a:pPr>
              <a:t>24</a:t>
            </a:fld>
            <a:endParaRPr lang="en-US" altLang="nb-NO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579A0099-E941-E7EC-55F5-B0B2208BEA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337D307A-96B4-59C3-B7ED-91AE13173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2D561729-3B0A-E3A2-1F0A-FAAC53A685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D1006F-4327-5047-A933-114E8CA9CFAE}" type="slidenum">
              <a:rPr lang="en-US" altLang="nb-NO" smtClean="0"/>
              <a:pPr>
                <a:spcBef>
                  <a:spcPct val="0"/>
                </a:spcBef>
              </a:pPr>
              <a:t>25</a:t>
            </a:fld>
            <a:endParaRPr lang="en-US" altLang="nb-NO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FE180A41-9839-545F-860C-7EDE656DB1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B87A862-47BD-2F1E-006F-F3E9F5F10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8CA2739D-1896-F36A-B0DF-3E03C4C864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56B1D0-99FB-9E40-AAD4-A8832207796A}" type="slidenum">
              <a:rPr lang="en-US" altLang="nb-NO" smtClean="0"/>
              <a:pPr>
                <a:spcBef>
                  <a:spcPct val="0"/>
                </a:spcBef>
              </a:pPr>
              <a:t>26</a:t>
            </a:fld>
            <a:endParaRPr lang="en-US" altLang="nb-NO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72FBA649-9F2F-449B-626E-C072A03007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D539D8A-FB4E-8C09-84BC-E433A18E82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CADB913E-7770-F622-383F-842A877A3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DD53D2-2A93-7D4E-92FB-58D5F08D78A5}" type="slidenum">
              <a:rPr lang="en-US" altLang="nb-NO" smtClean="0"/>
              <a:pPr>
                <a:spcBef>
                  <a:spcPct val="0"/>
                </a:spcBef>
              </a:pPr>
              <a:t>27</a:t>
            </a:fld>
            <a:endParaRPr lang="en-US" altLang="nb-NO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E000BB20-4CAC-88EF-696B-DE283B7C4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5954458-9DD8-742A-91DA-B2B87C3B4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D34A397C-1B06-0EB1-5C2A-02FFD0AA93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011522-C085-DD45-A3F5-9ADBB2AFEBF7}" type="slidenum">
              <a:rPr lang="en-US" altLang="nb-NO" smtClean="0"/>
              <a:pPr>
                <a:spcBef>
                  <a:spcPct val="0"/>
                </a:spcBef>
              </a:pPr>
              <a:t>29</a:t>
            </a:fld>
            <a:endParaRPr lang="en-US" altLang="nb-NO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451F5717-5C0E-2BBC-CF3E-85051B084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D6F0064B-3A89-5EF2-0C04-CE7C7CE9AD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665F81-C747-3F3C-3C46-CDC8E57EA0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211352-CD80-7CC6-EBDF-4C37F4CD81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3F30F3-4A76-BBB7-44FC-05E1DFA71D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D23A6-74D3-B94A-8313-6877102B2F3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2335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427E47-E424-8B4F-0875-166C03266B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33CC07-8879-A71F-F104-77A834C67A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C00079-CCF4-C9C2-805B-07F3542400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A65E-6AB8-7A44-BDF0-4CBFB045EF3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1308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26E0DB-E655-55EB-2435-04BBFCB6DF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D4AEE-8D9C-AE7F-C630-C1863E2EF7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BE16C8-6B8C-6FEA-645C-8C15586E49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40E2A-AE33-3846-889F-C56520F596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5578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03C39E-9B7B-0E42-6E8B-0F486FAAED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62858C-5CBA-452D-B749-C97F8B8955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21A32-859B-E02A-2C30-F0E1304C6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8AE4E-74B1-2D43-B94B-8AF3CA39712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3252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4332C5-7A75-A971-12A8-1C4E080BD8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7CF6E3C-6A6A-C2FB-E33F-2D4014620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9A57963-34EE-82C9-E357-725205D9B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FD4D4-D61D-F24B-AAD8-B0FF2A3D997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90540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EB5A9F-2A65-C27B-30EE-F8A344D36B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DC1C671-90FA-4D51-1CAD-BC937150BA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11EB60-5DBC-6A73-66FA-3F7061495D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37B77-E9A8-474F-A605-26EFCF0BB2D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8933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827C4F9-3B56-9ABA-D081-E6AB89BC67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436945-B84A-8F64-9F82-0BFB634917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50A069-C7A6-48C4-640A-1FA3D86AB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95C20-B1E8-D44A-8079-4C9E31E6C95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183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739F03-ABD6-9A77-16C4-2C78E13C6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48EE90-7E3F-6EA5-C8CD-8EC95091C9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2C0521-C371-9CF3-0F5D-0D74DA95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3186E-6ECE-804E-B9DA-A9B276AAED2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3223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00156-C9AD-61EA-B9CE-C75470D7C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622F79-A0D1-6E06-B537-E00453233A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C237AF-4C6F-E77B-8955-929099C5BB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60D8F-6446-284C-A706-D824D0864D0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8930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B893E2-51C0-3300-4D5A-94E794C97F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A69E4B-C1B7-BADA-86F9-1140C0F193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DB32F-B59C-0B2A-0F02-4CA586B416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E674C-C917-4341-A060-AC28D522434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87523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E8C2C-41D2-ED31-F746-51D903EEB3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44BFC1-459C-DAF4-8336-8DD98E4268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B3EE4E-5591-E9CE-4FB4-C9A829BBB9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3146-6E6F-3B4E-ADE3-877727E24A0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50634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D6FED3E-DC7D-6D53-9208-172AFE5758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1534230-2BA3-04A7-6008-58EE38E07B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30E4FFE-D980-311D-3690-D3F1EF99C5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200E0-7CFA-B443-B8C9-BDE3ECB9185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14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379EF-5719-F427-8F32-D138B37CC4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2EF0C-2A3D-F69A-5A4D-D5F5A09615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BFE092-93CF-B649-E1B7-C9368FCFD3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97CC2-AAC5-8C40-A3AF-ABE2707F221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41476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F2D5E44-2AB6-53B1-FCD6-FE742EA303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35B2647-D9DE-58AB-A727-B545AC8B6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6E30766-754C-0E85-4411-3A8CA2972F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F7F2A-7548-BF4B-9A47-A7859A89B8D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612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2DAA0E0-50FE-D8D2-FA00-F4F0612D7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35336B9-0ACB-F34C-827A-BF7D25BB7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6E6AB90-65E4-1EE4-61E6-7E64455CABA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i="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B4F858B-BB48-8B33-8B64-380614025D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0">
                <a:latin typeface="Arial" charset="0"/>
              </a:defRPr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B0D9D31-3611-9922-E149-0F17B573DA7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i="0"/>
            </a:lvl1pPr>
          </a:lstStyle>
          <a:p>
            <a:pPr>
              <a:defRPr/>
            </a:pPr>
            <a:fld id="{0F1D72FD-B865-E145-9B9E-7ADA4B81822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desmos.com/scientific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9.emf"/><Relationship Id="rId4" Type="http://schemas.openxmlformats.org/officeDocument/2006/relationships/image" Target="../media/image26.emf"/><Relationship Id="rId9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4.e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2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7.emf"/><Relationship Id="rId3" Type="http://schemas.openxmlformats.org/officeDocument/2006/relationships/oleObject" Target="../embeddings/oleObject32.bin"/><Relationship Id="rId7" Type="http://schemas.openxmlformats.org/officeDocument/2006/relationships/image" Target="../media/image42.jpeg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49.emf"/><Relationship Id="rId2" Type="http://schemas.openxmlformats.org/officeDocument/2006/relationships/notesSlide" Target="../notesSlides/notesSlide21.xml"/><Relationship Id="rId16" Type="http://schemas.openxmlformats.org/officeDocument/2006/relationships/oleObject" Target="../embeddings/oleObject36.bin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emf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33.bin"/><Relationship Id="rId15" Type="http://schemas.openxmlformats.org/officeDocument/2006/relationships/image" Target="../media/image48.emf"/><Relationship Id="rId10" Type="http://schemas.openxmlformats.org/officeDocument/2006/relationships/image" Target="../media/image45.png"/><Relationship Id="rId4" Type="http://schemas.openxmlformats.org/officeDocument/2006/relationships/image" Target="../media/image40.emf"/><Relationship Id="rId9" Type="http://schemas.openxmlformats.org/officeDocument/2006/relationships/image" Target="../media/image44.jpeg"/><Relationship Id="rId14" Type="http://schemas.openxmlformats.org/officeDocument/2006/relationships/oleObject" Target="../embeddings/oleObject3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emf"/><Relationship Id="rId7" Type="http://schemas.openxmlformats.org/officeDocument/2006/relationships/image" Target="../media/image52.e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51.emf"/><Relationship Id="rId4" Type="http://schemas.openxmlformats.org/officeDocument/2006/relationships/oleObject" Target="../embeddings/oleObject3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lassholder for lysbildenummer 5">
            <a:extLst>
              <a:ext uri="{FF2B5EF4-FFF2-40B4-BE49-F238E27FC236}">
                <a16:creationId xmlns:a16="http://schemas.microsoft.com/office/drawing/2014/main" id="{3E3EA6EB-15A1-E9FE-459A-8D7A5E4B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5555CB-8E26-B34C-8006-BDB937FE42CB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A00526D-1AD2-259A-0353-92E84D07B3B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7188" y="1905000"/>
            <a:ext cx="8429625" cy="755650"/>
          </a:xfrm>
        </p:spPr>
        <p:txBody>
          <a:bodyPr anchor="t"/>
          <a:lstStyle/>
          <a:p>
            <a:pPr eaLnBrk="1" hangingPunct="1">
              <a:lnSpc>
                <a:spcPct val="120000"/>
              </a:lnSpc>
            </a:pPr>
            <a:r>
              <a:rPr lang="nb-NO" altLang="nb-NO" sz="3600" b="1">
                <a:solidFill>
                  <a:srgbClr val="000099"/>
                </a:solidFill>
              </a:rPr>
              <a:t>Kombinatorikk</a:t>
            </a:r>
            <a:br>
              <a:rPr lang="nb-NO" altLang="nb-NO" sz="3600" b="1">
                <a:solidFill>
                  <a:srgbClr val="000099"/>
                </a:solidFill>
              </a:rPr>
            </a:br>
            <a:endParaRPr lang="en-GB" altLang="nb-NO" sz="3600" b="1">
              <a:solidFill>
                <a:schemeClr val="tx1"/>
              </a:solidFill>
            </a:endParaRPr>
          </a:p>
        </p:txBody>
      </p:sp>
      <p:sp>
        <p:nvSpPr>
          <p:cNvPr id="18435" name="Rectangle 7">
            <a:extLst>
              <a:ext uri="{FF2B5EF4-FFF2-40B4-BE49-F238E27FC236}">
                <a16:creationId xmlns:a16="http://schemas.microsoft.com/office/drawing/2014/main" id="{7C39027D-DC12-D24E-9258-0B95E3ED3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3303588"/>
            <a:ext cx="7038975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800" i="0">
                <a:solidFill>
                  <a:srgbClr val="CC0000"/>
                </a:solidFill>
              </a:rPr>
              <a:t>Svarer til avsnitt 2.3 i læreboka</a:t>
            </a:r>
          </a:p>
        </p:txBody>
      </p:sp>
      <p:sp>
        <p:nvSpPr>
          <p:cNvPr id="18436" name="Rectangle 9">
            <a:extLst>
              <a:ext uri="{FF2B5EF4-FFF2-40B4-BE49-F238E27FC236}">
                <a16:creationId xmlns:a16="http://schemas.microsoft.com/office/drawing/2014/main" id="{DA3EA420-021D-35D7-E5B8-D1A7C19921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H="1">
            <a:off x="-1476375" y="3213100"/>
            <a:ext cx="831850" cy="1681163"/>
          </a:xfrm>
        </p:spPr>
        <p:txBody>
          <a:bodyPr/>
          <a:lstStyle/>
          <a:p>
            <a:pPr eaLnBrk="1" hangingPunct="1"/>
            <a:r>
              <a:rPr lang="nb-NO" altLang="nb-NO"/>
              <a:t> </a:t>
            </a:r>
            <a:endParaRPr lang="en-US" altLang="nb-NO"/>
          </a:p>
        </p:txBody>
      </p:sp>
      <p:sp>
        <p:nvSpPr>
          <p:cNvPr id="18437" name="Rectangle 10">
            <a:extLst>
              <a:ext uri="{FF2B5EF4-FFF2-40B4-BE49-F238E27FC236}">
                <a16:creationId xmlns:a16="http://schemas.microsoft.com/office/drawing/2014/main" id="{4646EA9A-B417-6B3A-7102-8FC995E7A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850" y="4957763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nb-NO" altLang="nb-NO" sz="2000" i="0"/>
          </a:p>
          <a:p>
            <a:pPr algn="ctr" eaLnBrk="1" hangingPunct="1">
              <a:buFontTx/>
              <a:buNone/>
            </a:pPr>
            <a:r>
              <a:rPr lang="nb-NO" altLang="nb-NO" sz="2000" i="0"/>
              <a:t>Matematisk institutt</a:t>
            </a:r>
          </a:p>
          <a:p>
            <a:pPr algn="ctr" eaLnBrk="1" hangingPunct="1">
              <a:buFontTx/>
              <a:buNone/>
            </a:pPr>
            <a:r>
              <a:rPr lang="nb-NO" altLang="nb-NO" sz="2000" i="0"/>
              <a:t>Universitetet i Oslo</a:t>
            </a:r>
            <a:endParaRPr lang="nb-NO" altLang="nb-NO" i="0"/>
          </a:p>
          <a:p>
            <a:pPr algn="ctr" eaLnBrk="1" hangingPunct="1">
              <a:buFontTx/>
              <a:buNone/>
            </a:pPr>
            <a:endParaRPr lang="en-GB" altLang="nb-NO" i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F0542AE-8F73-3BF2-5252-5A6EFA62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65163"/>
            <a:ext cx="7200900" cy="10795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4000" b="1" i="0" kern="0" dirty="0">
                <a:solidFill>
                  <a:srgbClr val="000099"/>
                </a:solidFill>
              </a:rPr>
              <a:t>STK1100 våren 2025</a:t>
            </a:r>
            <a:br>
              <a:rPr lang="nb-NO" altLang="nb-NO" sz="4000" b="1" i="0" kern="0" dirty="0">
                <a:solidFill>
                  <a:srgbClr val="000099"/>
                </a:solidFill>
              </a:rPr>
            </a:br>
            <a:br>
              <a:rPr lang="nb-NO" altLang="nb-NO" sz="4000" b="1" i="0" kern="0" dirty="0">
                <a:solidFill>
                  <a:srgbClr val="000099"/>
                </a:solidFill>
              </a:rPr>
            </a:br>
            <a:br>
              <a:rPr lang="nb-NO" altLang="nb-NO" sz="1400" b="1" i="0" kern="0" dirty="0">
                <a:solidFill>
                  <a:srgbClr val="000099"/>
                </a:solidFill>
              </a:rPr>
            </a:br>
            <a:endParaRPr lang="en-GB" altLang="nb-NO" sz="2400" b="1" i="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Plassholder for lysbildenummer 4">
            <a:extLst>
              <a:ext uri="{FF2B5EF4-FFF2-40B4-BE49-F238E27FC236}">
                <a16:creationId xmlns:a16="http://schemas.microsoft.com/office/drawing/2014/main" id="{DABFE334-6A4E-0BB6-B2CC-0F8F46A98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035D29-6592-EF41-824D-618EA01B62A0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nb-NO" sz="1400"/>
          </a:p>
        </p:txBody>
      </p:sp>
      <p:sp>
        <p:nvSpPr>
          <p:cNvPr id="319490" name="Text Box 2">
            <a:extLst>
              <a:ext uri="{FF2B5EF4-FFF2-40B4-BE49-F238E27FC236}">
                <a16:creationId xmlns:a16="http://schemas.microsoft.com/office/drawing/2014/main" id="{6D599C5E-3AB0-D2DE-BD61-DF030E4A7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76250"/>
            <a:ext cx="7777163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b="1" i="0" dirty="0">
                <a:solidFill>
                  <a:schemeClr val="accent2"/>
                </a:solidFill>
              </a:rPr>
              <a:t>Uniform sannsynlighetsmodell</a:t>
            </a:r>
            <a:endParaRPr lang="nb-NO" altLang="nb-NO" sz="2800" i="0" dirty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Et stokastisk forsøk har </a:t>
            </a:r>
            <a:r>
              <a:rPr lang="nb-NO" altLang="nb-NO" sz="2400" dirty="0"/>
              <a:t>N</a:t>
            </a:r>
            <a:r>
              <a:rPr lang="nb-NO" altLang="nb-NO" sz="2400" i="0" dirty="0"/>
              <a:t> utfall.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Det er de </a:t>
            </a:r>
            <a:r>
              <a:rPr lang="nb-NO" altLang="nb-NO" sz="2400" dirty="0">
                <a:solidFill>
                  <a:srgbClr val="CC0000"/>
                </a:solidFill>
              </a:rPr>
              <a:t>mulige utfallene</a:t>
            </a:r>
            <a:r>
              <a:rPr lang="nb-NO" altLang="nb-NO" sz="2400" dirty="0"/>
              <a:t> </a:t>
            </a:r>
            <a:r>
              <a:rPr lang="nb-NO" altLang="nb-NO" sz="2400" i="0" dirty="0"/>
              <a:t>for forsøket.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Vi antar at de </a:t>
            </a:r>
            <a:r>
              <a:rPr lang="nb-NO" altLang="nb-NO" sz="2400" dirty="0"/>
              <a:t>N</a:t>
            </a:r>
            <a:r>
              <a:rPr lang="nb-NO" altLang="nb-NO" sz="2400" i="0" dirty="0"/>
              <a:t> utfallene er </a:t>
            </a:r>
            <a:r>
              <a:rPr lang="nb-NO" altLang="nb-NO" sz="2400" dirty="0"/>
              <a:t>like sannsynlige.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Da har hvert utfall sannsynlighet 1/</a:t>
            </a:r>
            <a:r>
              <a:rPr lang="nb-NO" altLang="nb-NO" sz="2400" dirty="0"/>
              <a:t>N. </a:t>
            </a:r>
            <a:endParaRPr lang="nb-NO" altLang="nb-NO" sz="2400" i="0" dirty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En begivenhet </a:t>
            </a:r>
            <a:r>
              <a:rPr lang="nb-NO" altLang="nb-NO" sz="2400" dirty="0"/>
              <a:t>A</a:t>
            </a:r>
            <a:r>
              <a:rPr lang="nb-NO" altLang="nb-NO" sz="2400" i="0" dirty="0"/>
              <a:t> består av </a:t>
            </a:r>
            <a:r>
              <a:rPr lang="nb-NO" altLang="nb-NO" sz="2400" dirty="0"/>
              <a:t>N</a:t>
            </a:r>
            <a:r>
              <a:rPr lang="nb-NO" altLang="nb-NO" sz="2400" i="0" dirty="0"/>
              <a:t>(</a:t>
            </a:r>
            <a:r>
              <a:rPr lang="nb-NO" altLang="nb-NO" sz="2400" dirty="0"/>
              <a:t>A</a:t>
            </a:r>
            <a:r>
              <a:rPr lang="nb-NO" altLang="nb-NO" sz="2400" i="0" dirty="0"/>
              <a:t>) utfall.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Det er de </a:t>
            </a:r>
            <a:r>
              <a:rPr lang="nb-NO" altLang="nb-NO" sz="2400" dirty="0">
                <a:solidFill>
                  <a:srgbClr val="CC0000"/>
                </a:solidFill>
              </a:rPr>
              <a:t>gunstige utfallene</a:t>
            </a:r>
            <a:r>
              <a:rPr lang="nb-NO" altLang="nb-NO" sz="2400" i="0" dirty="0"/>
              <a:t> for begivenheten </a:t>
            </a:r>
            <a:r>
              <a:rPr lang="nb-NO" altLang="nb-NO" sz="2400" dirty="0"/>
              <a:t>A.</a:t>
            </a:r>
            <a:r>
              <a:rPr lang="nb-NO" altLang="nb-NO" sz="2400" i="0" dirty="0"/>
              <a:t> 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Sannsynligheten for begivenheten </a:t>
            </a:r>
            <a:r>
              <a:rPr lang="nb-NO" altLang="nb-NO" sz="2400" dirty="0"/>
              <a:t>A</a:t>
            </a:r>
            <a:r>
              <a:rPr lang="nb-NO" altLang="nb-NO" sz="2400" i="0" dirty="0"/>
              <a:t> er 	</a:t>
            </a:r>
          </a:p>
        </p:txBody>
      </p:sp>
      <p:sp>
        <p:nvSpPr>
          <p:cNvPr id="319492" name="Rectangle 4">
            <a:extLst>
              <a:ext uri="{FF2B5EF4-FFF2-40B4-BE49-F238E27FC236}">
                <a16:creationId xmlns:a16="http://schemas.microsoft.com/office/drawing/2014/main" id="{4BFD8AB8-6A08-C2A8-6B37-8EAE3E760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802" y="4857025"/>
            <a:ext cx="5689600" cy="1223963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15D7B10A-BC1F-CEE0-FF8E-51028E30E6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11565"/>
              </p:ext>
            </p:extLst>
          </p:nvPr>
        </p:nvGraphicFramePr>
        <p:xfrm>
          <a:off x="1794339" y="4972913"/>
          <a:ext cx="5360988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7980600" imgH="8775700" progId="Equation.DSMT4">
                  <p:embed/>
                </p:oleObj>
              </mc:Choice>
              <mc:Fallback>
                <p:oleObj name="Equation" r:id="rId3" imgW="47980600" imgH="8775700" progId="Equation.DSMT4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339" y="4972913"/>
                        <a:ext cx="5360988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0" grpId="0" build="allAtOnce"/>
      <p:bldP spid="31949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lassholder for lysbildenummer 5">
            <a:extLst>
              <a:ext uri="{FF2B5EF4-FFF2-40B4-BE49-F238E27FC236}">
                <a16:creationId xmlns:a16="http://schemas.microsoft.com/office/drawing/2014/main" id="{A172A9EF-2E00-5B17-47E1-AFF26DE9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4B313D-A7D0-894F-9928-0D81C2B9485F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1400"/>
          </a:p>
        </p:txBody>
      </p:sp>
      <p:sp>
        <p:nvSpPr>
          <p:cNvPr id="46097" name="Text Box 17">
            <a:extLst>
              <a:ext uri="{FF2B5EF4-FFF2-40B4-BE49-F238E27FC236}">
                <a16:creationId xmlns:a16="http://schemas.microsoft.com/office/drawing/2014/main" id="{C1C3755F-C96A-8822-16A4-08B4BE605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620713"/>
            <a:ext cx="8135937" cy="2049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 dirty="0"/>
              <a:t>For å bruke en uniform sannsynlighetsmodell må vi finne antall mulige og antall gunstig utfall.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 dirty="0"/>
              <a:t>I enkle situasjoner som kast med to terninger kan vi skrive opp alle mulige utfall og alle utfall som er gunstige for den begivenheten vi er interessert i.</a:t>
            </a:r>
          </a:p>
        </p:txBody>
      </p:sp>
      <p:sp>
        <p:nvSpPr>
          <p:cNvPr id="46098" name="Text Box 18">
            <a:extLst>
              <a:ext uri="{FF2B5EF4-FFF2-40B4-BE49-F238E27FC236}">
                <a16:creationId xmlns:a16="http://schemas.microsoft.com/office/drawing/2014/main" id="{4636B281-460C-CD79-DB59-85AE07B82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3598863"/>
            <a:ext cx="5256213" cy="270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 i="0"/>
              <a:t>(</a:t>
            </a:r>
            <a:r>
              <a:rPr lang="nb-NO" altLang="nb-NO" sz="1600" i="0"/>
              <a:t>1,6)	(2,6)	(3,6)	(4,6)	(5,6)	(6,6)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600" i="0"/>
              <a:t>(1,5)	(2,5)	(3,5)	(4,5)	(5,5)	(6,5)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600" i="0"/>
              <a:t>(1,4)	(2,4)	(3,4)	(4,4)	(5,4)	(6,4)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600" i="0"/>
              <a:t>(1,3)	(2,3)	(3,3)	(4,3)	(5,3)	(6,3)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600" i="0"/>
              <a:t>(1,2)	(2,2)	(3,2)	(4,2)	(5,2)	(6,2)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600" i="0"/>
              <a:t>(1,1)	(2,1)	(3,1)	(4,1)	(5,1)	(6,1)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endParaRPr lang="nb-NO" altLang="nb-NO" sz="1600" i="0"/>
          </a:p>
        </p:txBody>
      </p:sp>
      <p:sp>
        <p:nvSpPr>
          <p:cNvPr id="46099" name="AutoShape 19">
            <a:extLst>
              <a:ext uri="{FF2B5EF4-FFF2-40B4-BE49-F238E27FC236}">
                <a16:creationId xmlns:a16="http://schemas.microsoft.com/office/drawing/2014/main" id="{6B3C9229-4217-BAC7-964A-0E582BCC7627}"/>
              </a:ext>
            </a:extLst>
          </p:cNvPr>
          <p:cNvSpPr>
            <a:spLocks noChangeArrowheads="1"/>
          </p:cNvSpPr>
          <p:nvPr/>
        </p:nvSpPr>
        <p:spPr bwMode="auto">
          <a:xfrm rot="1407732">
            <a:off x="849313" y="4592638"/>
            <a:ext cx="5522912" cy="37306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46100" name="Rectangle 20">
            <a:extLst>
              <a:ext uri="{FF2B5EF4-FFF2-40B4-BE49-F238E27FC236}">
                <a16:creationId xmlns:a16="http://schemas.microsoft.com/office/drawing/2014/main" id="{3C3CEE7E-4942-D697-94BC-109A9E7D3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" y="3525838"/>
            <a:ext cx="5400675" cy="25193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46107" name="Text Box 27">
            <a:extLst>
              <a:ext uri="{FF2B5EF4-FFF2-40B4-BE49-F238E27FC236}">
                <a16:creationId xmlns:a16="http://schemas.microsoft.com/office/drawing/2014/main" id="{33C41BA1-0A60-910B-AAE5-7F54A7198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900" y="3684588"/>
            <a:ext cx="2662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>
                <a:solidFill>
                  <a:srgbClr val="CC0000"/>
                </a:solidFill>
              </a:rPr>
              <a:t>"Sum sju øyne"</a:t>
            </a: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56A08956-8310-888B-8E90-3313C69D625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466975" y="3598863"/>
            <a:ext cx="3771900" cy="1827212"/>
          </a:xfrm>
          <a:prstGeom prst="rtTriangl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NO" altLang="en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FA6E9E-139E-1E94-5C29-ACADF0529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425" y="4530725"/>
            <a:ext cx="2182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i="0">
                <a:solidFill>
                  <a:srgbClr val="00B050"/>
                </a:solidFill>
              </a:rPr>
              <a:t>"</a:t>
            </a:r>
            <a:r>
              <a:rPr lang="en-NO" altLang="en-NO" sz="2400" i="0">
                <a:solidFill>
                  <a:srgbClr val="00B050"/>
                </a:solidFill>
              </a:rPr>
              <a:t>Sum minst ni</a:t>
            </a:r>
            <a:r>
              <a:rPr lang="nb-NO" altLang="nb-NO" sz="2400" i="0">
                <a:solidFill>
                  <a:srgbClr val="00B050"/>
                </a:solidFill>
              </a:rPr>
              <a:t>"</a:t>
            </a:r>
            <a:endParaRPr lang="en-NO" altLang="en-NO" sz="2400" i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7" grpId="0" build="allAtOnce"/>
      <p:bldP spid="46098" grpId="0" build="allAtOnce"/>
      <p:bldP spid="46099" grpId="0" animBg="1"/>
      <p:bldP spid="46100" grpId="0" animBg="1"/>
      <p:bldP spid="46107" grpId="0" build="allAtOnce"/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Plassholder for lysbildenummer 6">
            <a:extLst>
              <a:ext uri="{FF2B5EF4-FFF2-40B4-BE49-F238E27FC236}">
                <a16:creationId xmlns:a16="http://schemas.microsoft.com/office/drawing/2014/main" id="{B0E70226-5BF0-F33F-E4C6-7DE5CB253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74553F-9D3F-3B46-BBCD-3133BEBBA4F1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14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E6B1BFE7-E3E8-2579-D777-C3D1E25BB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054600"/>
            <a:ext cx="35290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3235DDD-6B3D-6C0E-CA83-7402C9EF424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endParaRPr lang="nb-NO" altLang="nb-NO" sz="2800"/>
          </a:p>
          <a:p>
            <a:pPr eaLnBrk="1" hangingPunct="1">
              <a:buFontTx/>
              <a:buNone/>
            </a:pPr>
            <a:r>
              <a:rPr lang="nb-NO" altLang="nb-NO" sz="2800"/>
              <a:t>	 	</a:t>
            </a:r>
          </a:p>
          <a:p>
            <a:pPr lvl="1" eaLnBrk="1" hangingPunct="1">
              <a:buFontTx/>
              <a:buNone/>
            </a:pPr>
            <a:endParaRPr lang="en-US" altLang="nb-NO" sz="2000"/>
          </a:p>
        </p:txBody>
      </p:sp>
      <p:sp>
        <p:nvSpPr>
          <p:cNvPr id="227333" name="Text Box 5">
            <a:extLst>
              <a:ext uri="{FF2B5EF4-FFF2-40B4-BE49-F238E27FC236}">
                <a16:creationId xmlns:a16="http://schemas.microsoft.com/office/drawing/2014/main" id="{1F2DFE83-B865-5E1F-4680-A2FC40D66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97" y="622147"/>
            <a:ext cx="4668142" cy="562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I Lotto er det over 5 millioner mulige vinnerrekker.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Vi må være veldig tålmodige for å skrive opp alle disse!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Vi må derfor kunne beregne antall mulige vinnerrekker uten å skrive dem opp.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dirty="0">
                <a:solidFill>
                  <a:srgbClr val="CC0000"/>
                </a:solidFill>
              </a:rPr>
              <a:t>Kombinatorikk</a:t>
            </a:r>
            <a:r>
              <a:rPr lang="nb-NO" altLang="nb-NO" sz="2400" dirty="0"/>
              <a:t> </a:t>
            </a:r>
            <a:r>
              <a:rPr lang="nb-NO" altLang="nb-NO" sz="2400" i="0" dirty="0"/>
              <a:t>er navnet på den delen av matematikken som gir oss løsningen på dette og liknende problemer.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endParaRPr lang="nb-NO" altLang="nb-NO" sz="1800" i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9504A39-1CEE-C2D4-1321-32FBEE93B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842" y="487211"/>
            <a:ext cx="2865241" cy="568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ssholder for lysbildenummer 6">
            <a:extLst>
              <a:ext uri="{FF2B5EF4-FFF2-40B4-BE49-F238E27FC236}">
                <a16:creationId xmlns:a16="http://schemas.microsoft.com/office/drawing/2014/main" id="{88CAC94E-0B84-31DF-A1B7-5FD235D01D2B}"/>
              </a:ext>
            </a:extLst>
          </p:cNvPr>
          <p:cNvSpPr txBox="1">
            <a:spLocks/>
          </p:cNvSpPr>
          <p:nvPr/>
        </p:nvSpPr>
        <p:spPr bwMode="auto">
          <a:xfrm>
            <a:off x="6553200" y="6430963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A1A3BEF-51E0-904F-95DC-3E43927A58A4}" type="slidenum">
              <a:rPr lang="en-US" altLang="nb-NO" sz="1400" i="0"/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1400" i="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92CC88E8-CF56-C159-3166-324C7D9C7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315" y="4592539"/>
            <a:ext cx="35290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3E38BC63-C18E-F305-FA89-E6C058635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40" y="2976464"/>
            <a:ext cx="8218488" cy="2763838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b-NO" altLang="nb-NO" sz="2800" i="0" dirty="0">
                <a:latin typeface="Arial" charset="0"/>
              </a:rPr>
              <a:t>Anta at: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b-NO" altLang="nb-NO" sz="2800" i="0" dirty="0">
                <a:latin typeface="Arial" charset="0"/>
              </a:rPr>
              <a:t>det første elementet i et ordnet par kan velges på </a:t>
            </a:r>
            <a:r>
              <a:rPr lang="nb-NO" altLang="nb-NO" sz="2800" dirty="0">
                <a:latin typeface="Arial" charset="0"/>
              </a:rPr>
              <a:t>n</a:t>
            </a:r>
            <a:r>
              <a:rPr lang="nb-NO" altLang="nb-NO" sz="2800" i="0" baseline="-25000" dirty="0">
                <a:latin typeface="Arial" charset="0"/>
              </a:rPr>
              <a:t>1</a:t>
            </a:r>
            <a:r>
              <a:rPr lang="nb-NO" altLang="nb-NO" sz="2800" i="0" dirty="0">
                <a:latin typeface="Arial" charset="0"/>
              </a:rPr>
              <a:t> måter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b-NO" altLang="nb-NO" sz="2800" i="0" dirty="0">
                <a:latin typeface="Arial" charset="0"/>
              </a:rPr>
              <a:t>for hvert mulig valg av det første elementet, kan det andre elementet velges på </a:t>
            </a:r>
            <a:r>
              <a:rPr lang="nb-NO" altLang="nb-NO" sz="2800" dirty="0">
                <a:latin typeface="Arial" charset="0"/>
              </a:rPr>
              <a:t>n</a:t>
            </a:r>
            <a:r>
              <a:rPr lang="nb-NO" altLang="nb-NO" sz="2800" i="0" baseline="-25000" dirty="0">
                <a:latin typeface="Arial" charset="0"/>
              </a:rPr>
              <a:t>2</a:t>
            </a:r>
            <a:r>
              <a:rPr lang="nb-NO" altLang="nb-NO" sz="2800" i="0" dirty="0">
                <a:latin typeface="Arial" charset="0"/>
              </a:rPr>
              <a:t> måter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nb-NO" altLang="nb-NO" sz="2800" i="0" dirty="0">
                <a:latin typeface="Arial" charset="0"/>
              </a:rPr>
              <a:t>Da er det til sammen            mulige ordnede par. </a:t>
            </a:r>
          </a:p>
        </p:txBody>
      </p:sp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620B3E6E-6FB3-BFD8-8FD5-EF02FEF42E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35934"/>
              </p:ext>
            </p:extLst>
          </p:nvPr>
        </p:nvGraphicFramePr>
        <p:xfrm>
          <a:off x="3881215" y="5222777"/>
          <a:ext cx="944563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067800" imgH="4978400" progId="Equation.DSMT4">
                  <p:embed/>
                </p:oleObj>
              </mc:Choice>
              <mc:Fallback>
                <p:oleObj name="Equation" r:id="rId2" imgW="9067800" imgH="4978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215" y="5222777"/>
                        <a:ext cx="944563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DFAF6EB-4BBE-44CF-4B6E-FE7CB5D136D2}"/>
              </a:ext>
            </a:extLst>
          </p:cNvPr>
          <p:cNvSpPr txBox="1">
            <a:spLocks noChangeArrowheads="1"/>
          </p:cNvSpPr>
          <p:nvPr/>
        </p:nvSpPr>
        <p:spPr>
          <a:xfrm>
            <a:off x="309563" y="198438"/>
            <a:ext cx="8380412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3200" b="1" i="0" kern="0">
                <a:solidFill>
                  <a:srgbClr val="000099"/>
                </a:solidFill>
              </a:rPr>
              <a:t>Multiplikasjonssetningen for ordnede par</a:t>
            </a:r>
            <a:endParaRPr lang="nb-NO" altLang="nb-NO" sz="3200" i="0" kern="0" dirty="0">
              <a:solidFill>
                <a:srgbClr val="000099"/>
              </a:solidFill>
            </a:endParaRPr>
          </a:p>
        </p:txBody>
      </p:sp>
      <p:sp>
        <p:nvSpPr>
          <p:cNvPr id="26630" name="Rectangle 9">
            <a:extLst>
              <a:ext uri="{FF2B5EF4-FFF2-40B4-BE49-F238E27FC236}">
                <a16:creationId xmlns:a16="http://schemas.microsoft.com/office/drawing/2014/main" id="{273DB579-E274-5B5F-79ED-43F1A61C9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992188"/>
            <a:ext cx="85788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Når vi kaster to terninger  er det                mulige utfall. </a:t>
            </a:r>
          </a:p>
        </p:txBody>
      </p:sp>
      <p:graphicFrame>
        <p:nvGraphicFramePr>
          <p:cNvPr id="26631" name="Object 26">
            <a:extLst>
              <a:ext uri="{FF2B5EF4-FFF2-40B4-BE49-F238E27FC236}">
                <a16:creationId xmlns:a16="http://schemas.microsoft.com/office/drawing/2014/main" id="{5BA07534-5023-0760-7C41-5B9504F0E2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352209"/>
              </p:ext>
            </p:extLst>
          </p:nvPr>
        </p:nvGraphicFramePr>
        <p:xfrm>
          <a:off x="4786313" y="1046163"/>
          <a:ext cx="130651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102100" progId="Equation.DSMT4">
                  <p:embed/>
                </p:oleObj>
              </mc:Choice>
              <mc:Fallback>
                <p:oleObj name="Equation" r:id="rId4" imgW="14338300" imgH="41021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3" y="1046163"/>
                        <a:ext cx="1306513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15F29218-2527-8903-9579-D7CB75278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3" y="1735138"/>
            <a:ext cx="85788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Det er et spesialtilfelle av en generell regel for antall </a:t>
            </a:r>
            <a:r>
              <a:rPr lang="nb-NO" altLang="nb-NO" sz="2400" i="0" dirty="0">
                <a:solidFill>
                  <a:srgbClr val="FF0000"/>
                </a:solidFill>
              </a:rPr>
              <a:t>ordende par </a:t>
            </a:r>
            <a:r>
              <a:rPr lang="nb-NO" altLang="nb-NO" sz="2400" i="0" dirty="0"/>
              <a:t>[dvs. (</a:t>
            </a:r>
            <a:r>
              <a:rPr lang="nb-NO" altLang="nb-NO" sz="2400" i="0" dirty="0" err="1"/>
              <a:t>a,b</a:t>
            </a:r>
            <a:r>
              <a:rPr lang="nb-NO" altLang="nb-NO" sz="2400" i="0" dirty="0"/>
              <a:t>) er forskjellig fra (</a:t>
            </a:r>
            <a:r>
              <a:rPr lang="nb-NO" altLang="nb-NO" sz="2400" i="0" dirty="0" err="1"/>
              <a:t>b,a</a:t>
            </a:r>
            <a:r>
              <a:rPr lang="nb-NO" altLang="nb-NO" sz="2400" i="0" dirty="0"/>
              <a:t>)].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5" grpId="0" build="p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6FFC626-478E-9D3B-820A-89F59FD162A2}"/>
              </a:ext>
            </a:extLst>
          </p:cNvPr>
          <p:cNvSpPr txBox="1">
            <a:spLocks noChangeArrowheads="1"/>
          </p:cNvSpPr>
          <p:nvPr/>
        </p:nvSpPr>
        <p:spPr>
          <a:xfrm>
            <a:off x="284163" y="57150"/>
            <a:ext cx="8740775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3200" b="1" i="0" kern="0" dirty="0">
                <a:solidFill>
                  <a:srgbClr val="000099"/>
                </a:solidFill>
              </a:rPr>
              <a:t>Den generelle multiplikasjonssetningen</a:t>
            </a:r>
            <a:endParaRPr lang="nb-NO" altLang="nb-NO" sz="3200" i="0" kern="0" dirty="0">
              <a:solidFill>
                <a:srgbClr val="000099"/>
              </a:solidFill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1D4A3E6-15A4-9561-8524-EC3450283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654050"/>
            <a:ext cx="808513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Hvis vi kaster tre terninger kan vi gi et utfall som et 3-tuppel, for eksempel (2,6,1).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400" i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mulige utfall er                    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      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7FA36B37-021B-B155-5742-8A832DF4ED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16870"/>
              </p:ext>
            </p:extLst>
          </p:nvPr>
        </p:nvGraphicFramePr>
        <p:xfrm>
          <a:off x="3310668" y="1647825"/>
          <a:ext cx="18383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193000" imgH="4102100" progId="Equation.DSMT4">
                  <p:embed/>
                </p:oleObj>
              </mc:Choice>
              <mc:Fallback>
                <p:oleObj name="Equation" r:id="rId2" imgW="20193000" imgH="4102100" progId="Equation.DSMT4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0668" y="1647825"/>
                        <a:ext cx="18383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7">
            <a:extLst>
              <a:ext uri="{FF2B5EF4-FFF2-40B4-BE49-F238E27FC236}">
                <a16:creationId xmlns:a16="http://schemas.microsoft.com/office/drawing/2014/main" id="{CF9FF8B3-71B9-5575-7566-3CC92A0D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2245902"/>
            <a:ext cx="8599487" cy="41243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nb-NO" altLang="nb-NO" sz="2800" i="0" dirty="0">
                <a:latin typeface="Arial" charset="0"/>
              </a:rPr>
              <a:t>Anta generelt at: </a:t>
            </a:r>
          </a:p>
          <a:p>
            <a:pPr marL="457200" indent="-4572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800" i="0" dirty="0">
                <a:latin typeface="Arial" charset="0"/>
              </a:rPr>
              <a:t>det første elementet i et </a:t>
            </a:r>
            <a:r>
              <a:rPr lang="nb-NO" altLang="nb-NO" sz="2800" dirty="0">
                <a:latin typeface="Arial" charset="0"/>
              </a:rPr>
              <a:t>k</a:t>
            </a:r>
            <a:r>
              <a:rPr lang="nb-NO" altLang="nb-NO" sz="2800" i="0" dirty="0">
                <a:latin typeface="Arial" charset="0"/>
              </a:rPr>
              <a:t>-</a:t>
            </a:r>
            <a:r>
              <a:rPr lang="nb-NO" altLang="nb-NO" sz="2800" i="0" dirty="0" err="1">
                <a:latin typeface="Arial" charset="0"/>
              </a:rPr>
              <a:t>tuppel</a:t>
            </a:r>
            <a:r>
              <a:rPr lang="nb-NO" altLang="nb-NO" sz="2800" i="0" dirty="0">
                <a:latin typeface="Arial" charset="0"/>
              </a:rPr>
              <a:t> kan velges på           </a:t>
            </a:r>
            <a:r>
              <a:rPr lang="nb-NO" altLang="nb-NO" sz="2800" dirty="0">
                <a:latin typeface="Arial" charset="0"/>
              </a:rPr>
              <a:t>n</a:t>
            </a:r>
            <a:r>
              <a:rPr lang="nb-NO" altLang="nb-NO" sz="2800" i="0" baseline="-25000" dirty="0">
                <a:latin typeface="Arial" charset="0"/>
              </a:rPr>
              <a:t>1</a:t>
            </a:r>
            <a:r>
              <a:rPr lang="nb-NO" altLang="nb-NO" sz="2800" i="0" dirty="0">
                <a:latin typeface="Arial" charset="0"/>
              </a:rPr>
              <a:t> måter</a:t>
            </a:r>
          </a:p>
          <a:p>
            <a:pPr marL="457200" indent="-4572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800" i="0" dirty="0">
                <a:latin typeface="Arial" charset="0"/>
              </a:rPr>
              <a:t>for hvert mulig valg av det første elementet, kan det andre elementet velges på </a:t>
            </a:r>
            <a:r>
              <a:rPr lang="nb-NO" altLang="nb-NO" sz="2800" dirty="0">
                <a:latin typeface="Arial" charset="0"/>
              </a:rPr>
              <a:t>n</a:t>
            </a:r>
            <a:r>
              <a:rPr lang="nb-NO" altLang="nb-NO" sz="2800" i="0" baseline="-25000" dirty="0">
                <a:latin typeface="Arial" charset="0"/>
              </a:rPr>
              <a:t>2</a:t>
            </a:r>
            <a:r>
              <a:rPr lang="nb-NO" altLang="nb-NO" sz="2800" i="0" dirty="0">
                <a:latin typeface="Arial" charset="0"/>
              </a:rPr>
              <a:t> måter</a:t>
            </a:r>
          </a:p>
          <a:p>
            <a:pPr marL="457200" indent="-4572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800" i="0" dirty="0">
                <a:latin typeface="Arial" charset="0"/>
              </a:rPr>
              <a:t> … </a:t>
            </a:r>
          </a:p>
          <a:p>
            <a:pPr marL="457200" indent="-457200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altLang="nb-NO" sz="2800" i="0" dirty="0">
                <a:latin typeface="Arial" charset="0"/>
              </a:rPr>
              <a:t>for hvert mulig valg av de         første elementene, kan det </a:t>
            </a:r>
            <a:r>
              <a:rPr lang="nb-NO" altLang="nb-NO" sz="2800" dirty="0">
                <a:latin typeface="Arial" charset="0"/>
              </a:rPr>
              <a:t>k</a:t>
            </a:r>
            <a:r>
              <a:rPr lang="nb-NO" altLang="nb-NO" sz="2800" i="0" dirty="0">
                <a:latin typeface="Arial" charset="0"/>
              </a:rPr>
              <a:t>-te elementet kan velges på </a:t>
            </a:r>
            <a:r>
              <a:rPr lang="nb-NO" altLang="nb-NO" sz="2800" dirty="0" err="1">
                <a:latin typeface="Arial" charset="0"/>
              </a:rPr>
              <a:t>n</a:t>
            </a:r>
            <a:r>
              <a:rPr lang="nb-NO" altLang="nb-NO" sz="2800" baseline="-25000" dirty="0" err="1">
                <a:latin typeface="Arial" charset="0"/>
              </a:rPr>
              <a:t>k</a:t>
            </a:r>
            <a:r>
              <a:rPr lang="nb-NO" altLang="nb-NO" sz="2800" i="0" dirty="0">
                <a:latin typeface="Arial" charset="0"/>
              </a:rPr>
              <a:t> måter.  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nb-NO" altLang="nb-NO" sz="2800" i="0" dirty="0">
                <a:latin typeface="Arial" charset="0"/>
              </a:rPr>
              <a:t>Da er det til sammen                       mulige </a:t>
            </a:r>
            <a:r>
              <a:rPr lang="nb-NO" altLang="nb-NO" sz="2800" dirty="0">
                <a:latin typeface="Arial" charset="0"/>
              </a:rPr>
              <a:t>k</a:t>
            </a:r>
            <a:r>
              <a:rPr lang="nb-NO" altLang="nb-NO" sz="2800" i="0" dirty="0">
                <a:latin typeface="Arial" charset="0"/>
              </a:rPr>
              <a:t>-</a:t>
            </a:r>
            <a:r>
              <a:rPr lang="nb-NO" altLang="nb-NO" sz="2800" i="0" dirty="0" err="1">
                <a:latin typeface="Arial" charset="0"/>
              </a:rPr>
              <a:t>tupler</a:t>
            </a:r>
            <a:r>
              <a:rPr lang="nb-NO" altLang="nb-NO" sz="2800" i="0" dirty="0">
                <a:latin typeface="Arial" charset="0"/>
              </a:rPr>
              <a:t>. </a:t>
            </a:r>
          </a:p>
        </p:txBody>
      </p:sp>
      <p:graphicFrame>
        <p:nvGraphicFramePr>
          <p:cNvPr id="11" name="Object 8">
            <a:extLst>
              <a:ext uri="{FF2B5EF4-FFF2-40B4-BE49-F238E27FC236}">
                <a16:creationId xmlns:a16="http://schemas.microsoft.com/office/drawing/2014/main" id="{72E7D1B5-155E-79A6-8C6E-19E0022E52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267192"/>
              </p:ext>
            </p:extLst>
          </p:nvPr>
        </p:nvGraphicFramePr>
        <p:xfrm>
          <a:off x="3730625" y="5830477"/>
          <a:ext cx="2173288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069300" imgH="4978400" progId="Equation.DSMT4">
                  <p:embed/>
                </p:oleObj>
              </mc:Choice>
              <mc:Fallback>
                <p:oleObj name="Equation" r:id="rId4" imgW="21069300" imgH="4978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5830477"/>
                        <a:ext cx="2173288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7113406D-FEB4-65CC-1AC4-F64D6CFF97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558643"/>
              </p:ext>
            </p:extLst>
          </p:nvPr>
        </p:nvGraphicFramePr>
        <p:xfrm>
          <a:off x="4940300" y="4906552"/>
          <a:ext cx="69215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607300" imgH="3797300" progId="Equation.DSMT4">
                  <p:embed/>
                </p:oleObj>
              </mc:Choice>
              <mc:Fallback>
                <p:oleObj name="Equation" r:id="rId6" imgW="7607300" imgH="3797300" progId="Equation.DSMT4">
                  <p:embed/>
                  <p:pic>
                    <p:nvPicPr>
                      <p:cNvPr id="0" name="Objek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4906552"/>
                        <a:ext cx="69215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10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Plassholder for lysbildenummer 6">
            <a:extLst>
              <a:ext uri="{FF2B5EF4-FFF2-40B4-BE49-F238E27FC236}">
                <a16:creationId xmlns:a16="http://schemas.microsoft.com/office/drawing/2014/main" id="{49EF1A2E-AD97-25C9-FAAF-B403C4AF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A2E178-793D-3547-A2AA-FBDEC9F76D6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nb-NO" sz="1400"/>
          </a:p>
        </p:txBody>
      </p:sp>
      <p:sp>
        <p:nvSpPr>
          <p:cNvPr id="232452" name="Text Box 4">
            <a:extLst>
              <a:ext uri="{FF2B5EF4-FFF2-40B4-BE49-F238E27FC236}">
                <a16:creationId xmlns:a16="http://schemas.microsoft.com/office/drawing/2014/main" id="{8CA09877-E5A7-3638-EC0B-8718BD7CB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804863"/>
            <a:ext cx="4246563" cy="272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1:</a:t>
            </a:r>
            <a:r>
              <a:rPr lang="nb-NO" altLang="nb-NO" i="0" dirty="0"/>
              <a:t>                           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Et bilnummer består av to bokstaver og 5 siffer.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i="0" dirty="0"/>
              <a:t>Hvor mange bilnummer kan vi lage?</a:t>
            </a:r>
            <a:endParaRPr lang="nb-NO" altLang="nb-NO" sz="2400" dirty="0">
              <a:solidFill>
                <a:srgbClr val="CC0000"/>
              </a:solidFill>
            </a:endParaRPr>
          </a:p>
        </p:txBody>
      </p:sp>
      <p:sp>
        <p:nvSpPr>
          <p:cNvPr id="232457" name="Text Box 9">
            <a:extLst>
              <a:ext uri="{FF2B5EF4-FFF2-40B4-BE49-F238E27FC236}">
                <a16:creationId xmlns:a16="http://schemas.microsoft.com/office/drawing/2014/main" id="{08CB2D85-163C-1512-DAD7-2E11C7A0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651000"/>
            <a:ext cx="1944688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i="0" dirty="0"/>
              <a:t>DN41710</a:t>
            </a:r>
            <a:endParaRPr lang="en-US" altLang="nb-NO" i="0" dirty="0"/>
          </a:p>
        </p:txBody>
      </p:sp>
      <p:sp>
        <p:nvSpPr>
          <p:cNvPr id="232458" name="Line 10">
            <a:extLst>
              <a:ext uri="{FF2B5EF4-FFF2-40B4-BE49-F238E27FC236}">
                <a16:creationId xmlns:a16="http://schemas.microsoft.com/office/drawing/2014/main" id="{752EA8E1-834E-B21E-5A3A-E899CCF342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0063" y="2168525"/>
            <a:ext cx="504825" cy="5778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59" name="Text Box 11">
            <a:extLst>
              <a:ext uri="{FF2B5EF4-FFF2-40B4-BE49-F238E27FC236}">
                <a16:creationId xmlns:a16="http://schemas.microsoft.com/office/drawing/2014/main" id="{DAF093D0-20B8-8836-462B-4CDF8AE14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1138" y="2708275"/>
            <a:ext cx="1081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000" i="0">
                <a:solidFill>
                  <a:srgbClr val="CC0000"/>
                </a:solidFill>
              </a:rPr>
              <a:t>20 valg</a:t>
            </a:r>
            <a:endParaRPr lang="en-US" altLang="nb-NO" sz="2000" i="0">
              <a:solidFill>
                <a:srgbClr val="CC0000"/>
              </a:solidFill>
            </a:endParaRPr>
          </a:p>
        </p:txBody>
      </p:sp>
      <p:sp>
        <p:nvSpPr>
          <p:cNvPr id="232460" name="Text Box 12">
            <a:extLst>
              <a:ext uri="{FF2B5EF4-FFF2-40B4-BE49-F238E27FC236}">
                <a16:creationId xmlns:a16="http://schemas.microsoft.com/office/drawing/2014/main" id="{3835EACB-3DFA-ED0C-2C40-CACB347C1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2960688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000" i="0">
                <a:solidFill>
                  <a:srgbClr val="000099"/>
                </a:solidFill>
              </a:rPr>
              <a:t>9 valg</a:t>
            </a:r>
            <a:endParaRPr lang="en-US" altLang="nb-NO" sz="2000" i="0">
              <a:solidFill>
                <a:srgbClr val="000099"/>
              </a:solidFill>
            </a:endParaRPr>
          </a:p>
        </p:txBody>
      </p:sp>
      <p:sp>
        <p:nvSpPr>
          <p:cNvPr id="232461" name="Line 13">
            <a:extLst>
              <a:ext uri="{FF2B5EF4-FFF2-40B4-BE49-F238E27FC236}">
                <a16:creationId xmlns:a16="http://schemas.microsoft.com/office/drawing/2014/main" id="{929ADB91-8E16-9A05-3ACD-1247F52195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2588" y="2168525"/>
            <a:ext cx="0" cy="8636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62" name="Text Box 14">
            <a:extLst>
              <a:ext uri="{FF2B5EF4-FFF2-40B4-BE49-F238E27FC236}">
                <a16:creationId xmlns:a16="http://schemas.microsoft.com/office/drawing/2014/main" id="{8CA3F99F-B843-490E-885A-5B774563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708275"/>
            <a:ext cx="108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000" i="0">
                <a:solidFill>
                  <a:srgbClr val="008000"/>
                </a:solidFill>
              </a:rPr>
              <a:t>10 valg</a:t>
            </a:r>
            <a:endParaRPr lang="en-US" altLang="nb-NO" sz="2000" i="0">
              <a:solidFill>
                <a:srgbClr val="008000"/>
              </a:solidFill>
            </a:endParaRPr>
          </a:p>
        </p:txBody>
      </p:sp>
      <p:sp>
        <p:nvSpPr>
          <p:cNvPr id="232463" name="Line 15">
            <a:extLst>
              <a:ext uri="{FF2B5EF4-FFF2-40B4-BE49-F238E27FC236}">
                <a16:creationId xmlns:a16="http://schemas.microsoft.com/office/drawing/2014/main" id="{AB3A25F2-67D8-7F5A-AF2B-3D78CAEE40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40425" y="2168525"/>
            <a:ext cx="431800" cy="57626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64" name="Line 16">
            <a:extLst>
              <a:ext uri="{FF2B5EF4-FFF2-40B4-BE49-F238E27FC236}">
                <a16:creationId xmlns:a16="http://schemas.microsoft.com/office/drawing/2014/main" id="{ED36C61F-A481-9EE1-8F20-AECDBADFA6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0713" y="2168525"/>
            <a:ext cx="360362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65" name="Line 17">
            <a:extLst>
              <a:ext uri="{FF2B5EF4-FFF2-40B4-BE49-F238E27FC236}">
                <a16:creationId xmlns:a16="http://schemas.microsoft.com/office/drawing/2014/main" id="{5DB48377-C05F-648C-4CDA-708A668897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86613" y="2168525"/>
            <a:ext cx="360362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66" name="Line 18">
            <a:extLst>
              <a:ext uri="{FF2B5EF4-FFF2-40B4-BE49-F238E27FC236}">
                <a16:creationId xmlns:a16="http://schemas.microsoft.com/office/drawing/2014/main" id="{D966839F-2CCA-22F5-13DB-E3B4173FC7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23150" y="2168525"/>
            <a:ext cx="360363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67" name="Line 19">
            <a:extLst>
              <a:ext uri="{FF2B5EF4-FFF2-40B4-BE49-F238E27FC236}">
                <a16:creationId xmlns:a16="http://schemas.microsoft.com/office/drawing/2014/main" id="{FAA87BCF-CFC4-B532-7547-F4DA1DBCF45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29525" y="2168525"/>
            <a:ext cx="360363" cy="5762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232468" name="Text Box 20">
            <a:extLst>
              <a:ext uri="{FF2B5EF4-FFF2-40B4-BE49-F238E27FC236}">
                <a16:creationId xmlns:a16="http://schemas.microsoft.com/office/drawing/2014/main" id="{785379F4-F2D2-3F65-AED2-757BA955A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810000"/>
            <a:ext cx="7777162" cy="179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Vi kan lage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i="0" dirty="0"/>
              <a:t>	</a:t>
            </a:r>
            <a:r>
              <a:rPr lang="nb-NO" altLang="nb-NO" sz="2400" i="0" dirty="0">
                <a:solidFill>
                  <a:srgbClr val="CC0000"/>
                </a:solidFill>
              </a:rPr>
              <a:t>20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i="0" dirty="0">
                <a:solidFill>
                  <a:srgbClr val="CC0000"/>
                </a:solidFill>
              </a:rPr>
              <a:t>20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i="0" dirty="0">
                <a:solidFill>
                  <a:srgbClr val="000099"/>
                </a:solidFill>
              </a:rPr>
              <a:t>9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i="0" dirty="0">
                <a:solidFill>
                  <a:srgbClr val="008000"/>
                </a:solidFill>
              </a:rPr>
              <a:t>10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i="0" dirty="0">
                <a:solidFill>
                  <a:srgbClr val="008000"/>
                </a:solidFill>
              </a:rPr>
              <a:t>10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i="0" dirty="0">
                <a:solidFill>
                  <a:srgbClr val="008000"/>
                </a:solidFill>
              </a:rPr>
              <a:t>10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i="0" dirty="0">
                <a:solidFill>
                  <a:srgbClr val="008000"/>
                </a:solidFill>
              </a:rPr>
              <a:t>10</a:t>
            </a:r>
            <a:r>
              <a:rPr lang="nb-NO" altLang="nb-NO" sz="2400" i="0" dirty="0"/>
              <a:t> = 36 000 000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nb-NO" altLang="nb-NO" sz="2400" i="0" dirty="0"/>
              <a:t>forskjellige bilnummer.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build="p"/>
      <p:bldP spid="232457" grpId="0" animBg="1"/>
      <p:bldP spid="232459" grpId="0"/>
      <p:bldP spid="232460" grpId="0"/>
      <p:bldP spid="232462" grpId="0"/>
      <p:bldP spid="23246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Plassholder for lysbildenummer 6">
            <a:extLst>
              <a:ext uri="{FF2B5EF4-FFF2-40B4-BE49-F238E27FC236}">
                <a16:creationId xmlns:a16="http://schemas.microsoft.com/office/drawing/2014/main" id="{86A2BF3C-9251-51C0-2998-FDF42B9E1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9B8E01-7383-7746-BEE7-1E649947A0D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14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8E2A32C9-CE83-1403-5DBF-0AA32A1C42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17488" y="-127000"/>
            <a:ext cx="5832476" cy="935038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rgbClr val="000099"/>
                </a:solidFill>
              </a:rPr>
              <a:t>Ulike typer utvalg </a:t>
            </a:r>
            <a:endParaRPr lang="nb-NO" altLang="nb-NO" sz="3600">
              <a:solidFill>
                <a:srgbClr val="000099"/>
              </a:solidFill>
            </a:endParaRPr>
          </a:p>
        </p:txBody>
      </p:sp>
      <p:sp>
        <p:nvSpPr>
          <p:cNvPr id="234500" name="Rectangle 4">
            <a:extLst>
              <a:ext uri="{FF2B5EF4-FFF2-40B4-BE49-F238E27FC236}">
                <a16:creationId xmlns:a16="http://schemas.microsoft.com/office/drawing/2014/main" id="{1FB57F21-CC13-D6CA-FC42-7640254EA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750888"/>
            <a:ext cx="80645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Vi skriver bokstavene i alfabetet på hver sin lapp og legger de 29 lappene i en eske.</a:t>
            </a:r>
          </a:p>
        </p:txBody>
      </p:sp>
      <p:sp>
        <p:nvSpPr>
          <p:cNvPr id="234501" name="Rectangle 5">
            <a:extLst>
              <a:ext uri="{FF2B5EF4-FFF2-40B4-BE49-F238E27FC236}">
                <a16:creationId xmlns:a16="http://schemas.microsoft.com/office/drawing/2014/main" id="{48CB821A-E6C5-3382-DC20-43EE8745A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1895475"/>
            <a:ext cx="78565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Vi trekker så fire lapper, én etter én. </a:t>
            </a:r>
            <a:br>
              <a:rPr lang="nb-NO" altLang="nb-NO" sz="2400" i="0" dirty="0"/>
            </a:br>
            <a:r>
              <a:rPr lang="nb-NO" altLang="nb-NO" sz="2400" i="0" dirty="0"/>
              <a:t>Vi sier at vi trekker et </a:t>
            </a:r>
            <a:r>
              <a:rPr lang="nb-NO" altLang="nb-NO" sz="2400" dirty="0">
                <a:solidFill>
                  <a:srgbClr val="CC0000"/>
                </a:solidFill>
              </a:rPr>
              <a:t>utvalg</a:t>
            </a:r>
            <a:r>
              <a:rPr lang="nb-NO" altLang="nb-NO" sz="2400" dirty="0"/>
              <a:t> </a:t>
            </a:r>
            <a:r>
              <a:rPr lang="nb-NO" altLang="nb-NO" sz="2400" i="0" dirty="0"/>
              <a:t> på fire bokstaver.</a:t>
            </a:r>
          </a:p>
        </p:txBody>
      </p:sp>
      <p:sp>
        <p:nvSpPr>
          <p:cNvPr id="234502" name="Rectangle 6">
            <a:extLst>
              <a:ext uri="{FF2B5EF4-FFF2-40B4-BE49-F238E27FC236}">
                <a16:creationId xmlns:a16="http://schemas.microsoft.com/office/drawing/2014/main" id="{AE10CFD7-0B0E-9740-B559-DA8BFA51C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22538"/>
            <a:ext cx="77771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Hvis vi legger en lapp tilbake før vi trekker den neste, trekker vi </a:t>
            </a:r>
            <a:r>
              <a:rPr lang="nb-NO" altLang="nb-NO" sz="2400" dirty="0">
                <a:solidFill>
                  <a:srgbClr val="CC0000"/>
                </a:solidFill>
              </a:rPr>
              <a:t>med</a:t>
            </a:r>
            <a:r>
              <a:rPr lang="nb-NO" altLang="nb-NO" sz="2400" i="0" dirty="0"/>
              <a:t> </a:t>
            </a:r>
            <a:r>
              <a:rPr lang="nb-NO" altLang="nb-NO" sz="2400" dirty="0" err="1">
                <a:solidFill>
                  <a:srgbClr val="CC0000"/>
                </a:solidFill>
              </a:rPr>
              <a:t>tilbakelegging</a:t>
            </a:r>
            <a:r>
              <a:rPr lang="nb-NO" altLang="nb-NO" sz="2400" dirty="0">
                <a:solidFill>
                  <a:srgbClr val="CC0000"/>
                </a:solidFill>
              </a:rPr>
              <a:t>.</a:t>
            </a:r>
            <a:endParaRPr lang="nb-NO" altLang="nb-NO" sz="2400" i="0" dirty="0">
              <a:solidFill>
                <a:srgbClr val="CC0000"/>
              </a:solidFill>
            </a:endParaRPr>
          </a:p>
        </p:txBody>
      </p:sp>
      <p:sp>
        <p:nvSpPr>
          <p:cNvPr id="234503" name="Rectangle 7">
            <a:extLst>
              <a:ext uri="{FF2B5EF4-FFF2-40B4-BE49-F238E27FC236}">
                <a16:creationId xmlns:a16="http://schemas.microsoft.com/office/drawing/2014/main" id="{A6659AB0-6567-3C02-2310-B9698F2CB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8" y="4608513"/>
            <a:ext cx="7415212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Hvis rekkefølgen bokstavene trekkes i har betydning, trekker vi et  </a:t>
            </a:r>
            <a:r>
              <a:rPr lang="nb-NO" altLang="nb-NO" sz="2400" dirty="0">
                <a:solidFill>
                  <a:srgbClr val="CC0000"/>
                </a:solidFill>
              </a:rPr>
              <a:t>ordnet utvalg.</a:t>
            </a:r>
            <a:endParaRPr lang="nb-NO" altLang="nb-NO" sz="2400" i="0" dirty="0">
              <a:solidFill>
                <a:srgbClr val="CC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4EA9EF3-134A-D2D5-9244-92514E581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438" y="3284538"/>
            <a:ext cx="7777162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br>
              <a:rPr lang="nb-NO" altLang="nb-NO" sz="2800" dirty="0">
                <a:solidFill>
                  <a:srgbClr val="CC0000"/>
                </a:solidFill>
              </a:rPr>
            </a:br>
            <a:r>
              <a:rPr lang="nb-NO" altLang="nb-NO" sz="2400" i="0" dirty="0"/>
              <a:t>Hvis vi </a:t>
            </a:r>
            <a:r>
              <a:rPr lang="nb-NO" altLang="nb-NO" sz="2400" dirty="0"/>
              <a:t>ikke</a:t>
            </a:r>
            <a:r>
              <a:rPr lang="nb-NO" altLang="nb-NO" sz="2400" i="0" dirty="0"/>
              <a:t> legger lappen tilbake, trekker vi </a:t>
            </a:r>
            <a:r>
              <a:rPr lang="nb-NO" altLang="nb-NO" sz="2400" dirty="0">
                <a:solidFill>
                  <a:srgbClr val="CC0000"/>
                </a:solidFill>
              </a:rPr>
              <a:t>uten </a:t>
            </a:r>
            <a:r>
              <a:rPr lang="nb-NO" altLang="nb-NO" sz="2400" dirty="0" err="1">
                <a:solidFill>
                  <a:srgbClr val="CC0000"/>
                </a:solidFill>
              </a:rPr>
              <a:t>tilbakelegging</a:t>
            </a:r>
            <a:r>
              <a:rPr lang="nb-NO" altLang="nb-NO" sz="2400" dirty="0">
                <a:solidFill>
                  <a:srgbClr val="CC0000"/>
                </a:solidFill>
              </a:rPr>
              <a:t>.</a:t>
            </a:r>
            <a:endParaRPr lang="nb-NO" altLang="nb-NO" sz="2400" i="0" dirty="0">
              <a:solidFill>
                <a:srgbClr val="CC0000"/>
              </a:solidFill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FE990817-548B-A63A-9832-7818984B7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5621338"/>
            <a:ext cx="7415212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Hvis rekkefølgen </a:t>
            </a:r>
            <a:r>
              <a:rPr lang="nb-NO" altLang="nb-NO" sz="2400" dirty="0"/>
              <a:t>ikke </a:t>
            </a:r>
            <a:r>
              <a:rPr lang="nb-NO" altLang="nb-NO" sz="2400" i="0" dirty="0"/>
              <a:t>har betydning, trekker vi et</a:t>
            </a:r>
            <a:r>
              <a:rPr lang="nb-NO" altLang="nb-NO" sz="2400" dirty="0"/>
              <a:t> </a:t>
            </a:r>
            <a:r>
              <a:rPr lang="nb-NO" altLang="nb-NO" sz="2400" dirty="0">
                <a:solidFill>
                  <a:srgbClr val="CC0000"/>
                </a:solidFill>
              </a:rPr>
              <a:t>uordnet utvalg.</a:t>
            </a:r>
            <a:endParaRPr lang="nb-NO" altLang="nb-NO" sz="2400" i="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 autoUpdateAnimBg="0"/>
      <p:bldP spid="234501" grpId="0" autoUpdateAnimBg="0"/>
      <p:bldP spid="234502" grpId="0" autoUpdateAnimBg="0"/>
      <p:bldP spid="234503" grpId="0" autoUpdateAnimBg="0"/>
      <p:bldP spid="9" grpId="0" autoUpdateAnimBg="0"/>
      <p:bldP spid="1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Plassholder for lysbildenummer 6">
            <a:extLst>
              <a:ext uri="{FF2B5EF4-FFF2-40B4-BE49-F238E27FC236}">
                <a16:creationId xmlns:a16="http://schemas.microsoft.com/office/drawing/2014/main" id="{77EA45D2-69DC-7B89-1F9E-84F9F19C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95C1CE-2529-A847-8D51-81665A015006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1400"/>
          </a:p>
        </p:txBody>
      </p:sp>
      <p:sp>
        <p:nvSpPr>
          <p:cNvPr id="94281" name="Line 73">
            <a:extLst>
              <a:ext uri="{FF2B5EF4-FFF2-40B4-BE49-F238E27FC236}">
                <a16:creationId xmlns:a16="http://schemas.microsoft.com/office/drawing/2014/main" id="{D1C27FA1-9532-1870-0A1A-9EEC80F62C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338" y="1555750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282" name="Line 74">
            <a:extLst>
              <a:ext uri="{FF2B5EF4-FFF2-40B4-BE49-F238E27FC236}">
                <a16:creationId xmlns:a16="http://schemas.microsoft.com/office/drawing/2014/main" id="{BE9985B5-4CBF-EEF0-4C14-821CFB6E88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338" y="2492375"/>
            <a:ext cx="3167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283" name="Line 75">
            <a:extLst>
              <a:ext uri="{FF2B5EF4-FFF2-40B4-BE49-F238E27FC236}">
                <a16:creationId xmlns:a16="http://schemas.microsoft.com/office/drawing/2014/main" id="{464749C6-A32C-60B5-B3CD-A5671639C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8400" y="1555750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284" name="Text Box 76">
            <a:extLst>
              <a:ext uri="{FF2B5EF4-FFF2-40B4-BE49-F238E27FC236}">
                <a16:creationId xmlns:a16="http://schemas.microsoft.com/office/drawing/2014/main" id="{ACFBD8C7-AE91-1458-B05F-F768B6C24FAA}"/>
              </a:ext>
            </a:extLst>
          </p:cNvPr>
          <p:cNvSpPr txBox="1">
            <a:spLocks noChangeArrowheads="1"/>
          </p:cNvSpPr>
          <p:nvPr/>
        </p:nvSpPr>
        <p:spPr bwMode="auto">
          <a:xfrm rot="-467275">
            <a:off x="2341563" y="203517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285" name="Text Box 77">
            <a:extLst>
              <a:ext uri="{FF2B5EF4-FFF2-40B4-BE49-F238E27FC236}">
                <a16:creationId xmlns:a16="http://schemas.microsoft.com/office/drawing/2014/main" id="{3F28705F-52D4-C222-3566-43435953B52B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2773363" y="198755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286" name="Text Box 78">
            <a:extLst>
              <a:ext uri="{FF2B5EF4-FFF2-40B4-BE49-F238E27FC236}">
                <a16:creationId xmlns:a16="http://schemas.microsoft.com/office/drawing/2014/main" id="{25B8755C-2FCF-5063-CF46-47DD9B00F12A}"/>
              </a:ext>
            </a:extLst>
          </p:cNvPr>
          <p:cNvSpPr txBox="1">
            <a:spLocks noChangeArrowheads="1"/>
          </p:cNvSpPr>
          <p:nvPr/>
        </p:nvSpPr>
        <p:spPr bwMode="auto">
          <a:xfrm rot="-1639913">
            <a:off x="2268538" y="155575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287" name="Text Box 79">
            <a:extLst>
              <a:ext uri="{FF2B5EF4-FFF2-40B4-BE49-F238E27FC236}">
                <a16:creationId xmlns:a16="http://schemas.microsoft.com/office/drawing/2014/main" id="{4E94DA8B-F900-57DE-3424-630B6DA4FC87}"/>
              </a:ext>
            </a:extLst>
          </p:cNvPr>
          <p:cNvSpPr txBox="1">
            <a:spLocks noChangeArrowheads="1"/>
          </p:cNvSpPr>
          <p:nvPr/>
        </p:nvSpPr>
        <p:spPr bwMode="auto">
          <a:xfrm rot="889013">
            <a:off x="1044575" y="196373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288" name="Text Box 80">
            <a:extLst>
              <a:ext uri="{FF2B5EF4-FFF2-40B4-BE49-F238E27FC236}">
                <a16:creationId xmlns:a16="http://schemas.microsoft.com/office/drawing/2014/main" id="{569E48AC-1D86-1215-B4B8-3284F3651833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1981200" y="205898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289" name="Text Box 81">
            <a:extLst>
              <a:ext uri="{FF2B5EF4-FFF2-40B4-BE49-F238E27FC236}">
                <a16:creationId xmlns:a16="http://schemas.microsoft.com/office/drawing/2014/main" id="{C2DF8301-33C1-43AA-019C-51C75186F2CD}"/>
              </a:ext>
            </a:extLst>
          </p:cNvPr>
          <p:cNvSpPr txBox="1">
            <a:spLocks noChangeArrowheads="1"/>
          </p:cNvSpPr>
          <p:nvPr/>
        </p:nvSpPr>
        <p:spPr bwMode="auto">
          <a:xfrm rot="2626214">
            <a:off x="2773363" y="148431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290" name="Text Box 82">
            <a:extLst>
              <a:ext uri="{FF2B5EF4-FFF2-40B4-BE49-F238E27FC236}">
                <a16:creationId xmlns:a16="http://schemas.microsoft.com/office/drawing/2014/main" id="{3C70ED61-4EE6-4B27-6979-91657D00F0B2}"/>
              </a:ext>
            </a:extLst>
          </p:cNvPr>
          <p:cNvSpPr txBox="1">
            <a:spLocks noChangeArrowheads="1"/>
          </p:cNvSpPr>
          <p:nvPr/>
        </p:nvSpPr>
        <p:spPr bwMode="auto">
          <a:xfrm rot="-4102555">
            <a:off x="732632" y="1578769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291" name="Text Box 83">
            <a:extLst>
              <a:ext uri="{FF2B5EF4-FFF2-40B4-BE49-F238E27FC236}">
                <a16:creationId xmlns:a16="http://schemas.microsoft.com/office/drawing/2014/main" id="{FECCF027-463E-4116-CD8D-9E2D8A2C1C9A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1549400" y="196373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292" name="Text Box 84">
            <a:extLst>
              <a:ext uri="{FF2B5EF4-FFF2-40B4-BE49-F238E27FC236}">
                <a16:creationId xmlns:a16="http://schemas.microsoft.com/office/drawing/2014/main" id="{DE01DA57-A7EC-188F-1FB2-DB9553E79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148431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293" name="Text Box 85">
            <a:extLst>
              <a:ext uri="{FF2B5EF4-FFF2-40B4-BE49-F238E27FC236}">
                <a16:creationId xmlns:a16="http://schemas.microsoft.com/office/drawing/2014/main" id="{492D4206-6047-1259-8BEA-648205FFEBD4}"/>
              </a:ext>
            </a:extLst>
          </p:cNvPr>
          <p:cNvSpPr txBox="1">
            <a:spLocks noChangeArrowheads="1"/>
          </p:cNvSpPr>
          <p:nvPr/>
        </p:nvSpPr>
        <p:spPr bwMode="auto">
          <a:xfrm rot="2254161">
            <a:off x="3278188" y="198755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294" name="Text Box 86">
            <a:extLst>
              <a:ext uri="{FF2B5EF4-FFF2-40B4-BE49-F238E27FC236}">
                <a16:creationId xmlns:a16="http://schemas.microsoft.com/office/drawing/2014/main" id="{AB174B0A-B5F3-0935-AB00-8EC0E8941926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612775" y="203517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295" name="Text Box 87">
            <a:extLst>
              <a:ext uri="{FF2B5EF4-FFF2-40B4-BE49-F238E27FC236}">
                <a16:creationId xmlns:a16="http://schemas.microsoft.com/office/drawing/2014/main" id="{2EF6B302-21F2-9C2B-EB9D-9F02E4499737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3276600" y="14843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296" name="Text Box 88">
            <a:extLst>
              <a:ext uri="{FF2B5EF4-FFF2-40B4-BE49-F238E27FC236}">
                <a16:creationId xmlns:a16="http://schemas.microsoft.com/office/drawing/2014/main" id="{E6FE32B6-63F9-D5C7-6D53-BBC2618EC0D3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1260475" y="14843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297" name="Text Box 89">
            <a:extLst>
              <a:ext uri="{FF2B5EF4-FFF2-40B4-BE49-F238E27FC236}">
                <a16:creationId xmlns:a16="http://schemas.microsoft.com/office/drawing/2014/main" id="{8556629B-AC2B-0FB6-B357-0A8BEE8AA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300" y="28051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298" name="Text Box 90">
            <a:extLst>
              <a:ext uri="{FF2B5EF4-FFF2-40B4-BE49-F238E27FC236}">
                <a16:creationId xmlns:a16="http://schemas.microsoft.com/office/drawing/2014/main" id="{1BA2C9B3-7358-D182-648C-02A5BBA47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282892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299" name="Text Box 91">
            <a:extLst>
              <a:ext uri="{FF2B5EF4-FFF2-40B4-BE49-F238E27FC236}">
                <a16:creationId xmlns:a16="http://schemas.microsoft.com/office/drawing/2014/main" id="{D03C8E17-DDDD-8ED6-E785-D52BF3AAD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3" y="280511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300" name="Text Box 92">
            <a:extLst>
              <a:ext uri="{FF2B5EF4-FFF2-40B4-BE49-F238E27FC236}">
                <a16:creationId xmlns:a16="http://schemas.microsoft.com/office/drawing/2014/main" id="{61C53F93-553A-0587-956D-F8F7C7D09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8051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301" name="Rectangle 93">
            <a:extLst>
              <a:ext uri="{FF2B5EF4-FFF2-40B4-BE49-F238E27FC236}">
                <a16:creationId xmlns:a16="http://schemas.microsoft.com/office/drawing/2014/main" id="{F4D898D3-B035-F50F-0422-8EDB23D64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04813"/>
            <a:ext cx="295275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>
                <a:solidFill>
                  <a:srgbClr val="000099"/>
                </a:solidFill>
              </a:rPr>
              <a:t>Ordnet utvalg </a:t>
            </a:r>
            <a:br>
              <a:rPr lang="nb-NO" altLang="nb-NO" sz="2400" i="0">
                <a:solidFill>
                  <a:srgbClr val="000099"/>
                </a:solidFill>
              </a:rPr>
            </a:br>
            <a:r>
              <a:rPr lang="nb-NO" altLang="nb-NO" sz="2400">
                <a:solidFill>
                  <a:srgbClr val="000099"/>
                </a:solidFill>
              </a:rPr>
              <a:t>med</a:t>
            </a:r>
            <a:r>
              <a:rPr lang="nb-NO" altLang="nb-NO" sz="2400" i="0">
                <a:solidFill>
                  <a:srgbClr val="000099"/>
                </a:solidFill>
              </a:rPr>
              <a:t> tilbakelegging</a:t>
            </a:r>
          </a:p>
        </p:txBody>
      </p:sp>
      <p:sp>
        <p:nvSpPr>
          <p:cNvPr id="94347" name="Line 139">
            <a:extLst>
              <a:ext uri="{FF2B5EF4-FFF2-40B4-BE49-F238E27FC236}">
                <a16:creationId xmlns:a16="http://schemas.microsoft.com/office/drawing/2014/main" id="{58CD7E84-3E9B-F555-A1D6-702EF81CC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3950" y="1484313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348" name="Line 140">
            <a:extLst>
              <a:ext uri="{FF2B5EF4-FFF2-40B4-BE49-F238E27FC236}">
                <a16:creationId xmlns:a16="http://schemas.microsoft.com/office/drawing/2014/main" id="{05C65B27-6F90-3DA0-B4B8-3AC48AD9A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3950" y="2420938"/>
            <a:ext cx="31670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349" name="Line 141">
            <a:extLst>
              <a:ext uri="{FF2B5EF4-FFF2-40B4-BE49-F238E27FC236}">
                <a16:creationId xmlns:a16="http://schemas.microsoft.com/office/drawing/2014/main" id="{F2DCB800-FED6-C0CF-2EB8-CE7F70AAE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1484313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350" name="Text Box 142">
            <a:extLst>
              <a:ext uri="{FF2B5EF4-FFF2-40B4-BE49-F238E27FC236}">
                <a16:creationId xmlns:a16="http://schemas.microsoft.com/office/drawing/2014/main" id="{15CBA0C1-519C-B966-E16D-573A1713DCD7}"/>
              </a:ext>
            </a:extLst>
          </p:cNvPr>
          <p:cNvSpPr txBox="1">
            <a:spLocks noChangeArrowheads="1"/>
          </p:cNvSpPr>
          <p:nvPr/>
        </p:nvSpPr>
        <p:spPr bwMode="auto">
          <a:xfrm rot="-467275">
            <a:off x="6734175" y="196373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351" name="Text Box 143">
            <a:extLst>
              <a:ext uri="{FF2B5EF4-FFF2-40B4-BE49-F238E27FC236}">
                <a16:creationId xmlns:a16="http://schemas.microsoft.com/office/drawing/2014/main" id="{BF20850E-B6C1-A542-0A69-E088FB92929E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7165975" y="19161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352" name="Text Box 144">
            <a:extLst>
              <a:ext uri="{FF2B5EF4-FFF2-40B4-BE49-F238E27FC236}">
                <a16:creationId xmlns:a16="http://schemas.microsoft.com/office/drawing/2014/main" id="{89A2BCE5-D16C-616E-6518-7F8B2F3AC911}"/>
              </a:ext>
            </a:extLst>
          </p:cNvPr>
          <p:cNvSpPr txBox="1">
            <a:spLocks noChangeArrowheads="1"/>
          </p:cNvSpPr>
          <p:nvPr/>
        </p:nvSpPr>
        <p:spPr bwMode="auto">
          <a:xfrm rot="-1639913">
            <a:off x="6661150" y="14843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353" name="Text Box 145">
            <a:extLst>
              <a:ext uri="{FF2B5EF4-FFF2-40B4-BE49-F238E27FC236}">
                <a16:creationId xmlns:a16="http://schemas.microsoft.com/office/drawing/2014/main" id="{46CAAA4E-D710-D693-FD2C-631E06BE60B8}"/>
              </a:ext>
            </a:extLst>
          </p:cNvPr>
          <p:cNvSpPr txBox="1">
            <a:spLocks noChangeArrowheads="1"/>
          </p:cNvSpPr>
          <p:nvPr/>
        </p:nvSpPr>
        <p:spPr bwMode="auto">
          <a:xfrm rot="889013">
            <a:off x="5437188" y="189230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354" name="Text Box 146">
            <a:extLst>
              <a:ext uri="{FF2B5EF4-FFF2-40B4-BE49-F238E27FC236}">
                <a16:creationId xmlns:a16="http://schemas.microsoft.com/office/drawing/2014/main" id="{F877B129-7AA8-596A-0E1C-F6E51585EC7B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6373813" y="198755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355" name="Text Box 147">
            <a:extLst>
              <a:ext uri="{FF2B5EF4-FFF2-40B4-BE49-F238E27FC236}">
                <a16:creationId xmlns:a16="http://schemas.microsoft.com/office/drawing/2014/main" id="{885AFBE3-191C-5A8B-49BF-5A9B3B447ED1}"/>
              </a:ext>
            </a:extLst>
          </p:cNvPr>
          <p:cNvSpPr txBox="1">
            <a:spLocks noChangeArrowheads="1"/>
          </p:cNvSpPr>
          <p:nvPr/>
        </p:nvSpPr>
        <p:spPr bwMode="auto">
          <a:xfrm rot="2626214">
            <a:off x="7165975" y="141287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356" name="Text Box 148">
            <a:extLst>
              <a:ext uri="{FF2B5EF4-FFF2-40B4-BE49-F238E27FC236}">
                <a16:creationId xmlns:a16="http://schemas.microsoft.com/office/drawing/2014/main" id="{31BADE47-6DBF-0355-F519-0AF7D70DDD8C}"/>
              </a:ext>
            </a:extLst>
          </p:cNvPr>
          <p:cNvSpPr txBox="1">
            <a:spLocks noChangeArrowheads="1"/>
          </p:cNvSpPr>
          <p:nvPr/>
        </p:nvSpPr>
        <p:spPr bwMode="auto">
          <a:xfrm rot="-4102555">
            <a:off x="5125244" y="1507331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357" name="Text Box 149">
            <a:extLst>
              <a:ext uri="{FF2B5EF4-FFF2-40B4-BE49-F238E27FC236}">
                <a16:creationId xmlns:a16="http://schemas.microsoft.com/office/drawing/2014/main" id="{37E7C444-D08B-8627-5A29-A49411D6403F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5942013" y="189230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358" name="Text Box 150">
            <a:extLst>
              <a:ext uri="{FF2B5EF4-FFF2-40B4-BE49-F238E27FC236}">
                <a16:creationId xmlns:a16="http://schemas.microsoft.com/office/drawing/2014/main" id="{C19211CE-AC9E-2E89-4F6A-6A11172E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0" y="141287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359" name="Text Box 151">
            <a:extLst>
              <a:ext uri="{FF2B5EF4-FFF2-40B4-BE49-F238E27FC236}">
                <a16:creationId xmlns:a16="http://schemas.microsoft.com/office/drawing/2014/main" id="{0C7D42A7-DF59-FF8F-B427-029F02E65ACB}"/>
              </a:ext>
            </a:extLst>
          </p:cNvPr>
          <p:cNvSpPr txBox="1">
            <a:spLocks noChangeArrowheads="1"/>
          </p:cNvSpPr>
          <p:nvPr/>
        </p:nvSpPr>
        <p:spPr bwMode="auto">
          <a:xfrm rot="2254161">
            <a:off x="7670800" y="191611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360" name="Text Box 152">
            <a:extLst>
              <a:ext uri="{FF2B5EF4-FFF2-40B4-BE49-F238E27FC236}">
                <a16:creationId xmlns:a16="http://schemas.microsoft.com/office/drawing/2014/main" id="{E8CD8668-A510-E607-82A1-DC8D5E8315E4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5005388" y="1963738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361" name="Text Box 153">
            <a:extLst>
              <a:ext uri="{FF2B5EF4-FFF2-40B4-BE49-F238E27FC236}">
                <a16:creationId xmlns:a16="http://schemas.microsoft.com/office/drawing/2014/main" id="{162B5465-7056-590B-4B1D-194C6780C847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7669213" y="141287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362" name="Text Box 154">
            <a:extLst>
              <a:ext uri="{FF2B5EF4-FFF2-40B4-BE49-F238E27FC236}">
                <a16:creationId xmlns:a16="http://schemas.microsoft.com/office/drawing/2014/main" id="{F6F38050-D325-C170-F7C4-A1DE351D5AEE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5653088" y="141287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363" name="Text Box 155">
            <a:extLst>
              <a:ext uri="{FF2B5EF4-FFF2-40B4-BE49-F238E27FC236}">
                <a16:creationId xmlns:a16="http://schemas.microsoft.com/office/drawing/2014/main" id="{A53932F5-7B2E-1A7A-B144-9750A88DA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913" y="273367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364" name="Text Box 156">
            <a:extLst>
              <a:ext uri="{FF2B5EF4-FFF2-40B4-BE49-F238E27FC236}">
                <a16:creationId xmlns:a16="http://schemas.microsoft.com/office/drawing/2014/main" id="{0A90224C-3096-0936-A496-7958194B7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5975" y="275748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365" name="Text Box 157">
            <a:extLst>
              <a:ext uri="{FF2B5EF4-FFF2-40B4-BE49-F238E27FC236}">
                <a16:creationId xmlns:a16="http://schemas.microsoft.com/office/drawing/2014/main" id="{D5FB3091-7CE1-766F-69FD-6C7E0B733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2675" y="273367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366" name="Text Box 158">
            <a:extLst>
              <a:ext uri="{FF2B5EF4-FFF2-40B4-BE49-F238E27FC236}">
                <a16:creationId xmlns:a16="http://schemas.microsoft.com/office/drawing/2014/main" id="{B65499FC-5B6C-B6C5-C62A-486E1CF0A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9438" y="273367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367" name="Rectangle 159">
            <a:extLst>
              <a:ext uri="{FF2B5EF4-FFF2-40B4-BE49-F238E27FC236}">
                <a16:creationId xmlns:a16="http://schemas.microsoft.com/office/drawing/2014/main" id="{DEBB5485-A646-91F3-6B8E-6CF83530E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333375"/>
            <a:ext cx="29527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>
                <a:solidFill>
                  <a:srgbClr val="000099"/>
                </a:solidFill>
              </a:rPr>
              <a:t>Ordnet utvalg </a:t>
            </a:r>
            <a:br>
              <a:rPr lang="nb-NO" altLang="nb-NO" sz="2400" i="0">
                <a:solidFill>
                  <a:srgbClr val="000099"/>
                </a:solidFill>
              </a:rPr>
            </a:br>
            <a:r>
              <a:rPr lang="nb-NO" altLang="nb-NO" sz="2400">
                <a:solidFill>
                  <a:srgbClr val="000099"/>
                </a:solidFill>
              </a:rPr>
              <a:t>uten</a:t>
            </a:r>
            <a:r>
              <a:rPr lang="nb-NO" altLang="nb-NO" sz="2400" i="0">
                <a:solidFill>
                  <a:srgbClr val="000099"/>
                </a:solidFill>
              </a:rPr>
              <a:t> tilbakelegging</a:t>
            </a:r>
          </a:p>
        </p:txBody>
      </p:sp>
      <p:sp>
        <p:nvSpPr>
          <p:cNvPr id="94413" name="Line 205">
            <a:extLst>
              <a:ext uri="{FF2B5EF4-FFF2-40B4-BE49-F238E27FC236}">
                <a16:creationId xmlns:a16="http://schemas.microsoft.com/office/drawing/2014/main" id="{14A4BAA2-70E7-F942-58E8-3DF9B0FE32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4724400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14" name="Line 206">
            <a:extLst>
              <a:ext uri="{FF2B5EF4-FFF2-40B4-BE49-F238E27FC236}">
                <a16:creationId xmlns:a16="http://schemas.microsoft.com/office/drawing/2014/main" id="{CB8F3D1E-34E4-C984-8662-0669224AE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5661025"/>
            <a:ext cx="31670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15" name="Line 207">
            <a:extLst>
              <a:ext uri="{FF2B5EF4-FFF2-40B4-BE49-F238E27FC236}">
                <a16:creationId xmlns:a16="http://schemas.microsoft.com/office/drawing/2014/main" id="{1B639545-2F5F-DD98-A2D7-7E43C6CF6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6813" y="4724400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16" name="Text Box 208">
            <a:extLst>
              <a:ext uri="{FF2B5EF4-FFF2-40B4-BE49-F238E27FC236}">
                <a16:creationId xmlns:a16="http://schemas.microsoft.com/office/drawing/2014/main" id="{CF38BDFE-1CDE-CEE7-8DD9-9203E547ADE7}"/>
              </a:ext>
            </a:extLst>
          </p:cNvPr>
          <p:cNvSpPr txBox="1">
            <a:spLocks noChangeArrowheads="1"/>
          </p:cNvSpPr>
          <p:nvPr/>
        </p:nvSpPr>
        <p:spPr bwMode="auto">
          <a:xfrm rot="-467275">
            <a:off x="2339975" y="520382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417" name="Text Box 209">
            <a:extLst>
              <a:ext uri="{FF2B5EF4-FFF2-40B4-BE49-F238E27FC236}">
                <a16:creationId xmlns:a16="http://schemas.microsoft.com/office/drawing/2014/main" id="{91BA9A9F-3E48-344E-BD6F-35618DE7E216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2771775" y="5156200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18" name="Text Box 210">
            <a:extLst>
              <a:ext uri="{FF2B5EF4-FFF2-40B4-BE49-F238E27FC236}">
                <a16:creationId xmlns:a16="http://schemas.microsoft.com/office/drawing/2014/main" id="{ECFFBE30-6F19-9C7B-3B37-C3766C1215F9}"/>
              </a:ext>
            </a:extLst>
          </p:cNvPr>
          <p:cNvSpPr txBox="1">
            <a:spLocks noChangeArrowheads="1"/>
          </p:cNvSpPr>
          <p:nvPr/>
        </p:nvSpPr>
        <p:spPr bwMode="auto">
          <a:xfrm rot="-1639913">
            <a:off x="2266950" y="4724400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419" name="Text Box 211">
            <a:extLst>
              <a:ext uri="{FF2B5EF4-FFF2-40B4-BE49-F238E27FC236}">
                <a16:creationId xmlns:a16="http://schemas.microsoft.com/office/drawing/2014/main" id="{B400BE65-3F9F-5E13-AF35-D78C809CB55F}"/>
              </a:ext>
            </a:extLst>
          </p:cNvPr>
          <p:cNvSpPr txBox="1">
            <a:spLocks noChangeArrowheads="1"/>
          </p:cNvSpPr>
          <p:nvPr/>
        </p:nvSpPr>
        <p:spPr bwMode="auto">
          <a:xfrm rot="889013">
            <a:off x="1042988" y="5132388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420" name="Text Box 212">
            <a:extLst>
              <a:ext uri="{FF2B5EF4-FFF2-40B4-BE49-F238E27FC236}">
                <a16:creationId xmlns:a16="http://schemas.microsoft.com/office/drawing/2014/main" id="{98CF2E9A-4615-DABF-F6C2-2779CDB93DB1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1979613" y="5227638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21" name="Text Box 213">
            <a:extLst>
              <a:ext uri="{FF2B5EF4-FFF2-40B4-BE49-F238E27FC236}">
                <a16:creationId xmlns:a16="http://schemas.microsoft.com/office/drawing/2014/main" id="{3C3A9F56-4E87-2B04-5284-804BF584AF06}"/>
              </a:ext>
            </a:extLst>
          </p:cNvPr>
          <p:cNvSpPr txBox="1">
            <a:spLocks noChangeArrowheads="1"/>
          </p:cNvSpPr>
          <p:nvPr/>
        </p:nvSpPr>
        <p:spPr bwMode="auto">
          <a:xfrm rot="2626214">
            <a:off x="2771775" y="465296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422" name="Text Box 214">
            <a:extLst>
              <a:ext uri="{FF2B5EF4-FFF2-40B4-BE49-F238E27FC236}">
                <a16:creationId xmlns:a16="http://schemas.microsoft.com/office/drawing/2014/main" id="{9FC10A73-0959-F613-EE57-42837061D589}"/>
              </a:ext>
            </a:extLst>
          </p:cNvPr>
          <p:cNvSpPr txBox="1">
            <a:spLocks noChangeArrowheads="1"/>
          </p:cNvSpPr>
          <p:nvPr/>
        </p:nvSpPr>
        <p:spPr bwMode="auto">
          <a:xfrm rot="-4102555">
            <a:off x="731044" y="4747419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23" name="Text Box 215">
            <a:extLst>
              <a:ext uri="{FF2B5EF4-FFF2-40B4-BE49-F238E27FC236}">
                <a16:creationId xmlns:a16="http://schemas.microsoft.com/office/drawing/2014/main" id="{36C15563-5A5F-5F06-746E-3F562F9996A3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1547813" y="5132388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424" name="Text Box 216">
            <a:extLst>
              <a:ext uri="{FF2B5EF4-FFF2-40B4-BE49-F238E27FC236}">
                <a16:creationId xmlns:a16="http://schemas.microsoft.com/office/drawing/2014/main" id="{AE6BAA8D-3B11-3EEB-FB7C-E0E4A2609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65296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425" name="Text Box 217">
            <a:extLst>
              <a:ext uri="{FF2B5EF4-FFF2-40B4-BE49-F238E27FC236}">
                <a16:creationId xmlns:a16="http://schemas.microsoft.com/office/drawing/2014/main" id="{6A6F335C-9229-B604-C8C4-73263B6AC976}"/>
              </a:ext>
            </a:extLst>
          </p:cNvPr>
          <p:cNvSpPr txBox="1">
            <a:spLocks noChangeArrowheads="1"/>
          </p:cNvSpPr>
          <p:nvPr/>
        </p:nvSpPr>
        <p:spPr bwMode="auto">
          <a:xfrm rot="2254161">
            <a:off x="3276600" y="5156200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426" name="Text Box 218">
            <a:extLst>
              <a:ext uri="{FF2B5EF4-FFF2-40B4-BE49-F238E27FC236}">
                <a16:creationId xmlns:a16="http://schemas.microsoft.com/office/drawing/2014/main" id="{C03E3EF6-CA9F-91FD-5E8F-9EFCBBB97D09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611188" y="520382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427" name="Text Box 219">
            <a:extLst>
              <a:ext uri="{FF2B5EF4-FFF2-40B4-BE49-F238E27FC236}">
                <a16:creationId xmlns:a16="http://schemas.microsoft.com/office/drawing/2014/main" id="{2D5F2549-6D57-8527-5F03-C27C3151B9EE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3275013" y="465296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428" name="Text Box 220">
            <a:extLst>
              <a:ext uri="{FF2B5EF4-FFF2-40B4-BE49-F238E27FC236}">
                <a16:creationId xmlns:a16="http://schemas.microsoft.com/office/drawing/2014/main" id="{BF62B2F3-9261-8790-E4E0-35EFBC34E642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1258888" y="465296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429" name="Text Box 221">
            <a:extLst>
              <a:ext uri="{FF2B5EF4-FFF2-40B4-BE49-F238E27FC236}">
                <a16:creationId xmlns:a16="http://schemas.microsoft.com/office/drawing/2014/main" id="{AA8ED211-A7C8-8B30-81A0-432F1F2A4E76}"/>
              </a:ext>
            </a:extLst>
          </p:cNvPr>
          <p:cNvSpPr txBox="1">
            <a:spLocks noChangeArrowheads="1"/>
          </p:cNvSpPr>
          <p:nvPr/>
        </p:nvSpPr>
        <p:spPr bwMode="auto">
          <a:xfrm rot="-1538810">
            <a:off x="2124075" y="580707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30" name="Text Box 222">
            <a:extLst>
              <a:ext uri="{FF2B5EF4-FFF2-40B4-BE49-F238E27FC236}">
                <a16:creationId xmlns:a16="http://schemas.microsoft.com/office/drawing/2014/main" id="{62A2C7DA-D8AB-3CAE-08D6-2AE1E78616FA}"/>
              </a:ext>
            </a:extLst>
          </p:cNvPr>
          <p:cNvSpPr txBox="1">
            <a:spLocks noChangeArrowheads="1"/>
          </p:cNvSpPr>
          <p:nvPr/>
        </p:nvSpPr>
        <p:spPr bwMode="auto">
          <a:xfrm rot="1812576">
            <a:off x="2268538" y="621506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31" name="Text Box 223">
            <a:extLst>
              <a:ext uri="{FF2B5EF4-FFF2-40B4-BE49-F238E27FC236}">
                <a16:creationId xmlns:a16="http://schemas.microsoft.com/office/drawing/2014/main" id="{E12BB0E6-6658-DB66-4A19-BB1311485A63}"/>
              </a:ext>
            </a:extLst>
          </p:cNvPr>
          <p:cNvSpPr txBox="1">
            <a:spLocks noChangeArrowheads="1"/>
          </p:cNvSpPr>
          <p:nvPr/>
        </p:nvSpPr>
        <p:spPr bwMode="auto">
          <a:xfrm rot="2335590">
            <a:off x="1476375" y="5949950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32" name="Text Box 224">
            <a:extLst>
              <a:ext uri="{FF2B5EF4-FFF2-40B4-BE49-F238E27FC236}">
                <a16:creationId xmlns:a16="http://schemas.microsoft.com/office/drawing/2014/main" id="{CF91002F-5019-3394-95B2-C79183A29BB3}"/>
              </a:ext>
            </a:extLst>
          </p:cNvPr>
          <p:cNvSpPr txBox="1">
            <a:spLocks noChangeArrowheads="1"/>
          </p:cNvSpPr>
          <p:nvPr/>
        </p:nvSpPr>
        <p:spPr bwMode="auto">
          <a:xfrm rot="3423491">
            <a:off x="1788319" y="6119019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33" name="Rectangle 225">
            <a:extLst>
              <a:ext uri="{FF2B5EF4-FFF2-40B4-BE49-F238E27FC236}">
                <a16:creationId xmlns:a16="http://schemas.microsoft.com/office/drawing/2014/main" id="{AEDC5610-56CF-D312-A34E-A782FB95B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573463"/>
            <a:ext cx="295275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>
                <a:solidFill>
                  <a:srgbClr val="CC0000"/>
                </a:solidFill>
              </a:rPr>
              <a:t>Uordnet utvalg </a:t>
            </a:r>
            <a:br>
              <a:rPr lang="nb-NO" altLang="nb-NO" sz="2400" i="0">
                <a:solidFill>
                  <a:srgbClr val="CC0000"/>
                </a:solidFill>
              </a:rPr>
            </a:br>
            <a:r>
              <a:rPr lang="nb-NO" altLang="nb-NO" sz="2400">
                <a:solidFill>
                  <a:srgbClr val="CC0000"/>
                </a:solidFill>
              </a:rPr>
              <a:t>med</a:t>
            </a:r>
            <a:r>
              <a:rPr lang="nb-NO" altLang="nb-NO" sz="2400" i="0">
                <a:solidFill>
                  <a:srgbClr val="CC0000"/>
                </a:solidFill>
              </a:rPr>
              <a:t> tilbakelegging</a:t>
            </a:r>
          </a:p>
        </p:txBody>
      </p:sp>
      <p:sp>
        <p:nvSpPr>
          <p:cNvPr id="94434" name="Line 226">
            <a:extLst>
              <a:ext uri="{FF2B5EF4-FFF2-40B4-BE49-F238E27FC236}">
                <a16:creationId xmlns:a16="http://schemas.microsoft.com/office/drawing/2014/main" id="{48A6BC6C-9F6C-4C4F-A9B6-31FD4EF4FD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363" y="4724400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35" name="Line 227">
            <a:extLst>
              <a:ext uri="{FF2B5EF4-FFF2-40B4-BE49-F238E27FC236}">
                <a16:creationId xmlns:a16="http://schemas.microsoft.com/office/drawing/2014/main" id="{112F22E7-DD6D-D4E8-8394-C19C7C5C2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363" y="5661025"/>
            <a:ext cx="3167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36" name="Line 228">
            <a:extLst>
              <a:ext uri="{FF2B5EF4-FFF2-40B4-BE49-F238E27FC236}">
                <a16:creationId xmlns:a16="http://schemas.microsoft.com/office/drawing/2014/main" id="{ADA1C8E6-69B4-9E0F-3B71-6783977832E8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9425" y="4724400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37" name="Text Box 229">
            <a:extLst>
              <a:ext uri="{FF2B5EF4-FFF2-40B4-BE49-F238E27FC236}">
                <a16:creationId xmlns:a16="http://schemas.microsoft.com/office/drawing/2014/main" id="{F6370120-440A-45B5-6D98-A92B4D5AE2CE}"/>
              </a:ext>
            </a:extLst>
          </p:cNvPr>
          <p:cNvSpPr txBox="1">
            <a:spLocks noChangeArrowheads="1"/>
          </p:cNvSpPr>
          <p:nvPr/>
        </p:nvSpPr>
        <p:spPr bwMode="auto">
          <a:xfrm rot="-467275">
            <a:off x="6732588" y="5203825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A</a:t>
            </a:r>
            <a:endParaRPr lang="en-US" altLang="nb-NO" sz="2400" i="0"/>
          </a:p>
        </p:txBody>
      </p:sp>
      <p:sp>
        <p:nvSpPr>
          <p:cNvPr id="94438" name="Text Box 230">
            <a:extLst>
              <a:ext uri="{FF2B5EF4-FFF2-40B4-BE49-F238E27FC236}">
                <a16:creationId xmlns:a16="http://schemas.microsoft.com/office/drawing/2014/main" id="{AF39251C-CA4D-1139-7A47-47408E7B40AA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7164388" y="515620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39" name="Text Box 231">
            <a:extLst>
              <a:ext uri="{FF2B5EF4-FFF2-40B4-BE49-F238E27FC236}">
                <a16:creationId xmlns:a16="http://schemas.microsoft.com/office/drawing/2014/main" id="{D8DB2707-D578-E0F7-1A13-822D2710BB0F}"/>
              </a:ext>
            </a:extLst>
          </p:cNvPr>
          <p:cNvSpPr txBox="1">
            <a:spLocks noChangeArrowheads="1"/>
          </p:cNvSpPr>
          <p:nvPr/>
        </p:nvSpPr>
        <p:spPr bwMode="auto">
          <a:xfrm rot="-1639913">
            <a:off x="6659563" y="472440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C</a:t>
            </a:r>
            <a:endParaRPr lang="en-US" altLang="nb-NO" sz="2400" i="0"/>
          </a:p>
        </p:txBody>
      </p:sp>
      <p:sp>
        <p:nvSpPr>
          <p:cNvPr id="94440" name="Text Box 232">
            <a:extLst>
              <a:ext uri="{FF2B5EF4-FFF2-40B4-BE49-F238E27FC236}">
                <a16:creationId xmlns:a16="http://schemas.microsoft.com/office/drawing/2014/main" id="{D082143C-E0BF-733E-6AB8-508F88F86F71}"/>
              </a:ext>
            </a:extLst>
          </p:cNvPr>
          <p:cNvSpPr txBox="1">
            <a:spLocks noChangeArrowheads="1"/>
          </p:cNvSpPr>
          <p:nvPr/>
        </p:nvSpPr>
        <p:spPr bwMode="auto">
          <a:xfrm rot="889013">
            <a:off x="5435600" y="513238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B</a:t>
            </a:r>
            <a:endParaRPr lang="en-US" altLang="nb-NO" sz="2400" i="0"/>
          </a:p>
        </p:txBody>
      </p:sp>
      <p:sp>
        <p:nvSpPr>
          <p:cNvPr id="94441" name="Text Box 233">
            <a:extLst>
              <a:ext uri="{FF2B5EF4-FFF2-40B4-BE49-F238E27FC236}">
                <a16:creationId xmlns:a16="http://schemas.microsoft.com/office/drawing/2014/main" id="{DF791215-2A5F-5C15-C05C-15374A18E657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6372225" y="522763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42" name="Text Box 234">
            <a:extLst>
              <a:ext uri="{FF2B5EF4-FFF2-40B4-BE49-F238E27FC236}">
                <a16:creationId xmlns:a16="http://schemas.microsoft.com/office/drawing/2014/main" id="{A8F3E3F1-3334-35B6-342B-D6D0798C1077}"/>
              </a:ext>
            </a:extLst>
          </p:cNvPr>
          <p:cNvSpPr txBox="1">
            <a:spLocks noChangeArrowheads="1"/>
          </p:cNvSpPr>
          <p:nvPr/>
        </p:nvSpPr>
        <p:spPr bwMode="auto">
          <a:xfrm rot="2626214">
            <a:off x="7164388" y="465296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443" name="Text Box 235">
            <a:extLst>
              <a:ext uri="{FF2B5EF4-FFF2-40B4-BE49-F238E27FC236}">
                <a16:creationId xmlns:a16="http://schemas.microsoft.com/office/drawing/2014/main" id="{82A63265-B366-9C46-832B-1543C2847F34}"/>
              </a:ext>
            </a:extLst>
          </p:cNvPr>
          <p:cNvSpPr txBox="1">
            <a:spLocks noChangeArrowheads="1"/>
          </p:cNvSpPr>
          <p:nvPr/>
        </p:nvSpPr>
        <p:spPr bwMode="auto">
          <a:xfrm rot="-4102555">
            <a:off x="5123657" y="4747419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44" name="Text Box 236">
            <a:extLst>
              <a:ext uri="{FF2B5EF4-FFF2-40B4-BE49-F238E27FC236}">
                <a16:creationId xmlns:a16="http://schemas.microsoft.com/office/drawing/2014/main" id="{C378B211-D812-A0CF-7B3C-185164A5FDE0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5940425" y="513238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R</a:t>
            </a:r>
            <a:endParaRPr lang="en-US" altLang="nb-NO" sz="2400" i="0"/>
          </a:p>
        </p:txBody>
      </p:sp>
      <p:sp>
        <p:nvSpPr>
          <p:cNvPr id="94445" name="Text Box 237">
            <a:extLst>
              <a:ext uri="{FF2B5EF4-FFF2-40B4-BE49-F238E27FC236}">
                <a16:creationId xmlns:a16="http://schemas.microsoft.com/office/drawing/2014/main" id="{ABE9B571-8719-5AE1-B11C-B036951F6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4652963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K</a:t>
            </a:r>
            <a:endParaRPr lang="en-US" altLang="nb-NO" sz="2400" i="0"/>
          </a:p>
        </p:txBody>
      </p:sp>
      <p:sp>
        <p:nvSpPr>
          <p:cNvPr id="94446" name="Text Box 238">
            <a:extLst>
              <a:ext uri="{FF2B5EF4-FFF2-40B4-BE49-F238E27FC236}">
                <a16:creationId xmlns:a16="http://schemas.microsoft.com/office/drawing/2014/main" id="{CA95410C-F0C4-0BA0-7B27-0780919D2B5A}"/>
              </a:ext>
            </a:extLst>
          </p:cNvPr>
          <p:cNvSpPr txBox="1">
            <a:spLocks noChangeArrowheads="1"/>
          </p:cNvSpPr>
          <p:nvPr/>
        </p:nvSpPr>
        <p:spPr bwMode="auto">
          <a:xfrm rot="2254161">
            <a:off x="7669213" y="515620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V</a:t>
            </a:r>
            <a:endParaRPr lang="en-US" altLang="nb-NO" sz="2400" i="0"/>
          </a:p>
        </p:txBody>
      </p:sp>
      <p:sp>
        <p:nvSpPr>
          <p:cNvPr id="94447" name="Text Box 239">
            <a:extLst>
              <a:ext uri="{FF2B5EF4-FFF2-40B4-BE49-F238E27FC236}">
                <a16:creationId xmlns:a16="http://schemas.microsoft.com/office/drawing/2014/main" id="{EDE6070F-6E93-2BDB-4D3D-841C3EEC079F}"/>
              </a:ext>
            </a:extLst>
          </p:cNvPr>
          <p:cNvSpPr txBox="1">
            <a:spLocks noChangeArrowheads="1"/>
          </p:cNvSpPr>
          <p:nvPr/>
        </p:nvSpPr>
        <p:spPr bwMode="auto">
          <a:xfrm rot="582167">
            <a:off x="5003800" y="5203825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X</a:t>
            </a:r>
            <a:endParaRPr lang="en-US" altLang="nb-NO" sz="2400" i="0"/>
          </a:p>
        </p:txBody>
      </p:sp>
      <p:sp>
        <p:nvSpPr>
          <p:cNvPr id="94448" name="Text Box 240">
            <a:extLst>
              <a:ext uri="{FF2B5EF4-FFF2-40B4-BE49-F238E27FC236}">
                <a16:creationId xmlns:a16="http://schemas.microsoft.com/office/drawing/2014/main" id="{52E6F97F-0C5B-521A-8D29-7A9DBF6B57A7}"/>
              </a:ext>
            </a:extLst>
          </p:cNvPr>
          <p:cNvSpPr txBox="1">
            <a:spLocks noChangeArrowheads="1"/>
          </p:cNvSpPr>
          <p:nvPr/>
        </p:nvSpPr>
        <p:spPr bwMode="auto">
          <a:xfrm rot="1281161">
            <a:off x="7667625" y="465296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S</a:t>
            </a:r>
            <a:endParaRPr lang="en-US" altLang="nb-NO" sz="2400" i="0"/>
          </a:p>
        </p:txBody>
      </p:sp>
      <p:sp>
        <p:nvSpPr>
          <p:cNvPr id="94449" name="Text Box 241">
            <a:extLst>
              <a:ext uri="{FF2B5EF4-FFF2-40B4-BE49-F238E27FC236}">
                <a16:creationId xmlns:a16="http://schemas.microsoft.com/office/drawing/2014/main" id="{5F4F9F52-96A8-CB33-CFAE-7C0E12804D2B}"/>
              </a:ext>
            </a:extLst>
          </p:cNvPr>
          <p:cNvSpPr txBox="1">
            <a:spLocks noChangeArrowheads="1"/>
          </p:cNvSpPr>
          <p:nvPr/>
        </p:nvSpPr>
        <p:spPr bwMode="auto">
          <a:xfrm rot="-2291748">
            <a:off x="5651500" y="4652963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J</a:t>
            </a:r>
            <a:endParaRPr lang="en-US" altLang="nb-NO" sz="2400" i="0"/>
          </a:p>
        </p:txBody>
      </p:sp>
      <p:sp>
        <p:nvSpPr>
          <p:cNvPr id="94450" name="Text Box 242">
            <a:extLst>
              <a:ext uri="{FF2B5EF4-FFF2-40B4-BE49-F238E27FC236}">
                <a16:creationId xmlns:a16="http://schemas.microsoft.com/office/drawing/2014/main" id="{4ECAEA3A-FBA8-D2DA-317B-FCE7F552FAD0}"/>
              </a:ext>
            </a:extLst>
          </p:cNvPr>
          <p:cNvSpPr txBox="1">
            <a:spLocks noChangeArrowheads="1"/>
          </p:cNvSpPr>
          <p:nvPr/>
        </p:nvSpPr>
        <p:spPr bwMode="auto">
          <a:xfrm rot="2626214">
            <a:off x="6372225" y="580548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T</a:t>
            </a:r>
            <a:endParaRPr lang="en-US" altLang="nb-NO" sz="2400" i="0"/>
          </a:p>
        </p:txBody>
      </p:sp>
      <p:sp>
        <p:nvSpPr>
          <p:cNvPr id="94451" name="Text Box 243">
            <a:extLst>
              <a:ext uri="{FF2B5EF4-FFF2-40B4-BE49-F238E27FC236}">
                <a16:creationId xmlns:a16="http://schemas.microsoft.com/office/drawing/2014/main" id="{FFA10242-21FE-BC68-CA80-57ED0C4E59FA}"/>
              </a:ext>
            </a:extLst>
          </p:cNvPr>
          <p:cNvSpPr txBox="1">
            <a:spLocks noChangeArrowheads="1"/>
          </p:cNvSpPr>
          <p:nvPr/>
        </p:nvSpPr>
        <p:spPr bwMode="auto">
          <a:xfrm rot="-2061989">
            <a:off x="6659563" y="6165850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E</a:t>
            </a:r>
            <a:endParaRPr lang="en-US" altLang="nb-NO" sz="2400" i="0"/>
          </a:p>
        </p:txBody>
      </p:sp>
      <p:sp>
        <p:nvSpPr>
          <p:cNvPr id="94452" name="Text Box 244">
            <a:extLst>
              <a:ext uri="{FF2B5EF4-FFF2-40B4-BE49-F238E27FC236}">
                <a16:creationId xmlns:a16="http://schemas.microsoft.com/office/drawing/2014/main" id="{2F270D66-3F02-467F-D511-DCF51F3457BF}"/>
              </a:ext>
            </a:extLst>
          </p:cNvPr>
          <p:cNvSpPr txBox="1">
            <a:spLocks noChangeArrowheads="1"/>
          </p:cNvSpPr>
          <p:nvPr/>
        </p:nvSpPr>
        <p:spPr bwMode="auto">
          <a:xfrm rot="-2193969">
            <a:off x="5867400" y="5805488"/>
            <a:ext cx="287338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I</a:t>
            </a:r>
            <a:endParaRPr lang="en-US" altLang="nb-NO" sz="2400" i="0"/>
          </a:p>
        </p:txBody>
      </p:sp>
      <p:sp>
        <p:nvSpPr>
          <p:cNvPr id="94453" name="Text Box 245">
            <a:extLst>
              <a:ext uri="{FF2B5EF4-FFF2-40B4-BE49-F238E27FC236}">
                <a16:creationId xmlns:a16="http://schemas.microsoft.com/office/drawing/2014/main" id="{7C75CF98-AE11-C67E-CCB2-4A8B49E4369F}"/>
              </a:ext>
            </a:extLst>
          </p:cNvPr>
          <p:cNvSpPr txBox="1">
            <a:spLocks noChangeArrowheads="1"/>
          </p:cNvSpPr>
          <p:nvPr/>
        </p:nvSpPr>
        <p:spPr bwMode="auto">
          <a:xfrm rot="3668328">
            <a:off x="6036469" y="6188869"/>
            <a:ext cx="287337" cy="384175"/>
          </a:xfrm>
          <a:prstGeom prst="rect">
            <a:avLst/>
          </a:prstGeom>
          <a:noFill/>
          <a:ln w="19050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/>
              <a:t>L</a:t>
            </a:r>
            <a:endParaRPr lang="en-US" altLang="nb-NO" sz="2400" i="0"/>
          </a:p>
        </p:txBody>
      </p:sp>
      <p:sp>
        <p:nvSpPr>
          <p:cNvPr id="94454" name="Rectangle 246">
            <a:extLst>
              <a:ext uri="{FF2B5EF4-FFF2-40B4-BE49-F238E27FC236}">
                <a16:creationId xmlns:a16="http://schemas.microsoft.com/office/drawing/2014/main" id="{7DDE795D-EA6D-5AD2-2B00-0C36DE770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3573463"/>
            <a:ext cx="295275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>
                <a:solidFill>
                  <a:srgbClr val="CC0000"/>
                </a:solidFill>
              </a:rPr>
              <a:t>Uordnet utvalg </a:t>
            </a:r>
            <a:br>
              <a:rPr lang="nb-NO" altLang="nb-NO" sz="2400" i="0">
                <a:solidFill>
                  <a:srgbClr val="CC0000"/>
                </a:solidFill>
              </a:rPr>
            </a:br>
            <a:r>
              <a:rPr lang="nb-NO" altLang="nb-NO" sz="2400">
                <a:solidFill>
                  <a:srgbClr val="CC0000"/>
                </a:solidFill>
              </a:rPr>
              <a:t>uten</a:t>
            </a:r>
            <a:r>
              <a:rPr lang="nb-NO" altLang="nb-NO" sz="2400" i="0">
                <a:solidFill>
                  <a:srgbClr val="CC0000"/>
                </a:solidFill>
              </a:rPr>
              <a:t> tilbakelegging</a:t>
            </a:r>
          </a:p>
        </p:txBody>
      </p:sp>
      <p:sp>
        <p:nvSpPr>
          <p:cNvPr id="94455" name="Line 247">
            <a:extLst>
              <a:ext uri="{FF2B5EF4-FFF2-40B4-BE49-F238E27FC236}">
                <a16:creationId xmlns:a16="http://schemas.microsoft.com/office/drawing/2014/main" id="{50259041-5D4D-FE77-41E5-DCA2883461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0825" y="3644900"/>
            <a:ext cx="3457575" cy="295275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94456" name="Line 248">
            <a:extLst>
              <a:ext uri="{FF2B5EF4-FFF2-40B4-BE49-F238E27FC236}">
                <a16:creationId xmlns:a16="http://schemas.microsoft.com/office/drawing/2014/main" id="{765F30F8-E59E-0F96-3CB8-71D225357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3644900"/>
            <a:ext cx="3527425" cy="295275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4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4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4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4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4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4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4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4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94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4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4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94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9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9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9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9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94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9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4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9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9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94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9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9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94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9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9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94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9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9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94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9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9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94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9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9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1000"/>
                                        <p:tgtEl>
                                          <p:spTgt spid="94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94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94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94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 nodeType="clickPar">
                      <p:stCondLst>
                        <p:cond delay="indefinite"/>
                      </p:stCondLst>
                      <p:childTnLst>
                        <p:par>
                          <p:cTn id="2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94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94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Par">
                      <p:stCondLst>
                        <p:cond delay="indefinite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94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94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94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 nodeType="clickPar">
                      <p:stCondLst>
                        <p:cond delay="indefinite"/>
                      </p:stCondLst>
                      <p:childTnLst>
                        <p:par>
                          <p:cTn id="2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 nodeType="clickPar">
                      <p:stCondLst>
                        <p:cond delay="indefinite"/>
                      </p:stCondLst>
                      <p:childTnLst>
                        <p:par>
                          <p:cTn id="2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4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94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94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94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 nodeType="clickPar">
                      <p:stCondLst>
                        <p:cond delay="indefinite"/>
                      </p:stCondLst>
                      <p:childTnLst>
                        <p:par>
                          <p:cTn id="3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94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4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 nodeType="clickPar">
                      <p:stCondLst>
                        <p:cond delay="indefinite"/>
                      </p:stCondLst>
                      <p:childTnLst>
                        <p:par>
                          <p:cTn id="3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94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94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94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 nodeType="clickPar">
                      <p:stCondLst>
                        <p:cond delay="indefinite"/>
                      </p:stCondLst>
                      <p:childTnLst>
                        <p:par>
                          <p:cTn id="3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1000"/>
                                        <p:tgtEl>
                                          <p:spTgt spid="94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94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 nodeType="clickPar">
                      <p:stCondLst>
                        <p:cond delay="indefinite"/>
                      </p:stCondLst>
                      <p:childTnLst>
                        <p:par>
                          <p:cTn id="3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 nodeType="clickPar">
                      <p:stCondLst>
                        <p:cond delay="indefinite"/>
                      </p:stCondLst>
                      <p:childTnLst>
                        <p:par>
                          <p:cTn id="3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 nodeType="clickPar">
                      <p:stCondLst>
                        <p:cond delay="indefinite"/>
                      </p:stCondLst>
                      <p:childTnLst>
                        <p:par>
                          <p:cTn id="3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1000"/>
                                        <p:tgtEl>
                                          <p:spTgt spid="94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000"/>
                                        <p:tgtEl>
                                          <p:spTgt spid="94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/>
                                        <p:tgtEl>
                                          <p:spTgt spid="94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0"/>
                                        <p:tgtEl>
                                          <p:spTgt spid="94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9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9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 nodeType="clickPar">
                      <p:stCondLst>
                        <p:cond delay="indefinite"/>
                      </p:stCondLst>
                      <p:childTnLst>
                        <p:par>
                          <p:cTn id="3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1000"/>
                                        <p:tgtEl>
                                          <p:spTgt spid="94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94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/>
                                        <p:tgtEl>
                                          <p:spTgt spid="94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94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9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9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 nodeType="clickPar">
                      <p:stCondLst>
                        <p:cond delay="indefinite"/>
                      </p:stCondLst>
                      <p:childTnLst>
                        <p:par>
                          <p:cTn id="3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1000"/>
                                        <p:tgtEl>
                                          <p:spTgt spid="94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94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/>
                                        <p:tgtEl>
                                          <p:spTgt spid="94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1000"/>
                                        <p:tgtEl>
                                          <p:spTgt spid="9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9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9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 nodeType="clickPar">
                      <p:stCondLst>
                        <p:cond delay="indefinite"/>
                      </p:stCondLst>
                      <p:childTnLst>
                        <p:par>
                          <p:cTn id="4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8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1000"/>
                                        <p:tgtEl>
                                          <p:spTgt spid="94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1000"/>
                                        <p:tgtEl>
                                          <p:spTgt spid="94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94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1000"/>
                                        <p:tgtEl>
                                          <p:spTgt spid="94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9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9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 nodeType="clickPar">
                      <p:stCondLst>
                        <p:cond delay="indefinite"/>
                      </p:stCondLst>
                      <p:childTnLst>
                        <p:par>
                          <p:cTn id="4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84" grpId="0" animBg="1"/>
      <p:bldP spid="94285" grpId="0" animBg="1"/>
      <p:bldP spid="94285" grpId="1" animBg="1"/>
      <p:bldP spid="94285" grpId="2" animBg="1"/>
      <p:bldP spid="94286" grpId="0" animBg="1"/>
      <p:bldP spid="94287" grpId="0" animBg="1"/>
      <p:bldP spid="94288" grpId="0" animBg="1"/>
      <p:bldP spid="94288" grpId="1" animBg="1"/>
      <p:bldP spid="94288" grpId="2" animBg="1"/>
      <p:bldP spid="94288" grpId="3" animBg="1"/>
      <p:bldP spid="94288" grpId="4" animBg="1"/>
      <p:bldP spid="94289" grpId="0" animBg="1"/>
      <p:bldP spid="94290" grpId="0" animBg="1"/>
      <p:bldP spid="94290" grpId="1" animBg="1"/>
      <p:bldP spid="94290" grpId="2" animBg="1"/>
      <p:bldP spid="94291" grpId="0" animBg="1"/>
      <p:bldP spid="94292" grpId="0" animBg="1"/>
      <p:bldP spid="94293" grpId="0" animBg="1"/>
      <p:bldP spid="94294" grpId="0" animBg="1"/>
      <p:bldP spid="94295" grpId="0" animBg="1"/>
      <p:bldP spid="94296" grpId="0" animBg="1"/>
      <p:bldP spid="94297" grpId="0" animBg="1"/>
      <p:bldP spid="94298" grpId="0" animBg="1"/>
      <p:bldP spid="94299" grpId="0" animBg="1"/>
      <p:bldP spid="94300" grpId="0" animBg="1"/>
      <p:bldP spid="94301" grpId="0"/>
      <p:bldP spid="94350" grpId="0" animBg="1"/>
      <p:bldP spid="94351" grpId="0" animBg="1"/>
      <p:bldP spid="94351" grpId="1" animBg="1"/>
      <p:bldP spid="94352" grpId="0" animBg="1"/>
      <p:bldP spid="94353" grpId="0" animBg="1"/>
      <p:bldP spid="94354" grpId="0" animBg="1"/>
      <p:bldP spid="94354" grpId="1" animBg="1"/>
      <p:bldP spid="94355" grpId="0" animBg="1"/>
      <p:bldP spid="94355" grpId="1" animBg="1"/>
      <p:bldP spid="94356" grpId="0" animBg="1"/>
      <p:bldP spid="94356" grpId="1" animBg="1"/>
      <p:bldP spid="94357" grpId="0" animBg="1"/>
      <p:bldP spid="94358" grpId="0" animBg="1"/>
      <p:bldP spid="94359" grpId="0" animBg="1"/>
      <p:bldP spid="94360" grpId="0" animBg="1"/>
      <p:bldP spid="94361" grpId="0" animBg="1"/>
      <p:bldP spid="94362" grpId="0" animBg="1"/>
      <p:bldP spid="94363" grpId="0" animBg="1"/>
      <p:bldP spid="94364" grpId="0" animBg="1"/>
      <p:bldP spid="94365" grpId="0" animBg="1"/>
      <p:bldP spid="94366" grpId="0" animBg="1"/>
      <p:bldP spid="94367" grpId="0"/>
      <p:bldP spid="94416" grpId="0" animBg="1"/>
      <p:bldP spid="94417" grpId="0" animBg="1"/>
      <p:bldP spid="94417" grpId="1" animBg="1"/>
      <p:bldP spid="94417" grpId="2" animBg="1"/>
      <p:bldP spid="94418" grpId="0" animBg="1"/>
      <p:bldP spid="94419" grpId="0" animBg="1"/>
      <p:bldP spid="94420" grpId="0" animBg="1"/>
      <p:bldP spid="94420" grpId="1" animBg="1"/>
      <p:bldP spid="94420" grpId="2" animBg="1"/>
      <p:bldP spid="94420" grpId="3" animBg="1"/>
      <p:bldP spid="94420" grpId="4" animBg="1"/>
      <p:bldP spid="94421" grpId="0" animBg="1"/>
      <p:bldP spid="94422" grpId="0" animBg="1"/>
      <p:bldP spid="94422" grpId="1" animBg="1"/>
      <p:bldP spid="94422" grpId="2" animBg="1"/>
      <p:bldP spid="94423" grpId="0" animBg="1"/>
      <p:bldP spid="94424" grpId="0" animBg="1"/>
      <p:bldP spid="94425" grpId="0" animBg="1"/>
      <p:bldP spid="94426" grpId="0" animBg="1"/>
      <p:bldP spid="94427" grpId="0" animBg="1"/>
      <p:bldP spid="94428" grpId="0" animBg="1"/>
      <p:bldP spid="94429" grpId="0" animBg="1"/>
      <p:bldP spid="94430" grpId="0" animBg="1"/>
      <p:bldP spid="94431" grpId="0" animBg="1"/>
      <p:bldP spid="94432" grpId="0" animBg="1"/>
      <p:bldP spid="94433" grpId="0"/>
      <p:bldP spid="94437" grpId="0" animBg="1"/>
      <p:bldP spid="94438" grpId="0" animBg="1"/>
      <p:bldP spid="94438" grpId="1" animBg="1"/>
      <p:bldP spid="94439" grpId="0" animBg="1"/>
      <p:bldP spid="94440" grpId="0" animBg="1"/>
      <p:bldP spid="94441" grpId="0" animBg="1"/>
      <p:bldP spid="94441" grpId="1" animBg="1"/>
      <p:bldP spid="94442" grpId="0" animBg="1"/>
      <p:bldP spid="94442" grpId="1" animBg="1"/>
      <p:bldP spid="94443" grpId="0" animBg="1"/>
      <p:bldP spid="94443" grpId="1" animBg="1"/>
      <p:bldP spid="94444" grpId="0" animBg="1"/>
      <p:bldP spid="94445" grpId="0" animBg="1"/>
      <p:bldP spid="94446" grpId="0" animBg="1"/>
      <p:bldP spid="94447" grpId="0" animBg="1"/>
      <p:bldP spid="94448" grpId="0" animBg="1"/>
      <p:bldP spid="94449" grpId="0" animBg="1"/>
      <p:bldP spid="94450" grpId="0" animBg="1"/>
      <p:bldP spid="94451" grpId="0" animBg="1"/>
      <p:bldP spid="94452" grpId="0" animBg="1"/>
      <p:bldP spid="94453" grpId="0" animBg="1"/>
      <p:bldP spid="944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Plassholder for lysbildenummer 5">
            <a:extLst>
              <a:ext uri="{FF2B5EF4-FFF2-40B4-BE49-F238E27FC236}">
                <a16:creationId xmlns:a16="http://schemas.microsoft.com/office/drawing/2014/main" id="{1A42BA1C-DE4F-E1FB-50A0-0D3EE6695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65CF08-36D2-7A44-B103-C797FC95EB65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14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02B8525F-DD83-1995-3932-86355F2F4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763" y="-69850"/>
            <a:ext cx="7704137" cy="1143000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chemeClr val="accent2"/>
                </a:solidFill>
              </a:rPr>
              <a:t>Ordnet utvalg med tilbakelegging</a:t>
            </a:r>
            <a:endParaRPr lang="nb-NO" altLang="nb-NO" sz="3600">
              <a:solidFill>
                <a:schemeClr val="accent2"/>
              </a:solidFill>
            </a:endParaRP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8D0EBDDF-1FC8-EF4D-B66D-E9E2A8355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887413"/>
            <a:ext cx="812641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Se på bokstaveksempelet.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Hver gang vi trekker er det 29 bokstaver å velge mellom.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Vi kan velge de fire bokstavene på 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forskjellige måter når vi tar hensyn til rekkefølgen.</a:t>
            </a:r>
            <a:endParaRPr lang="nb-NO" altLang="nb-NO" sz="2400" i="0" dirty="0">
              <a:solidFill>
                <a:srgbClr val="CC0000"/>
              </a:solidFill>
            </a:endParaRPr>
          </a:p>
        </p:txBody>
      </p:sp>
      <p:graphicFrame>
        <p:nvGraphicFramePr>
          <p:cNvPr id="35848" name="Object 8">
            <a:extLst>
              <a:ext uri="{FF2B5EF4-FFF2-40B4-BE49-F238E27FC236}">
                <a16:creationId xmlns:a16="http://schemas.microsoft.com/office/drawing/2014/main" id="{10634240-D376-EDA8-6C2F-EE9135CEF48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061873"/>
              </p:ext>
            </p:extLst>
          </p:nvPr>
        </p:nvGraphicFramePr>
        <p:xfrm>
          <a:off x="2271712" y="2438483"/>
          <a:ext cx="39322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744400" imgH="4686300" progId="Equation.DSMT4">
                  <p:embed/>
                </p:oleObj>
              </mc:Choice>
              <mc:Fallback>
                <p:oleObj name="Equation" r:id="rId3" imgW="37744400" imgH="46863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712" y="2438483"/>
                        <a:ext cx="3932237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4">
            <a:extLst>
              <a:ext uri="{FF2B5EF4-FFF2-40B4-BE49-F238E27FC236}">
                <a16:creationId xmlns:a16="http://schemas.microsoft.com/office/drawing/2014/main" id="{5C1BE979-5AC6-8058-4015-84DD95B5B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3790"/>
            <a:ext cx="8464550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Generelt har vi en mengde med </a:t>
            </a:r>
            <a:r>
              <a:rPr lang="nb-NO" altLang="nb-NO" sz="2400" dirty="0"/>
              <a:t>n </a:t>
            </a:r>
            <a:r>
              <a:rPr lang="nb-NO" altLang="nb-NO" sz="2400" i="0" dirty="0"/>
              <a:t>elementer og velger </a:t>
            </a:r>
            <a:r>
              <a:rPr lang="nb-NO" altLang="nb-NO" sz="2400" dirty="0"/>
              <a:t>k</a:t>
            </a:r>
            <a:r>
              <a:rPr lang="nb-NO" altLang="nb-NO" sz="2400" i="0" dirty="0"/>
              <a:t> elementer fra mengden </a:t>
            </a:r>
            <a:r>
              <a:rPr lang="nb-NO" altLang="nb-NO" sz="2400" i="0" dirty="0">
                <a:solidFill>
                  <a:srgbClr val="CC0000"/>
                </a:solidFill>
              </a:rPr>
              <a:t>med </a:t>
            </a:r>
            <a:r>
              <a:rPr lang="nb-NO" altLang="nb-NO" sz="2400" i="0" dirty="0" err="1">
                <a:solidFill>
                  <a:srgbClr val="CC0000"/>
                </a:solidFill>
              </a:rPr>
              <a:t>tilbakelegging</a:t>
            </a:r>
            <a:r>
              <a:rPr lang="nb-NO" altLang="nb-NO" sz="2400" i="0" dirty="0">
                <a:solidFill>
                  <a:srgbClr val="CC0000"/>
                </a:solidFill>
              </a:rPr>
              <a:t>.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Vi kan lage                            </a:t>
            </a:r>
            <a:r>
              <a:rPr lang="nb-NO" altLang="nb-NO" sz="2400" i="0" dirty="0">
                <a:solidFill>
                  <a:srgbClr val="CC0000"/>
                </a:solidFill>
              </a:rPr>
              <a:t>ordnede utvalg.</a:t>
            </a:r>
            <a:r>
              <a:rPr lang="nb-NO" altLang="nb-NO" sz="2400" i="0" dirty="0"/>
              <a:t> </a:t>
            </a:r>
            <a:endParaRPr lang="nb-NO" altLang="nb-NO" sz="2400" i="0" dirty="0">
              <a:solidFill>
                <a:srgbClr val="CC0000"/>
              </a:solidFill>
            </a:endParaRPr>
          </a:p>
          <a:p>
            <a:pPr eaLnBrk="1" hangingPunct="1">
              <a:spcBef>
                <a:spcPct val="100000"/>
              </a:spcBef>
              <a:buFontTx/>
              <a:buNone/>
            </a:pPr>
            <a:endParaRPr lang="nb-NO" altLang="nb-NO" sz="2800" i="0" dirty="0"/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FCFB842B-105A-C423-D0D9-2C05D278DA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456016"/>
              </p:ext>
            </p:extLst>
          </p:nvPr>
        </p:nvGraphicFramePr>
        <p:xfrm>
          <a:off x="2157597" y="4890419"/>
          <a:ext cx="2129395" cy="871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777200" imgH="8483600" progId="Equation.DSMT4">
                  <p:embed/>
                </p:oleObj>
              </mc:Choice>
              <mc:Fallback>
                <p:oleObj name="Equation" r:id="rId5" imgW="20777200" imgH="848360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597" y="4890419"/>
                        <a:ext cx="2129395" cy="8713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build="allAtOnce"/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lassholder for lysbildenummer 4">
            <a:extLst>
              <a:ext uri="{FF2B5EF4-FFF2-40B4-BE49-F238E27FC236}">
                <a16:creationId xmlns:a16="http://schemas.microsoft.com/office/drawing/2014/main" id="{EC2597E1-7E4F-35D0-531A-207939D2A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1795C1-8B1E-6449-A944-78D472BBC3E5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nb-NO" sz="1400"/>
          </a:p>
        </p:txBody>
      </p:sp>
      <p:sp>
        <p:nvSpPr>
          <p:cNvPr id="235522" name="Text Box 2">
            <a:extLst>
              <a:ext uri="{FF2B5EF4-FFF2-40B4-BE49-F238E27FC236}">
                <a16:creationId xmlns:a16="http://schemas.microsoft.com/office/drawing/2014/main" id="{6524DBC8-E932-C819-0230-46CD60BAF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33388"/>
            <a:ext cx="4032250" cy="346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2:</a:t>
            </a:r>
            <a:r>
              <a:rPr lang="nb-NO" altLang="nb-NO" i="0" dirty="0"/>
              <a:t>  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nb-NO" altLang="nb-NO" sz="2400" i="0" dirty="0"/>
              <a:t>På en tippekupong er det gitt 12 kamper.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For hver kamp skal en tippe H, U eller B.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Hvor mange forskjellige tipperekker kan vi lage?</a:t>
            </a:r>
            <a:endParaRPr lang="nb-NO" altLang="nb-NO" sz="2400" dirty="0">
              <a:solidFill>
                <a:srgbClr val="CC0000"/>
              </a:solidFill>
            </a:endParaRPr>
          </a:p>
        </p:txBody>
      </p:sp>
      <p:sp>
        <p:nvSpPr>
          <p:cNvPr id="235534" name="Text Box 14">
            <a:extLst>
              <a:ext uri="{FF2B5EF4-FFF2-40B4-BE49-F238E27FC236}">
                <a16:creationId xmlns:a16="http://schemas.microsoft.com/office/drawing/2014/main" id="{8A28DFED-8832-984E-F037-49B6333FB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665663"/>
            <a:ext cx="7777162" cy="1495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Vi kan lage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	3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3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</a:t>
            </a:r>
            <a:r>
              <a:rPr lang="nb-NO" altLang="nb-NO" sz="2400" b="1" i="0" baseline="30000" dirty="0"/>
              <a:t>.</a:t>
            </a:r>
            <a:r>
              <a:rPr lang="nb-NO" altLang="nb-NO" sz="2400" i="0" dirty="0"/>
              <a:t> 3 = 3</a:t>
            </a:r>
            <a:r>
              <a:rPr lang="nb-NO" altLang="nb-NO" sz="2400" i="0" baseline="30000" dirty="0"/>
              <a:t>12</a:t>
            </a:r>
            <a:r>
              <a:rPr lang="nb-NO" altLang="nb-NO" sz="2400" i="0" dirty="0"/>
              <a:t> = 531441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forskjellige tipperekker.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91E4F-20C3-2E99-CCBF-C16E8BB8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99" y="360796"/>
            <a:ext cx="4259210" cy="4304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2" grpId="0" build="p"/>
      <p:bldP spid="2355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Plassholder for lysbildenummer 5">
            <a:extLst>
              <a:ext uri="{FF2B5EF4-FFF2-40B4-BE49-F238E27FC236}">
                <a16:creationId xmlns:a16="http://schemas.microsoft.com/office/drawing/2014/main" id="{6F73CEBD-53CA-D8B3-B3CC-0A04C89D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976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8FAF01-9066-C44D-BC09-CBEBB8C2CBC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nb-NO" sz="14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D6C81CF7-5BAD-823B-D9D8-061906135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366713"/>
            <a:ext cx="7754938" cy="1143000"/>
          </a:xfrm>
        </p:spPr>
        <p:txBody>
          <a:bodyPr/>
          <a:lstStyle/>
          <a:p>
            <a:pPr algn="l" eaLnBrk="1" hangingPunct="1"/>
            <a:r>
              <a:rPr lang="nb-NO" altLang="nb-NO" sz="3600" b="1">
                <a:solidFill>
                  <a:schemeClr val="accent2"/>
                </a:solidFill>
              </a:rPr>
              <a:t>Ordnet utvalg uten tilbakelegging</a:t>
            </a:r>
            <a:endParaRPr lang="nb-NO" altLang="nb-NO" sz="3600">
              <a:solidFill>
                <a:schemeClr val="accent2"/>
              </a:solidFill>
            </a:endParaRPr>
          </a:p>
        </p:txBody>
      </p:sp>
      <p:sp>
        <p:nvSpPr>
          <p:cNvPr id="236548" name="Text Box 4">
            <a:extLst>
              <a:ext uri="{FF2B5EF4-FFF2-40B4-BE49-F238E27FC236}">
                <a16:creationId xmlns:a16="http://schemas.microsoft.com/office/drawing/2014/main" id="{948208A8-3E07-6D33-FD6A-4C6A782E2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71613"/>
            <a:ext cx="8388350" cy="465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buFontTx/>
              <a:buNone/>
            </a:pPr>
            <a:r>
              <a:rPr lang="nb-NO" altLang="nb-NO" sz="2400" i="0" dirty="0"/>
              <a:t>Se igjen på bokstaveksempelet.</a:t>
            </a:r>
          </a:p>
          <a:p>
            <a:pPr eaLnBrk="1" hangingPunct="1">
              <a:spcBef>
                <a:spcPct val="35000"/>
              </a:spcBef>
            </a:pPr>
            <a:r>
              <a:rPr lang="nb-NO" altLang="nb-NO" sz="2400" i="0" dirty="0"/>
              <a:t> Første gang er det 29 bokstaver å velge mellom</a:t>
            </a:r>
          </a:p>
          <a:p>
            <a:pPr eaLnBrk="1" hangingPunct="1">
              <a:spcBef>
                <a:spcPct val="35000"/>
              </a:spcBef>
            </a:pPr>
            <a:r>
              <a:rPr lang="nb-NO" altLang="nb-NO" sz="2400" i="0" dirty="0"/>
              <a:t> Andre gang er det 29-1 bokstaver å velge mellom </a:t>
            </a:r>
          </a:p>
          <a:p>
            <a:pPr eaLnBrk="1" hangingPunct="1">
              <a:spcBef>
                <a:spcPct val="35000"/>
              </a:spcBef>
            </a:pPr>
            <a:r>
              <a:rPr lang="nb-NO" altLang="nb-NO" sz="2400" i="0" dirty="0"/>
              <a:t> Tredje gang er det 29-2 bokstaver å velge mellom </a:t>
            </a:r>
          </a:p>
          <a:p>
            <a:pPr eaLnBrk="1" hangingPunct="1">
              <a:spcBef>
                <a:spcPct val="35000"/>
              </a:spcBef>
            </a:pPr>
            <a:r>
              <a:rPr lang="nb-NO" altLang="nb-NO" sz="2400" i="0" dirty="0"/>
              <a:t> Fjerde gang er det 29-3 bokstaver å velge mellom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 dirty="0"/>
              <a:t>Vi kan velge de fire bokstavene på 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forskjellige måter når vi tar hensyn til rekkefølgen.</a:t>
            </a:r>
          </a:p>
        </p:txBody>
      </p:sp>
      <p:graphicFrame>
        <p:nvGraphicFramePr>
          <p:cNvPr id="236549" name="Object 5">
            <a:extLst>
              <a:ext uri="{FF2B5EF4-FFF2-40B4-BE49-F238E27FC236}">
                <a16:creationId xmlns:a16="http://schemas.microsoft.com/office/drawing/2014/main" id="{16C65DA0-F753-6CF9-27FD-CA165DD2DB6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326752"/>
              </p:ext>
            </p:extLst>
          </p:nvPr>
        </p:nvGraphicFramePr>
        <p:xfrm>
          <a:off x="1658782" y="5159220"/>
          <a:ext cx="5826435" cy="454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9982100" imgH="4686300" progId="Equation.DSMT4">
                  <p:embed/>
                </p:oleObj>
              </mc:Choice>
              <mc:Fallback>
                <p:oleObj name="Equation" r:id="rId3" imgW="59982100" imgH="4686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782" y="5159220"/>
                        <a:ext cx="5826435" cy="4543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8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Plassholder for lysbildenummer 6">
            <a:extLst>
              <a:ext uri="{FF2B5EF4-FFF2-40B4-BE49-F238E27FC236}">
                <a16:creationId xmlns:a16="http://schemas.microsoft.com/office/drawing/2014/main" id="{B513FEBA-589C-2FF0-77A2-8DC296AE7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70F26D-7BBE-3F47-99A0-5C52E5FF08A8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nb-NO" sz="1400"/>
          </a:p>
        </p:txBody>
      </p:sp>
      <p:sp>
        <p:nvSpPr>
          <p:cNvPr id="237570" name="Text Box 2">
            <a:extLst>
              <a:ext uri="{FF2B5EF4-FFF2-40B4-BE49-F238E27FC236}">
                <a16:creationId xmlns:a16="http://schemas.microsoft.com/office/drawing/2014/main" id="{37689451-D895-E40B-918F-CA0DBE389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3" y="488950"/>
            <a:ext cx="8480425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Generelt har vi en mengde med </a:t>
            </a:r>
            <a:r>
              <a:rPr lang="nb-NO" altLang="nb-NO" sz="2400" dirty="0"/>
              <a:t>n</a:t>
            </a:r>
            <a:r>
              <a:rPr lang="nb-NO" altLang="nb-NO" sz="2400" i="0" dirty="0"/>
              <a:t> elementer og vi velger </a:t>
            </a:r>
            <a:r>
              <a:rPr lang="nb-NO" altLang="nb-NO" sz="2400" dirty="0"/>
              <a:t>k</a:t>
            </a:r>
            <a:r>
              <a:rPr lang="nb-NO" altLang="nb-NO" sz="2400" i="0" dirty="0"/>
              <a:t> elementer fra mengden </a:t>
            </a:r>
            <a:r>
              <a:rPr lang="nb-NO" altLang="nb-NO" sz="2400" i="0" dirty="0">
                <a:solidFill>
                  <a:srgbClr val="CC0000"/>
                </a:solidFill>
              </a:rPr>
              <a:t>uten </a:t>
            </a:r>
            <a:r>
              <a:rPr lang="nb-NO" altLang="nb-NO" sz="2400" i="0" dirty="0" err="1">
                <a:solidFill>
                  <a:srgbClr val="CC0000"/>
                </a:solidFill>
              </a:rPr>
              <a:t>tilbakelegging</a:t>
            </a:r>
            <a:r>
              <a:rPr lang="nb-NO" altLang="nb-NO" sz="2400" i="0" dirty="0">
                <a:solidFill>
                  <a:srgbClr val="CC0000"/>
                </a:solidFill>
              </a:rPr>
              <a:t>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Vi kan lage</a:t>
            </a:r>
          </a:p>
        </p:txBody>
      </p:sp>
      <p:graphicFrame>
        <p:nvGraphicFramePr>
          <p:cNvPr id="237571" name="Object 3">
            <a:extLst>
              <a:ext uri="{FF2B5EF4-FFF2-40B4-BE49-F238E27FC236}">
                <a16:creationId xmlns:a16="http://schemas.microsoft.com/office/drawing/2014/main" id="{00BDFC71-81A2-C06E-5949-E3D056F56EAD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1268413" y="2387600"/>
          <a:ext cx="5535612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2666900" imgH="5270500" progId="Equation.DSMT4">
                  <p:embed/>
                </p:oleObj>
              </mc:Choice>
              <mc:Fallback>
                <p:oleObj name="Equation" r:id="rId3" imgW="52666900" imgH="527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2387600"/>
                        <a:ext cx="5535612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2" name="Text Box 4">
            <a:extLst>
              <a:ext uri="{FF2B5EF4-FFF2-40B4-BE49-F238E27FC236}">
                <a16:creationId xmlns:a16="http://schemas.microsoft.com/office/drawing/2014/main" id="{D8A0C7BC-5EC0-6003-047E-D2224E404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3646488"/>
            <a:ext cx="73453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>
                <a:solidFill>
                  <a:srgbClr val="CC0000"/>
                </a:solidFill>
              </a:rPr>
              <a:t>ordnede utvalg</a:t>
            </a:r>
            <a:r>
              <a:rPr lang="nb-NO" altLang="nb-NO" sz="2400" i="0" dirty="0"/>
              <a:t>.</a:t>
            </a:r>
          </a:p>
        </p:txBody>
      </p:sp>
      <p:sp>
        <p:nvSpPr>
          <p:cNvPr id="237573" name="AutoShape 5">
            <a:extLst>
              <a:ext uri="{FF2B5EF4-FFF2-40B4-BE49-F238E27FC236}">
                <a16:creationId xmlns:a16="http://schemas.microsoft.com/office/drawing/2014/main" id="{15D99606-AFC7-EADC-F8AA-FDFCA4B574AB}"/>
              </a:ext>
            </a:extLst>
          </p:cNvPr>
          <p:cNvSpPr>
            <a:spLocks/>
          </p:cNvSpPr>
          <p:nvPr/>
        </p:nvSpPr>
        <p:spPr bwMode="auto">
          <a:xfrm rot="-5400000">
            <a:off x="4460082" y="819944"/>
            <a:ext cx="192087" cy="4498975"/>
          </a:xfrm>
          <a:prstGeom prst="leftBrace">
            <a:avLst>
              <a:gd name="adj1" fmla="val 195180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37574" name="Text Box 6">
            <a:extLst>
              <a:ext uri="{FF2B5EF4-FFF2-40B4-BE49-F238E27FC236}">
                <a16:creationId xmlns:a16="http://schemas.microsoft.com/office/drawing/2014/main" id="{7353F3E7-C3E8-57F9-8EE5-51261A8DC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3201988"/>
            <a:ext cx="115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>
                <a:solidFill>
                  <a:schemeClr val="accent2"/>
                </a:solidFill>
              </a:rPr>
              <a:t>k</a:t>
            </a:r>
            <a:r>
              <a:rPr lang="nb-NO" altLang="nb-NO" sz="1800" i="0">
                <a:solidFill>
                  <a:schemeClr val="accent2"/>
                </a:solidFill>
              </a:rPr>
              <a:t> faktorer</a:t>
            </a:r>
            <a:endParaRPr lang="en-US" altLang="nb-NO" sz="1800" i="0">
              <a:solidFill>
                <a:schemeClr val="accent2"/>
              </a:solidFill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C27B2785-8E8A-7606-D067-D5ECF965F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4495800"/>
            <a:ext cx="8159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nb-NO" altLang="nb-NO" sz="2400" i="0" dirty="0"/>
              <a:t>Et ordnet utvalg av </a:t>
            </a:r>
            <a:r>
              <a:rPr lang="nb-NO" altLang="nb-NO" sz="2400" dirty="0"/>
              <a:t>k </a:t>
            </a:r>
            <a:r>
              <a:rPr lang="nb-NO" altLang="nb-NO" sz="2400" i="0" dirty="0"/>
              <a:t>elementer fra en mengde av </a:t>
            </a:r>
            <a:r>
              <a:rPr lang="nb-NO" altLang="nb-NO" sz="2400" dirty="0"/>
              <a:t>n </a:t>
            </a:r>
            <a:r>
              <a:rPr lang="nb-NO" altLang="nb-NO" sz="2400" i="0" dirty="0"/>
              <a:t>elementer kalles en </a:t>
            </a:r>
            <a:r>
              <a:rPr lang="nb-NO" altLang="nb-NO" sz="2400" i="0" dirty="0">
                <a:solidFill>
                  <a:srgbClr val="CC0000"/>
                </a:solidFill>
              </a:rPr>
              <a:t>permutasjon</a:t>
            </a:r>
            <a:r>
              <a:rPr lang="nb-NO" altLang="nb-NO" sz="2400" i="0" dirty="0"/>
              <a:t> av størrelse </a:t>
            </a:r>
            <a:r>
              <a:rPr lang="nb-NO" altLang="nb-NO" sz="2400" dirty="0"/>
              <a:t>k.</a:t>
            </a:r>
            <a:endParaRPr lang="nb-NO" altLang="nb-NO" sz="2400" i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E7E40F-0C14-F81A-3B0E-0CDF630540B2}"/>
              </a:ext>
            </a:extLst>
          </p:cNvPr>
          <p:cNvSpPr txBox="1"/>
          <p:nvPr/>
        </p:nvSpPr>
        <p:spPr>
          <a:xfrm>
            <a:off x="527050" y="5652353"/>
            <a:ext cx="80922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i="0" dirty="0"/>
              <a:t>Merk! Den siste utgaven av boken bruker notasjonen </a:t>
            </a:r>
            <a:r>
              <a:rPr lang="en-NO" sz="2400" baseline="-25000" dirty="0"/>
              <a:t>n</a:t>
            </a:r>
            <a:r>
              <a:rPr lang="en-NO" sz="2400" dirty="0"/>
              <a:t>P</a:t>
            </a:r>
            <a:r>
              <a:rPr lang="en-NO" sz="2400" baseline="-25000" dirty="0"/>
              <a:t>k</a:t>
            </a:r>
          </a:p>
          <a:p>
            <a:r>
              <a:rPr lang="en-NO" sz="2400" i="0" dirty="0"/>
              <a:t>i stedet for </a:t>
            </a:r>
            <a:r>
              <a:rPr lang="en-NO" sz="2400" dirty="0"/>
              <a:t>P</a:t>
            </a:r>
            <a:r>
              <a:rPr lang="en-NO" sz="2400" baseline="-25000" dirty="0"/>
              <a:t>k,n</a:t>
            </a:r>
            <a:r>
              <a:rPr lang="en-NO" sz="2400" dirty="0"/>
              <a:t> (</a:t>
            </a:r>
            <a:r>
              <a:rPr lang="en-NO" sz="2400" i="0" dirty="0"/>
              <a:t>som muligens dukker opp </a:t>
            </a:r>
            <a:r>
              <a:rPr lang="en-GB" sz="2400" i="0" dirty="0" err="1"/>
              <a:t>i</a:t>
            </a:r>
            <a:r>
              <a:rPr lang="en-GB" sz="2400" i="0" dirty="0"/>
              <a:t> </a:t>
            </a:r>
            <a:r>
              <a:rPr lang="en-GB" sz="2400" i="0" dirty="0" err="1"/>
              <a:t>noe</a:t>
            </a:r>
            <a:r>
              <a:rPr lang="en-GB" sz="2400" i="0" dirty="0"/>
              <a:t> </a:t>
            </a:r>
            <a:r>
              <a:rPr lang="en-GB" sz="2400" i="0" dirty="0" err="1"/>
              <a:t>materiale</a:t>
            </a:r>
            <a:r>
              <a:rPr lang="en-GB" sz="2400" i="0" dirty="0"/>
              <a:t>)</a:t>
            </a:r>
            <a:endParaRPr lang="en-NO" sz="2400" i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F1D75D-C851-9227-3D71-13064503C70B}"/>
              </a:ext>
            </a:extLst>
          </p:cNvPr>
          <p:cNvSpPr txBox="1"/>
          <p:nvPr/>
        </p:nvSpPr>
        <p:spPr>
          <a:xfrm>
            <a:off x="1128155" y="2355850"/>
            <a:ext cx="7473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O" sz="2800" baseline="-25000" dirty="0"/>
              <a:t>n</a:t>
            </a:r>
            <a:r>
              <a:rPr lang="en-NO" sz="2800" dirty="0"/>
              <a:t>P</a:t>
            </a:r>
            <a:r>
              <a:rPr lang="en-NO" sz="2800" baseline="-25000" dirty="0"/>
              <a:t>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0" grpId="0" build="allAtOnce"/>
      <p:bldP spid="237572" grpId="0" build="allAtOnce"/>
      <p:bldP spid="237573" grpId="0" animBg="1"/>
      <p:bldP spid="237574" grpId="0"/>
      <p:bldP spid="8" grpId="0" build="allAtOnce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Plassholder for lysbildenummer 4">
            <a:extLst>
              <a:ext uri="{FF2B5EF4-FFF2-40B4-BE49-F238E27FC236}">
                <a16:creationId xmlns:a16="http://schemas.microsoft.com/office/drawing/2014/main" id="{EC668D00-0A3B-C249-1061-7025EDED4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DAD8C1-A72C-A248-9063-899E2503D71B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nb-NO" sz="14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034AB17E-4475-01C1-EE48-A04FC65BE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62488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25284" name="Rectangle 4">
            <a:extLst>
              <a:ext uri="{FF2B5EF4-FFF2-40B4-BE49-F238E27FC236}">
                <a16:creationId xmlns:a16="http://schemas.microsoft.com/office/drawing/2014/main" id="{F4C009C3-7E3C-A421-DCC9-FA3FC3B67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58800"/>
            <a:ext cx="3770807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3: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Landslagstreneren i langrenn for menn har sju løpere å velge mellom til en World Cup stafett over 4x10 km. </a:t>
            </a:r>
            <a:endParaRPr lang="en-US" altLang="nb-NO" sz="2400" i="0" dirty="0"/>
          </a:p>
        </p:txBody>
      </p:sp>
      <p:sp>
        <p:nvSpPr>
          <p:cNvPr id="225285" name="Rectangle 5">
            <a:extLst>
              <a:ext uri="{FF2B5EF4-FFF2-40B4-BE49-F238E27FC236}">
                <a16:creationId xmlns:a16="http://schemas.microsoft.com/office/drawing/2014/main" id="{0F54BDA6-FF45-71CF-2B25-F460CA904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430588"/>
            <a:ext cx="799306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På hvor mange måter kan han sette opp stafett-laget når vi tar hensyn til hvem som skal gå de ulike  etappene?</a:t>
            </a:r>
            <a:r>
              <a:rPr lang="nb-NO" altLang="nb-NO" sz="2400" i="0" dirty="0">
                <a:solidFill>
                  <a:srgbClr val="000099"/>
                </a:solidFill>
              </a:rPr>
              <a:t>  </a:t>
            </a:r>
            <a:endParaRPr lang="nb-NO" altLang="nb-NO" sz="2400" i="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 dirty="0"/>
              <a:t>Treneren kan sette opp stafettlaget på</a:t>
            </a:r>
            <a:endParaRPr lang="en-US" altLang="nb-NO" sz="2400" i="0" dirty="0"/>
          </a:p>
        </p:txBody>
      </p:sp>
      <p:graphicFrame>
        <p:nvGraphicFramePr>
          <p:cNvPr id="225289" name="Object 9">
            <a:extLst>
              <a:ext uri="{FF2B5EF4-FFF2-40B4-BE49-F238E27FC236}">
                <a16:creationId xmlns:a16="http://schemas.microsoft.com/office/drawing/2014/main" id="{5467467F-980B-9107-C645-188DAA429C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328663"/>
              </p:ext>
            </p:extLst>
          </p:nvPr>
        </p:nvGraphicFramePr>
        <p:xfrm>
          <a:off x="2603995" y="5025764"/>
          <a:ext cx="3556000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766000" imgH="5270500" progId="Equation.DSMT4">
                  <p:embed/>
                </p:oleObj>
              </mc:Choice>
              <mc:Fallback>
                <p:oleObj name="Equation" r:id="rId3" imgW="32766000" imgH="527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995" y="5025764"/>
                        <a:ext cx="3556000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4" name="Rectangle 14">
            <a:extLst>
              <a:ext uri="{FF2B5EF4-FFF2-40B4-BE49-F238E27FC236}">
                <a16:creationId xmlns:a16="http://schemas.microsoft.com/office/drawing/2014/main" id="{A88FA493-FE29-E375-ECB7-0AF32FE56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575024"/>
            <a:ext cx="79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måter.</a:t>
            </a:r>
            <a:endParaRPr lang="en-US" altLang="nb-NO" sz="2400" i="0" dirty="0"/>
          </a:p>
        </p:txBody>
      </p:sp>
      <p:pic>
        <p:nvPicPr>
          <p:cNvPr id="43015" name="Picture 11">
            <a:extLst>
              <a:ext uri="{FF2B5EF4-FFF2-40B4-BE49-F238E27FC236}">
                <a16:creationId xmlns:a16="http://schemas.microsoft.com/office/drawing/2014/main" id="{243500E5-0AEC-0DB3-37C1-10F4A33FF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444500"/>
            <a:ext cx="39624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E23D9E-7BBF-9AAE-ECFB-A864CD646155}"/>
              </a:ext>
            </a:extLst>
          </p:cNvPr>
          <p:cNvSpPr txBox="1"/>
          <p:nvPr/>
        </p:nvSpPr>
        <p:spPr>
          <a:xfrm>
            <a:off x="2496591" y="5018713"/>
            <a:ext cx="68961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800" baseline="-25000" dirty="0"/>
              <a:t>7</a:t>
            </a:r>
            <a:r>
              <a:rPr lang="en-NO" sz="2800" dirty="0"/>
              <a:t>P</a:t>
            </a:r>
            <a:r>
              <a:rPr lang="en-NO" sz="2800" baseline="-25000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4" grpId="0" autoUpdateAnimBg="0"/>
      <p:bldP spid="225285" grpId="0" build="p" autoUpdateAnimBg="0"/>
      <p:bldP spid="225294" grpId="0" build="p" autoUpdateAnimBg="0" advAuto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150644-A5AE-B3DA-ED30-8ADF10CD5CBE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defRPr/>
            </a:pPr>
            <a:r>
              <a:rPr lang="en-NO" sz="2800" dirty="0"/>
              <a:t>Stopp og sjekk!</a:t>
            </a:r>
          </a:p>
          <a:p>
            <a:pPr>
              <a:defRPr/>
            </a:pPr>
            <a:endParaRPr lang="en-NO" sz="2800" dirty="0"/>
          </a:p>
          <a:p>
            <a:pPr marL="0" indent="0">
              <a:buFontTx/>
              <a:buNone/>
              <a:defRPr/>
            </a:pPr>
            <a:r>
              <a:rPr lang="en-NO" sz="2400" dirty="0"/>
              <a:t>En klubb har 5 løpere som ønsker å gå 3x5 km stafett. Hvor mange lagoppstillinger fins det?</a:t>
            </a:r>
          </a:p>
        </p:txBody>
      </p:sp>
      <p:sp>
        <p:nvSpPr>
          <p:cNvPr id="45058" name="Slide Number Placeholder 2">
            <a:extLst>
              <a:ext uri="{FF2B5EF4-FFF2-40B4-BE49-F238E27FC236}">
                <a16:creationId xmlns:a16="http://schemas.microsoft.com/office/drawing/2014/main" id="{A4860C05-3A5E-A618-8E74-A22A88BEB5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88D8DA-D600-0B43-B24B-E9994014254F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nb-NO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EEDB71-BBB4-7C5B-B2FC-21951B995F97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defRPr/>
            </a:pPr>
            <a:r>
              <a:rPr lang="en-NO" sz="2800" dirty="0"/>
              <a:t>Stopp og sjekk!</a:t>
            </a:r>
          </a:p>
          <a:p>
            <a:pPr>
              <a:defRPr/>
            </a:pPr>
            <a:endParaRPr lang="en-NO" sz="2800" dirty="0"/>
          </a:p>
          <a:p>
            <a:pPr marL="0" indent="0">
              <a:buFontTx/>
              <a:buNone/>
              <a:defRPr/>
            </a:pPr>
            <a:r>
              <a:rPr lang="en-NO" sz="2400" dirty="0"/>
              <a:t>En klubb har 3 løpere som skal gå 3x5 km stafett. Hvor mange lagoppstillinger fins det?</a:t>
            </a:r>
          </a:p>
        </p:txBody>
      </p:sp>
      <p:sp>
        <p:nvSpPr>
          <p:cNvPr id="46082" name="Slide Number Placeholder 2">
            <a:extLst>
              <a:ext uri="{FF2B5EF4-FFF2-40B4-BE49-F238E27FC236}">
                <a16:creationId xmlns:a16="http://schemas.microsoft.com/office/drawing/2014/main" id="{4E9D3490-E7AA-7620-164F-B662BA4A1A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F82188-2BC3-C54C-9A94-23F174988195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nb-NO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Plassholder for lysbildenummer 5">
            <a:extLst>
              <a:ext uri="{FF2B5EF4-FFF2-40B4-BE49-F238E27FC236}">
                <a16:creationId xmlns:a16="http://schemas.microsoft.com/office/drawing/2014/main" id="{064B80C5-C3E9-9B86-C7E6-08C82E10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6BAF93-2AAD-F34C-ADA6-79183883AC6D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nb-NO" sz="1400"/>
          </a:p>
        </p:txBody>
      </p:sp>
      <p:sp>
        <p:nvSpPr>
          <p:cNvPr id="239618" name="Text Box 2">
            <a:extLst>
              <a:ext uri="{FF2B5EF4-FFF2-40B4-BE49-F238E27FC236}">
                <a16:creationId xmlns:a16="http://schemas.microsoft.com/office/drawing/2014/main" id="{E7C19291-47FA-B640-477E-06D9EF927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4813"/>
            <a:ext cx="846931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Vi har fortsatt en mengde med </a:t>
            </a:r>
            <a:r>
              <a:rPr lang="nb-NO" altLang="nb-NO" sz="2400" dirty="0"/>
              <a:t>n</a:t>
            </a:r>
            <a:r>
              <a:rPr lang="nb-NO" altLang="nb-NO" sz="2400" i="0" dirty="0"/>
              <a:t> elementer, og vi velger </a:t>
            </a:r>
            <a:r>
              <a:rPr lang="nb-NO" altLang="nb-NO" sz="2400" dirty="0"/>
              <a:t>k</a:t>
            </a:r>
            <a:r>
              <a:rPr lang="nb-NO" altLang="nb-NO" sz="2400" i="0" dirty="0"/>
              <a:t> elementer fra mengden uten </a:t>
            </a:r>
            <a:r>
              <a:rPr lang="nb-NO" altLang="nb-NO" sz="2400" i="0" dirty="0" err="1"/>
              <a:t>tilbakelegging</a:t>
            </a:r>
            <a:r>
              <a:rPr lang="nb-NO" altLang="nb-NO" sz="2400" i="0" dirty="0"/>
              <a:t>.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Når </a:t>
            </a:r>
            <a:r>
              <a:rPr lang="nb-NO" altLang="nb-NO" sz="2400" dirty="0"/>
              <a:t>k</a:t>
            </a:r>
            <a:r>
              <a:rPr lang="nb-NO" altLang="nb-NO" sz="2400" i="0" dirty="0"/>
              <a:t> = </a:t>
            </a:r>
            <a:r>
              <a:rPr lang="nb-NO" altLang="nb-NO" sz="2400" dirty="0"/>
              <a:t>n</a:t>
            </a:r>
            <a:r>
              <a:rPr lang="nb-NO" altLang="nb-NO" sz="2400" i="0" dirty="0"/>
              <a:t> velger vi alle elementene.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Da svarer et  ordnet utvalg til en bestemt rekkefølge (eller permutasjon) av de </a:t>
            </a:r>
            <a:r>
              <a:rPr lang="nb-NO" altLang="nb-NO" sz="2400" dirty="0"/>
              <a:t>n</a:t>
            </a:r>
            <a:r>
              <a:rPr lang="nb-NO" altLang="nb-NO" sz="2400" i="0" dirty="0"/>
              <a:t> elementene.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Det er</a:t>
            </a:r>
          </a:p>
        </p:txBody>
      </p:sp>
      <p:graphicFrame>
        <p:nvGraphicFramePr>
          <p:cNvPr id="239619" name="Object 3">
            <a:extLst>
              <a:ext uri="{FF2B5EF4-FFF2-40B4-BE49-F238E27FC236}">
                <a16:creationId xmlns:a16="http://schemas.microsoft.com/office/drawing/2014/main" id="{E8A5B34A-7E85-7371-5432-7A6C8EB7FE5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3243666"/>
              </p:ext>
            </p:extLst>
          </p:nvPr>
        </p:nvGraphicFramePr>
        <p:xfrm>
          <a:off x="2345109" y="3558330"/>
          <a:ext cx="35036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699700" imgH="4686300" progId="Equation.DSMT4">
                  <p:embed/>
                </p:oleObj>
              </mc:Choice>
              <mc:Fallback>
                <p:oleObj name="Equation" r:id="rId3" imgW="35699700" imgH="4686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5109" y="3558330"/>
                        <a:ext cx="35036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0" name="Text Box 4">
            <a:extLst>
              <a:ext uri="{FF2B5EF4-FFF2-40B4-BE49-F238E27FC236}">
                <a16:creationId xmlns:a16="http://schemas.microsoft.com/office/drawing/2014/main" id="{4A4703AB-E3BA-45E8-7924-4CDA75D4D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4379913"/>
            <a:ext cx="73453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slike rekkefølger.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build="allAtOnce"/>
      <p:bldP spid="239620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Plassholder for lysbildenummer 4">
            <a:extLst>
              <a:ext uri="{FF2B5EF4-FFF2-40B4-BE49-F238E27FC236}">
                <a16:creationId xmlns:a16="http://schemas.microsoft.com/office/drawing/2014/main" id="{29A36C0E-AA11-0832-0B36-710B807D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AB43FA-79DC-CC46-BE15-7A6410B30C71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nb-NO" sz="14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21C1D4FB-35E9-6D81-79DD-348AAFF2C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62488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C397F4C1-841C-422A-F270-102F34235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41350"/>
            <a:ext cx="7345362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4: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Vi ser på eksempel 3 med stafettlaget.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Treneren har bestemt seg for hvilke fire løpere som skal gå stafetten. </a:t>
            </a:r>
          </a:p>
        </p:txBody>
      </p:sp>
      <p:sp>
        <p:nvSpPr>
          <p:cNvPr id="240644" name="Rectangle 4">
            <a:extLst>
              <a:ext uri="{FF2B5EF4-FFF2-40B4-BE49-F238E27FC236}">
                <a16:creationId xmlns:a16="http://schemas.microsoft.com/office/drawing/2014/main" id="{650AC803-A05D-A727-9178-030811707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781300"/>
            <a:ext cx="7993062" cy="116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Hvor mange lagoppstillinger kan han da velge mellom?</a:t>
            </a:r>
            <a:r>
              <a:rPr lang="nb-NO" altLang="nb-NO" sz="2400" i="0" dirty="0">
                <a:solidFill>
                  <a:srgbClr val="000099"/>
                </a:solidFill>
              </a:rPr>
              <a:t>  </a:t>
            </a:r>
            <a:endParaRPr lang="nb-NO" altLang="nb-NO" sz="2400" i="0" dirty="0"/>
          </a:p>
          <a:p>
            <a:pPr eaLnBrk="1" hangingPunct="1">
              <a:spcBef>
                <a:spcPct val="90000"/>
              </a:spcBef>
              <a:buFontTx/>
              <a:buNone/>
            </a:pPr>
            <a:r>
              <a:rPr lang="nb-NO" altLang="nb-NO" sz="2400" i="0" dirty="0"/>
              <a:t>Treneren kan velge mellom</a:t>
            </a:r>
            <a:endParaRPr lang="en-US" altLang="nb-NO" sz="2400" i="0" dirty="0"/>
          </a:p>
        </p:txBody>
      </p:sp>
      <p:graphicFrame>
        <p:nvGraphicFramePr>
          <p:cNvPr id="240645" name="Object 5">
            <a:extLst>
              <a:ext uri="{FF2B5EF4-FFF2-40B4-BE49-F238E27FC236}">
                <a16:creationId xmlns:a16="http://schemas.microsoft.com/office/drawing/2014/main" id="{1E4A51C4-D90B-8402-57D3-7B63E5F3F1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198213"/>
              </p:ext>
            </p:extLst>
          </p:nvPr>
        </p:nvGraphicFramePr>
        <p:xfrm>
          <a:off x="2677318" y="4367885"/>
          <a:ext cx="2925763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092400" imgH="4102100" progId="Equation.DSMT4">
                  <p:embed/>
                </p:oleObj>
              </mc:Choice>
              <mc:Fallback>
                <p:oleObj name="Equation" r:id="rId3" imgW="28092400" imgH="41021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7318" y="4367885"/>
                        <a:ext cx="2925763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0646" name="Rectangle 6">
            <a:extLst>
              <a:ext uri="{FF2B5EF4-FFF2-40B4-BE49-F238E27FC236}">
                <a16:creationId xmlns:a16="http://schemas.microsoft.com/office/drawing/2014/main" id="{4CB9B4FD-6D4B-4A6A-F709-45129A291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5218113"/>
            <a:ext cx="79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lagoppstillinger.</a:t>
            </a:r>
            <a:endParaRPr lang="en-US" altLang="nb-NO" sz="240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build="p"/>
      <p:bldP spid="240644" grpId="0" build="p"/>
      <p:bldP spid="24064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5CBB8D58-F91C-7BE7-D0CF-4FED4FB46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8" y="71438"/>
            <a:ext cx="74882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Merk at</a:t>
            </a:r>
            <a:endParaRPr lang="en-US" altLang="nb-NO" sz="2400" i="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98AB4D0-FDB5-BE17-3386-E10DF54B06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3825" y="2608263"/>
          <a:ext cx="1452563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14600" imgH="9652000" progId="Equation.DSMT4">
                  <p:embed/>
                </p:oleObj>
              </mc:Choice>
              <mc:Fallback>
                <p:oleObj name="Equation" r:id="rId2" imgW="15214600" imgH="9652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2608263"/>
                        <a:ext cx="1452563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3" name="Object 10">
            <a:extLst>
              <a:ext uri="{FF2B5EF4-FFF2-40B4-BE49-F238E27FC236}">
                <a16:creationId xmlns:a16="http://schemas.microsoft.com/office/drawing/2014/main" id="{C26EF983-2D94-DAE5-2352-E5A0689DA0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8038" y="889000"/>
          <a:ext cx="41052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418000" imgH="5270500" progId="Equation.DSMT4">
                  <p:embed/>
                </p:oleObj>
              </mc:Choice>
              <mc:Fallback>
                <p:oleObj name="Equation" r:id="rId4" imgW="42418000" imgH="52705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889000"/>
                        <a:ext cx="41052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6">
            <a:extLst>
              <a:ext uri="{FF2B5EF4-FFF2-40B4-BE49-F238E27FC236}">
                <a16:creationId xmlns:a16="http://schemas.microsoft.com/office/drawing/2014/main" id="{37B1CD2B-C97E-0229-4FD5-02B614E630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8588" y="1655763"/>
          <a:ext cx="740092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5196700" imgH="9652000" progId="Equation.DSMT4">
                  <p:embed/>
                </p:oleObj>
              </mc:Choice>
              <mc:Fallback>
                <p:oleObj name="Equation" r:id="rId6" imgW="75196700" imgH="96520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588" y="1655763"/>
                        <a:ext cx="7400925" cy="95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24BD980F-99AB-D008-73E1-E9A073078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3851275"/>
            <a:ext cx="335438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Du kan bruke kalkulatoren på </a:t>
            </a:r>
            <a:r>
              <a:rPr lang="nb-NO" altLang="nb-NO" sz="2400" i="0" dirty="0" err="1"/>
              <a:t>desmos.com</a:t>
            </a:r>
            <a:r>
              <a:rPr lang="nb-NO" altLang="nb-NO" sz="2400" i="0" dirty="0"/>
              <a:t>/</a:t>
            </a:r>
            <a:r>
              <a:rPr lang="nb-NO" altLang="nb-NO" sz="2400" i="0" dirty="0" err="1"/>
              <a:t>scientific</a:t>
            </a:r>
            <a:r>
              <a:rPr lang="nb-NO" altLang="nb-NO" sz="2400" i="0" dirty="0"/>
              <a:t> til å finne </a:t>
            </a:r>
            <a:r>
              <a:rPr lang="nb-NO" altLang="nb-NO" sz="2400" baseline="-25000" dirty="0" err="1"/>
              <a:t>n</a:t>
            </a:r>
            <a:r>
              <a:rPr lang="nb-NO" altLang="nb-NO" sz="2400" dirty="0" err="1"/>
              <a:t>P</a:t>
            </a:r>
            <a:r>
              <a:rPr lang="nb-NO" altLang="nb-NO" sz="2400" baseline="-25000" dirty="0" err="1"/>
              <a:t>k</a:t>
            </a:r>
            <a:r>
              <a:rPr lang="nb-NO" altLang="nb-NO" sz="2400" i="0" dirty="0"/>
              <a:t> og </a:t>
            </a:r>
            <a:r>
              <a:rPr lang="nb-NO" altLang="nb-NO" sz="2400" dirty="0"/>
              <a:t>n</a:t>
            </a:r>
            <a:r>
              <a:rPr lang="nb-NO" altLang="nb-NO" sz="2400" i="0" dirty="0"/>
              <a:t>!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400" i="0" dirty="0"/>
              <a:t>Også på midtveis-eksamen! </a:t>
            </a:r>
            <a:endParaRPr lang="en-US" altLang="nb-NO" sz="2400" i="0" dirty="0"/>
          </a:p>
        </p:txBody>
      </p:sp>
      <p:pic>
        <p:nvPicPr>
          <p:cNvPr id="51207" name="Picture 5">
            <a:extLst>
              <a:ext uri="{FF2B5EF4-FFF2-40B4-BE49-F238E27FC236}">
                <a16:creationId xmlns:a16="http://schemas.microsoft.com/office/drawing/2014/main" id="{6FD00F27-AD54-411E-D09D-40909499B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90" y="3069431"/>
            <a:ext cx="47466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DABA7D-BC40-AA55-BEEC-0380BC0C85CD}"/>
              </a:ext>
            </a:extLst>
          </p:cNvPr>
          <p:cNvSpPr txBox="1"/>
          <p:nvPr/>
        </p:nvSpPr>
        <p:spPr>
          <a:xfrm>
            <a:off x="646505" y="893793"/>
            <a:ext cx="7473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O" sz="2800" baseline="-25000" dirty="0"/>
              <a:t>n</a:t>
            </a:r>
            <a:r>
              <a:rPr lang="en-NO" sz="2800" dirty="0"/>
              <a:t>P</a:t>
            </a:r>
            <a:r>
              <a:rPr lang="en-NO" sz="2800" baseline="-25000" dirty="0"/>
              <a:t>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D76E89C5-0906-B7DD-2D58-E0AF34B79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77788"/>
            <a:ext cx="8388350" cy="259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5:</a:t>
            </a:r>
            <a:r>
              <a:rPr lang="nb-NO" altLang="nb-NO" sz="2800" i="0" dirty="0"/>
              <a:t> </a:t>
            </a:r>
          </a:p>
          <a:p>
            <a:pPr eaLnBrk="1" hangingPunct="1">
              <a:buFontTx/>
              <a:buNone/>
            </a:pPr>
            <a:endParaRPr lang="nb-NO" altLang="nb-NO" sz="2400" i="0" dirty="0"/>
          </a:p>
          <a:p>
            <a:pPr eaLnBrk="1" hangingPunct="1">
              <a:buFontTx/>
              <a:buNone/>
            </a:pPr>
            <a:r>
              <a:rPr lang="nb-NO" altLang="nb-NO" sz="2400" i="0" dirty="0"/>
              <a:t>I en klasse er det 23 elever. Hva er sannsynligheten for at minst to har samme fødselsdag?</a:t>
            </a:r>
          </a:p>
          <a:p>
            <a:pPr eaLnBrk="1" hangingPunct="1">
              <a:buFontTx/>
              <a:buNone/>
            </a:pPr>
            <a:r>
              <a:rPr lang="nb-NO" altLang="nb-NO" sz="2400" i="0" dirty="0"/>
              <a:t>Vi regner først ut sannsynligheten for at ingen har samme fødselsdag.</a:t>
            </a:r>
            <a:endParaRPr lang="en-US" altLang="nb-NO" sz="2400" i="0" dirty="0"/>
          </a:p>
        </p:txBody>
      </p:sp>
      <p:graphicFrame>
        <p:nvGraphicFramePr>
          <p:cNvPr id="322563" name="Object 3">
            <a:extLst>
              <a:ext uri="{FF2B5EF4-FFF2-40B4-BE49-F238E27FC236}">
                <a16:creationId xmlns:a16="http://schemas.microsoft.com/office/drawing/2014/main" id="{20444A38-3896-3746-DE4F-B4C79F3ACE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524822"/>
              </p:ext>
            </p:extLst>
          </p:nvPr>
        </p:nvGraphicFramePr>
        <p:xfrm>
          <a:off x="4572000" y="2762754"/>
          <a:ext cx="841171" cy="420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359900" imgH="4686300" progId="Equation.DSMT4">
                  <p:embed/>
                </p:oleObj>
              </mc:Choice>
              <mc:Fallback>
                <p:oleObj name="Equation" r:id="rId3" imgW="9359900" imgH="4686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762754"/>
                        <a:ext cx="841171" cy="4205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2564" name="Rectangle 4">
            <a:extLst>
              <a:ext uri="{FF2B5EF4-FFF2-40B4-BE49-F238E27FC236}">
                <a16:creationId xmlns:a16="http://schemas.microsoft.com/office/drawing/2014/main" id="{6E26FFFD-E532-3889-8BA0-99BFF6138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2729160"/>
            <a:ext cx="7777163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 dirty="0"/>
              <a:t>Antall mulige ordnede utvalg: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Antall gunstige ordnede utvalg:</a:t>
            </a:r>
            <a:endParaRPr lang="en-US" altLang="nb-NO" sz="2400" i="0" dirty="0"/>
          </a:p>
        </p:txBody>
      </p:sp>
      <p:graphicFrame>
        <p:nvGraphicFramePr>
          <p:cNvPr id="322566" name="Object 6">
            <a:extLst>
              <a:ext uri="{FF2B5EF4-FFF2-40B4-BE49-F238E27FC236}">
                <a16:creationId xmlns:a16="http://schemas.microsoft.com/office/drawing/2014/main" id="{5BE38734-A5D0-EA9B-7785-01D2BCFF81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882638"/>
              </p:ext>
            </p:extLst>
          </p:nvPr>
        </p:nvGraphicFramePr>
        <p:xfrm>
          <a:off x="460375" y="3994447"/>
          <a:ext cx="5382286" cy="892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216800" imgH="9652000" progId="Equation.DSMT4">
                  <p:embed/>
                </p:oleObj>
              </mc:Choice>
              <mc:Fallback>
                <p:oleObj name="Equation" r:id="rId5" imgW="58216800" imgH="9652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3994447"/>
                        <a:ext cx="5382286" cy="8929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7" name="Object 7">
            <a:extLst>
              <a:ext uri="{FF2B5EF4-FFF2-40B4-BE49-F238E27FC236}">
                <a16:creationId xmlns:a16="http://schemas.microsoft.com/office/drawing/2014/main" id="{E1924CE2-69D2-0111-0C04-C0E513BA15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289260"/>
              </p:ext>
            </p:extLst>
          </p:nvPr>
        </p:nvGraphicFramePr>
        <p:xfrm>
          <a:off x="460375" y="5160963"/>
          <a:ext cx="5976051" cy="869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6408300" imgH="9652000" progId="Equation.DSMT4">
                  <p:embed/>
                </p:oleObj>
              </mc:Choice>
              <mc:Fallback>
                <p:oleObj name="Equation" r:id="rId7" imgW="66408300" imgH="9652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5160963"/>
                        <a:ext cx="5976051" cy="869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5C2FEE7-12C2-7DD8-BF1F-C041BA079D43}"/>
              </a:ext>
            </a:extLst>
          </p:cNvPr>
          <p:cNvSpPr txBox="1"/>
          <p:nvPr/>
        </p:nvSpPr>
        <p:spPr>
          <a:xfrm>
            <a:off x="4726380" y="3168133"/>
            <a:ext cx="95891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400" baseline="-25000" dirty="0"/>
              <a:t>365</a:t>
            </a:r>
            <a:r>
              <a:rPr lang="en-NO" sz="2400" dirty="0"/>
              <a:t>P</a:t>
            </a:r>
            <a:r>
              <a:rPr lang="en-NO" sz="2400" baseline="-25000" dirty="0"/>
              <a:t>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2D11F-52F2-12D6-F49B-81B57E42EC58}"/>
              </a:ext>
            </a:extLst>
          </p:cNvPr>
          <p:cNvSpPr txBox="1"/>
          <p:nvPr/>
        </p:nvSpPr>
        <p:spPr>
          <a:xfrm>
            <a:off x="4883744" y="3986961"/>
            <a:ext cx="95891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400" baseline="-25000" dirty="0"/>
              <a:t>365</a:t>
            </a:r>
            <a:r>
              <a:rPr lang="en-NO" sz="2400" dirty="0"/>
              <a:t>P</a:t>
            </a:r>
            <a:r>
              <a:rPr lang="en-NO" sz="2400" baseline="-25000" dirty="0"/>
              <a:t>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847547-E539-52BA-7631-71447E21D259}"/>
              </a:ext>
            </a:extLst>
          </p:cNvPr>
          <p:cNvSpPr txBox="1"/>
          <p:nvPr/>
        </p:nvSpPr>
        <p:spPr>
          <a:xfrm>
            <a:off x="5477509" y="5133866"/>
            <a:ext cx="95891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400" baseline="-25000" dirty="0"/>
              <a:t>365</a:t>
            </a:r>
            <a:r>
              <a:rPr lang="en-NO" sz="2400" dirty="0"/>
              <a:t>P</a:t>
            </a:r>
            <a:r>
              <a:rPr lang="en-NO" sz="2400" baseline="-25000" dirty="0"/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2" grpId="0" build="p"/>
      <p:bldP spid="322564" grpId="0" build="p"/>
      <p:bldP spid="3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E373F1-938C-DA84-11D9-AB49093D5DB2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nb-NO" sz="2800" dirty="0"/>
          </a:p>
          <a:p>
            <a:pPr marL="0" indent="0">
              <a:buFontTx/>
              <a:buNone/>
              <a:defRPr/>
            </a:pPr>
            <a:r>
              <a:rPr lang="nb-NO" sz="2400" dirty="0"/>
              <a:t>Gjør denne beregningen med kalkulator:</a:t>
            </a:r>
          </a:p>
          <a:p>
            <a:pPr>
              <a:defRPr/>
            </a:pPr>
            <a:r>
              <a:rPr lang="nb-NO" sz="2400" dirty="0">
                <a:hlinkClick r:id="rId2"/>
              </a:rPr>
              <a:t>desmos.com/scientific</a:t>
            </a:r>
            <a:endParaRPr lang="nb-NO" sz="2400" dirty="0"/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54274" name="Slide Number Placeholder 2">
            <a:extLst>
              <a:ext uri="{FF2B5EF4-FFF2-40B4-BE49-F238E27FC236}">
                <a16:creationId xmlns:a16="http://schemas.microsoft.com/office/drawing/2014/main" id="{F73CE396-CAFB-5B5A-BD6A-CC58CC6D5C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F7BDA7-79FC-294A-885B-B4DBA5EE9561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nb-NO" sz="1400"/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DD5FA12A-3F75-53EE-2D6D-A80A5E784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966913"/>
            <a:ext cx="7045325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48DDAA-E658-DBD1-A4A1-FC743F93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200E0-7CFA-B443-B8C9-BDE3ECB91853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95FBA-DE94-9719-F750-D90940FA3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1320800"/>
            <a:ext cx="7747000" cy="421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FF7296-E227-C871-5ED2-EA7D8DB4CA0C}"/>
              </a:ext>
            </a:extLst>
          </p:cNvPr>
          <p:cNvSpPr txBox="1"/>
          <p:nvPr/>
        </p:nvSpPr>
        <p:spPr>
          <a:xfrm>
            <a:off x="819397" y="5913912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000" i="0" dirty="0"/>
              <a:t>Fra læreboken, s. 69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C22452-42E0-82B8-4815-031AEE735E9A}"/>
              </a:ext>
            </a:extLst>
          </p:cNvPr>
          <p:cNvSpPr txBox="1"/>
          <p:nvPr/>
        </p:nvSpPr>
        <p:spPr>
          <a:xfrm>
            <a:off x="463138" y="320634"/>
            <a:ext cx="80089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i="0" dirty="0"/>
              <a:t>Sannsynligheten for at ingen har samme samme bursdag</a:t>
            </a:r>
          </a:p>
          <a:p>
            <a:r>
              <a:rPr lang="en-GB" sz="2400" i="0" dirty="0"/>
              <a:t>i</a:t>
            </a:r>
            <a:r>
              <a:rPr lang="en-NO" sz="2400" i="0" dirty="0"/>
              <a:t> en gruppe på k personer, som funksjon av k</a:t>
            </a:r>
          </a:p>
        </p:txBody>
      </p:sp>
    </p:spTree>
    <p:extLst>
      <p:ext uri="{BB962C8B-B14F-4D97-AF65-F5344CB8AC3E}">
        <p14:creationId xmlns:p14="http://schemas.microsoft.com/office/powerpoint/2010/main" val="1385292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Plassholder for lysbildenummer 5">
            <a:extLst>
              <a:ext uri="{FF2B5EF4-FFF2-40B4-BE49-F238E27FC236}">
                <a16:creationId xmlns:a16="http://schemas.microsoft.com/office/drawing/2014/main" id="{C484D934-2ACF-C957-1868-AFDC83381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17F585-D477-7342-B201-E1A60B2BD7C6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nb-NO" sz="14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B03167BA-D571-8705-5129-CFB293334C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6888" y="192088"/>
            <a:ext cx="8147050" cy="1143000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chemeClr val="accent2"/>
                </a:solidFill>
              </a:rPr>
              <a:t>Uordnet utvalg uten tilbakelegging</a:t>
            </a:r>
            <a:endParaRPr lang="nb-NO" altLang="nb-NO" sz="3600">
              <a:solidFill>
                <a:schemeClr val="accent2"/>
              </a:solidFill>
            </a:endParaRPr>
          </a:p>
        </p:txBody>
      </p:sp>
      <p:sp>
        <p:nvSpPr>
          <p:cNvPr id="55299" name="Rectangle 7">
            <a:extLst>
              <a:ext uri="{FF2B5EF4-FFF2-40B4-BE49-F238E27FC236}">
                <a16:creationId xmlns:a16="http://schemas.microsoft.com/office/drawing/2014/main" id="{5C196B15-A2E0-5938-F74C-F4DFCA29C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41672" name="Rectangle 8">
            <a:extLst>
              <a:ext uri="{FF2B5EF4-FFF2-40B4-BE49-F238E27FC236}">
                <a16:creationId xmlns:a16="http://schemas.microsoft.com/office/drawing/2014/main" id="{5B42706D-F6E3-C2B4-B162-5D0ABF664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425575"/>
            <a:ext cx="7777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Vi ser på stafetteksempelet.</a:t>
            </a:r>
            <a:endParaRPr lang="en-US" altLang="nb-NO" sz="2400" i="0" dirty="0"/>
          </a:p>
        </p:txBody>
      </p:sp>
      <p:sp>
        <p:nvSpPr>
          <p:cNvPr id="241673" name="Rectangle 9">
            <a:extLst>
              <a:ext uri="{FF2B5EF4-FFF2-40B4-BE49-F238E27FC236}">
                <a16:creationId xmlns:a16="http://schemas.microsoft.com/office/drawing/2014/main" id="{57ADA04E-103F-E1A5-7E02-CCA766AB8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082800"/>
            <a:ext cx="8178800" cy="354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400" i="0" dirty="0"/>
              <a:t>På hvor mange måter kan treneren velge ut de 4 som skal gå stafetten (blant de 7) når vi </a:t>
            </a:r>
            <a:r>
              <a:rPr lang="nb-NO" altLang="nb-NO" sz="2400" dirty="0"/>
              <a:t>ikke</a:t>
            </a:r>
            <a:r>
              <a:rPr lang="nb-NO" altLang="nb-NO" sz="2400" i="0" dirty="0"/>
              <a:t> bryr oss om hvem som skal gå de ulike etappene?</a:t>
            </a:r>
          </a:p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400" i="0" dirty="0"/>
              <a:t>La </a:t>
            </a:r>
            <a:r>
              <a:rPr lang="nb-NO" altLang="nb-NO" sz="2400" dirty="0"/>
              <a:t>x </a:t>
            </a:r>
            <a:r>
              <a:rPr lang="nb-NO" altLang="nb-NO" sz="2400" i="0" dirty="0"/>
              <a:t>være antall måter han kan gjøre det på.</a:t>
            </a:r>
          </a:p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400" i="0" dirty="0"/>
              <a:t>Merk at </a:t>
            </a:r>
            <a:r>
              <a:rPr lang="nb-NO" altLang="nb-NO" sz="2400" dirty="0">
                <a:cs typeface="Arial" panose="020B0604020202020204" pitchFamily="34" charset="0"/>
              </a:rPr>
              <a:t>x</a:t>
            </a:r>
            <a:r>
              <a:rPr lang="nb-NO" altLang="nb-NO" sz="2400" i="0" dirty="0"/>
              <a:t> er antall </a:t>
            </a:r>
            <a:r>
              <a:rPr lang="nb-NO" altLang="nb-NO" sz="2400" dirty="0"/>
              <a:t>uordnede</a:t>
            </a:r>
            <a:r>
              <a:rPr lang="nb-NO" altLang="nb-NO" sz="2400" i="0" dirty="0"/>
              <a:t> utvalg av 4 løpere blant 7 når utvelgingen skjer uten </a:t>
            </a:r>
            <a:r>
              <a:rPr lang="nb-NO" altLang="nb-NO" sz="2400" i="0" dirty="0" err="1"/>
              <a:t>tilbakelegging</a:t>
            </a:r>
            <a:r>
              <a:rPr lang="nb-NO" altLang="nb-NO" sz="2400" i="0" dirty="0"/>
              <a:t>.</a:t>
            </a:r>
          </a:p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400" i="0" dirty="0"/>
              <a:t>Vi vil bestemme </a:t>
            </a:r>
            <a:r>
              <a:rPr lang="nb-NO" altLang="nb-NO" sz="2400" dirty="0"/>
              <a:t>x </a:t>
            </a:r>
            <a:r>
              <a:rPr lang="nb-NO" altLang="nb-NO" sz="2400" i="0" dirty="0"/>
              <a:t>ved å finne antall </a:t>
            </a:r>
            <a:r>
              <a:rPr lang="nb-NO" altLang="nb-NO" sz="2400" dirty="0"/>
              <a:t>ordnede</a:t>
            </a:r>
            <a:r>
              <a:rPr lang="nb-NO" altLang="nb-NO" sz="2400" i="0" dirty="0"/>
              <a:t> utvalg på to måter.</a:t>
            </a:r>
            <a:endParaRPr lang="en-US" altLang="nb-NO" sz="2400" i="0" dirty="0"/>
          </a:p>
        </p:txBody>
      </p:sp>
      <p:sp>
        <p:nvSpPr>
          <p:cNvPr id="241675" name="Rectangle 11">
            <a:extLst>
              <a:ext uri="{FF2B5EF4-FFF2-40B4-BE49-F238E27FC236}">
                <a16:creationId xmlns:a16="http://schemas.microsoft.com/office/drawing/2014/main" id="{D01BCDA1-3E5D-19B7-9138-F0B996EC5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7031038"/>
            <a:ext cx="79930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/>
              <a:t>måter</a:t>
            </a:r>
            <a:endParaRPr lang="en-US" altLang="nb-NO" sz="280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72" grpId="0"/>
      <p:bldP spid="241673" grpId="0" build="p"/>
      <p:bldP spid="24167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19" name="Text Box 31">
            <a:extLst>
              <a:ext uri="{FF2B5EF4-FFF2-40B4-BE49-F238E27FC236}">
                <a16:creationId xmlns:a16="http://schemas.microsoft.com/office/drawing/2014/main" id="{F0DA923A-AA6D-25A7-5231-7DBFFEC22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500438"/>
            <a:ext cx="43926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Dermed er</a:t>
            </a:r>
          </a:p>
        </p:txBody>
      </p:sp>
      <p:sp>
        <p:nvSpPr>
          <p:cNvPr id="57346" name="Plassholder for lysbildenummer 4">
            <a:extLst>
              <a:ext uri="{FF2B5EF4-FFF2-40B4-BE49-F238E27FC236}">
                <a16:creationId xmlns:a16="http://schemas.microsoft.com/office/drawing/2014/main" id="{31B1D0A3-A7AE-51E7-5995-CEB8024D4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31F566-E8F1-0B4B-94AA-5C2EE94AF310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nb-NO" sz="1400"/>
          </a:p>
        </p:txBody>
      </p:sp>
      <p:sp>
        <p:nvSpPr>
          <p:cNvPr id="242690" name="Text Box 2">
            <a:extLst>
              <a:ext uri="{FF2B5EF4-FFF2-40B4-BE49-F238E27FC236}">
                <a16:creationId xmlns:a16="http://schemas.microsoft.com/office/drawing/2014/main" id="{3AB91FF8-A061-571B-EAC6-825BE83CD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7" y="519966"/>
            <a:ext cx="79930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Antall ordnede utvalg av 4 løpere blant 7 løpere er                                                                                               (jf. eksempel 3) </a:t>
            </a:r>
          </a:p>
        </p:txBody>
      </p:sp>
      <p:graphicFrame>
        <p:nvGraphicFramePr>
          <p:cNvPr id="242702" name="Object 14">
            <a:extLst>
              <a:ext uri="{FF2B5EF4-FFF2-40B4-BE49-F238E27FC236}">
                <a16:creationId xmlns:a16="http://schemas.microsoft.com/office/drawing/2014/main" id="{DF1EDFF2-A9B5-5B75-B3A5-FD8FD4933939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68202031"/>
              </p:ext>
            </p:extLst>
          </p:nvPr>
        </p:nvGraphicFramePr>
        <p:xfrm>
          <a:off x="5471637" y="936602"/>
          <a:ext cx="2776249" cy="446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766000" imgH="5270500" progId="Equation.DSMT4">
                  <p:embed/>
                </p:oleObj>
              </mc:Choice>
              <mc:Fallback>
                <p:oleObj name="Equation" r:id="rId3" imgW="32766000" imgH="52705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1637" y="936602"/>
                        <a:ext cx="2776249" cy="4465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04" name="Text Box 16">
            <a:extLst>
              <a:ext uri="{FF2B5EF4-FFF2-40B4-BE49-F238E27FC236}">
                <a16:creationId xmlns:a16="http://schemas.microsoft.com/office/drawing/2014/main" id="{FA8F1AEE-2811-D79E-2DEA-5C8BC4CB3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7" y="1544756"/>
            <a:ext cx="75612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Fra ett uordnet utvalg kan man lage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ordnede utvalg (jf. eksempel 4).</a:t>
            </a:r>
          </a:p>
        </p:txBody>
      </p:sp>
      <p:graphicFrame>
        <p:nvGraphicFramePr>
          <p:cNvPr id="242714" name="Object 26">
            <a:extLst>
              <a:ext uri="{FF2B5EF4-FFF2-40B4-BE49-F238E27FC236}">
                <a16:creationId xmlns:a16="http://schemas.microsoft.com/office/drawing/2014/main" id="{2E371EDD-9E9A-2596-CE1B-4116AC808A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284530"/>
              </p:ext>
            </p:extLst>
          </p:nvPr>
        </p:nvGraphicFramePr>
        <p:xfrm>
          <a:off x="5471637" y="2050831"/>
          <a:ext cx="2468306" cy="359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092400" imgH="4102100" progId="Equation.DSMT4">
                  <p:embed/>
                </p:oleObj>
              </mc:Choice>
              <mc:Fallback>
                <p:oleObj name="Equation" r:id="rId5" imgW="28092400" imgH="41021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1637" y="2050831"/>
                        <a:ext cx="2468306" cy="3592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16" name="Text Box 28">
            <a:extLst>
              <a:ext uri="{FF2B5EF4-FFF2-40B4-BE49-F238E27FC236}">
                <a16:creationId xmlns:a16="http://schemas.microsoft.com/office/drawing/2014/main" id="{D47E5A37-BA7A-32BB-468A-EEA36293C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279" y="2918123"/>
            <a:ext cx="7561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Vi kan derfor lage            ordnede utvalg.</a:t>
            </a:r>
          </a:p>
        </p:txBody>
      </p:sp>
      <p:graphicFrame>
        <p:nvGraphicFramePr>
          <p:cNvPr id="242717" name="Object 29">
            <a:extLst>
              <a:ext uri="{FF2B5EF4-FFF2-40B4-BE49-F238E27FC236}">
                <a16:creationId xmlns:a16="http://schemas.microsoft.com/office/drawing/2014/main" id="{47B4A600-F320-DB56-A149-5E71F0C90D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287980"/>
              </p:ext>
            </p:extLst>
          </p:nvPr>
        </p:nvGraphicFramePr>
        <p:xfrm>
          <a:off x="3286511" y="2979151"/>
          <a:ext cx="729477" cy="339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191500" imgH="3797300" progId="Equation.DSMT4">
                  <p:embed/>
                </p:oleObj>
              </mc:Choice>
              <mc:Fallback>
                <p:oleObj name="Equation" r:id="rId7" imgW="8191500" imgH="37973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511" y="2979151"/>
                        <a:ext cx="729477" cy="3396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718" name="Object 30">
            <a:extLst>
              <a:ext uri="{FF2B5EF4-FFF2-40B4-BE49-F238E27FC236}">
                <a16:creationId xmlns:a16="http://schemas.microsoft.com/office/drawing/2014/main" id="{D5701ED9-FD55-764F-C259-9C7E151F26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060519"/>
              </p:ext>
            </p:extLst>
          </p:nvPr>
        </p:nvGraphicFramePr>
        <p:xfrm>
          <a:off x="2459038" y="3504368"/>
          <a:ext cx="1492229" cy="470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675100" imgH="5270500" progId="Equation.DSMT4">
                  <p:embed/>
                </p:oleObj>
              </mc:Choice>
              <mc:Fallback>
                <p:oleObj name="Equation" r:id="rId9" imgW="16675100" imgH="52705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3504368"/>
                        <a:ext cx="1492229" cy="470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720" name="Object 32">
            <a:extLst>
              <a:ext uri="{FF2B5EF4-FFF2-40B4-BE49-F238E27FC236}">
                <a16:creationId xmlns:a16="http://schemas.microsoft.com/office/drawing/2014/main" id="{F698EC8B-355A-0FAB-A549-E7033C8CB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957947"/>
              </p:ext>
            </p:extLst>
          </p:nvPr>
        </p:nvGraphicFramePr>
        <p:xfrm>
          <a:off x="2260796" y="4188664"/>
          <a:ext cx="2587975" cy="81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845000" imgH="9359900" progId="Equation.DSMT4">
                  <p:embed/>
                </p:oleObj>
              </mc:Choice>
              <mc:Fallback>
                <p:oleObj name="Equation" r:id="rId11" imgW="29845000" imgH="93599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796" y="4188664"/>
                        <a:ext cx="2587975" cy="8117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721" name="Text Box 33">
            <a:extLst>
              <a:ext uri="{FF2B5EF4-FFF2-40B4-BE49-F238E27FC236}">
                <a16:creationId xmlns:a16="http://schemas.microsoft.com/office/drawing/2014/main" id="{FC05CE48-8CEA-6B11-A1F3-F013D84E5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365625"/>
            <a:ext cx="18732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Dette gir</a:t>
            </a:r>
          </a:p>
        </p:txBody>
      </p:sp>
      <p:sp>
        <p:nvSpPr>
          <p:cNvPr id="242722" name="Text Box 34">
            <a:extLst>
              <a:ext uri="{FF2B5EF4-FFF2-40B4-BE49-F238E27FC236}">
                <a16:creationId xmlns:a16="http://schemas.microsoft.com/office/drawing/2014/main" id="{FAB19303-12F5-3447-D366-AB0ED99CC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229225"/>
            <a:ext cx="74898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Treneren kan velge ut de som skal gå stafetten på 35 måter når vi ikke bryr oss om hvem som skal gå de ulike etappene.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6C276C-FF0C-5ECE-2BBC-1E5CD7077793}"/>
              </a:ext>
            </a:extLst>
          </p:cNvPr>
          <p:cNvSpPr txBox="1"/>
          <p:nvPr/>
        </p:nvSpPr>
        <p:spPr>
          <a:xfrm>
            <a:off x="3398511" y="3478292"/>
            <a:ext cx="6174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400" baseline="-25000" dirty="0"/>
              <a:t>7</a:t>
            </a:r>
            <a:r>
              <a:rPr lang="en-NO" sz="2400" dirty="0"/>
              <a:t>P</a:t>
            </a:r>
            <a:r>
              <a:rPr lang="en-NO" sz="2400" baseline="-25000" dirty="0"/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73ADC6-9E71-DB17-A9BB-85B69A2D7F7B}"/>
              </a:ext>
            </a:extLst>
          </p:cNvPr>
          <p:cNvSpPr txBox="1"/>
          <p:nvPr/>
        </p:nvSpPr>
        <p:spPr>
          <a:xfrm>
            <a:off x="2781034" y="4113323"/>
            <a:ext cx="6174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400" baseline="-25000" dirty="0"/>
              <a:t>7</a:t>
            </a:r>
            <a:r>
              <a:rPr lang="en-NO" sz="2400" dirty="0"/>
              <a:t>P</a:t>
            </a:r>
            <a:r>
              <a:rPr lang="en-NO" sz="2400" baseline="-25000" dirty="0"/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145BB-AD1F-8833-2530-A532221F5CF1}"/>
              </a:ext>
            </a:extLst>
          </p:cNvPr>
          <p:cNvSpPr txBox="1"/>
          <p:nvPr/>
        </p:nvSpPr>
        <p:spPr>
          <a:xfrm>
            <a:off x="5296584" y="921446"/>
            <a:ext cx="6174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400" baseline="-25000" dirty="0"/>
              <a:t>7</a:t>
            </a:r>
            <a:r>
              <a:rPr lang="en-NO" sz="2400" dirty="0"/>
              <a:t>P</a:t>
            </a:r>
            <a:r>
              <a:rPr lang="en-NO" sz="2400" baseline="-25000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19" grpId="0" build="allAtOnce"/>
      <p:bldP spid="242690" grpId="0" build="allAtOnce"/>
      <p:bldP spid="242704" grpId="0" build="allAtOnce"/>
      <p:bldP spid="242716" grpId="0" build="allAtOnce"/>
      <p:bldP spid="242721" grpId="0" build="allAtOnce"/>
      <p:bldP spid="242722" grpId="0" build="allAtOnce"/>
      <p:bldP spid="2" grpId="0" animBg="1"/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Plassholder for lysbildenummer 6">
            <a:extLst>
              <a:ext uri="{FF2B5EF4-FFF2-40B4-BE49-F238E27FC236}">
                <a16:creationId xmlns:a16="http://schemas.microsoft.com/office/drawing/2014/main" id="{14749F7A-BDE1-A9ED-6C04-019AF672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0962BA-BF3A-ED41-898C-99679096762E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nb-NO" sz="1400"/>
          </a:p>
        </p:txBody>
      </p:sp>
      <p:sp>
        <p:nvSpPr>
          <p:cNvPr id="250882" name="Text Box 2">
            <a:extLst>
              <a:ext uri="{FF2B5EF4-FFF2-40B4-BE49-F238E27FC236}">
                <a16:creationId xmlns:a16="http://schemas.microsoft.com/office/drawing/2014/main" id="{4F233E6E-0545-1DD0-E7A8-61882147E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22263"/>
            <a:ext cx="8893175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Generelt har vi en mengde med </a:t>
            </a:r>
            <a:r>
              <a:rPr lang="nb-NO" altLang="nb-NO" sz="2400" dirty="0"/>
              <a:t>n </a:t>
            </a:r>
            <a:r>
              <a:rPr lang="nb-NO" altLang="nb-NO" sz="2400" i="0" dirty="0"/>
              <a:t>elementer.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Vi velger </a:t>
            </a:r>
            <a:r>
              <a:rPr lang="nb-NO" altLang="nb-NO" sz="2400" dirty="0"/>
              <a:t>k</a:t>
            </a:r>
            <a:r>
              <a:rPr lang="nb-NO" altLang="nb-NO" sz="2400" i="0" dirty="0"/>
              <a:t> elementer fra mengden </a:t>
            </a:r>
            <a:r>
              <a:rPr lang="nb-NO" altLang="nb-NO" sz="2400" i="0" dirty="0">
                <a:solidFill>
                  <a:srgbClr val="CC0000"/>
                </a:solidFill>
              </a:rPr>
              <a:t>uten </a:t>
            </a:r>
            <a:r>
              <a:rPr lang="nb-NO" altLang="nb-NO" sz="2400" i="0" dirty="0" err="1">
                <a:solidFill>
                  <a:srgbClr val="CC0000"/>
                </a:solidFill>
              </a:rPr>
              <a:t>tilbakelegging</a:t>
            </a:r>
            <a:r>
              <a:rPr lang="nb-NO" altLang="nb-NO" sz="2400" i="0" dirty="0">
                <a:solidFill>
                  <a:srgbClr val="CC0000"/>
                </a:solidFill>
              </a:rPr>
              <a:t>.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400" i="0" dirty="0"/>
              <a:t>Antall </a:t>
            </a:r>
            <a:r>
              <a:rPr lang="nb-NO" altLang="nb-NO" sz="2400" i="0" dirty="0">
                <a:solidFill>
                  <a:srgbClr val="CC0000"/>
                </a:solidFill>
              </a:rPr>
              <a:t>uordnede utvalg </a:t>
            </a:r>
            <a:r>
              <a:rPr lang="nb-NO" altLang="nb-NO" sz="2400" i="0" dirty="0"/>
              <a:t>vi kan lage er:</a:t>
            </a:r>
          </a:p>
        </p:txBody>
      </p:sp>
      <p:graphicFrame>
        <p:nvGraphicFramePr>
          <p:cNvPr id="250888" name="Object 8">
            <a:extLst>
              <a:ext uri="{FF2B5EF4-FFF2-40B4-BE49-F238E27FC236}">
                <a16:creationId xmlns:a16="http://schemas.microsoft.com/office/drawing/2014/main" id="{388B1A76-C1C8-C63F-9614-89BCFE9EE6ED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46184587"/>
              </p:ext>
            </p:extLst>
          </p:nvPr>
        </p:nvGraphicFramePr>
        <p:xfrm>
          <a:off x="2533238" y="2289056"/>
          <a:ext cx="14811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14600" imgH="9359900" progId="Equation.DSMT4">
                  <p:embed/>
                </p:oleObj>
              </mc:Choice>
              <mc:Fallback>
                <p:oleObj name="Equation" r:id="rId3" imgW="15214600" imgH="93599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238" y="2289056"/>
                        <a:ext cx="1481138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6309BDD7-C15E-CAC1-A576-7B384C2744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226028"/>
              </p:ext>
            </p:extLst>
          </p:nvPr>
        </p:nvGraphicFramePr>
        <p:xfrm>
          <a:off x="4084226" y="2306519"/>
          <a:ext cx="189865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900900" imgH="9652000" progId="Equation.DSMT4">
                  <p:embed/>
                </p:oleObj>
              </mc:Choice>
              <mc:Fallback>
                <p:oleObj name="Equation" r:id="rId5" imgW="19900900" imgH="965200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4226" y="2306519"/>
                        <a:ext cx="189865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5">
            <a:extLst>
              <a:ext uri="{FF2B5EF4-FFF2-40B4-BE49-F238E27FC236}">
                <a16:creationId xmlns:a16="http://schemas.microsoft.com/office/drawing/2014/main" id="{B7BB53BC-D944-D082-2C92-E7125570B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" y="5006975"/>
            <a:ext cx="741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Enkelte ganger skriver vi </a:t>
            </a:r>
            <a:r>
              <a:rPr lang="nb-NO" altLang="nb-NO" sz="2400" baseline="-25000" dirty="0" err="1"/>
              <a:t>n</a:t>
            </a:r>
            <a:r>
              <a:rPr lang="nb-NO" altLang="nb-NO" sz="2400" dirty="0" err="1"/>
              <a:t>C</a:t>
            </a:r>
            <a:r>
              <a:rPr lang="nb-NO" altLang="nb-NO" sz="2400" baseline="-25000" dirty="0" err="1"/>
              <a:t>k</a:t>
            </a:r>
            <a:r>
              <a:rPr lang="nb-NO" altLang="nb-NO" sz="2400" i="0" dirty="0"/>
              <a:t> i stedet for</a:t>
            </a:r>
            <a:endParaRPr lang="en-US" altLang="nb-NO" sz="2400" i="0" dirty="0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82924113-33E1-DA6E-C12A-9F39A26BE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49" y="3756025"/>
            <a:ext cx="78049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Formelen gjelder også for </a:t>
            </a:r>
            <a:r>
              <a:rPr lang="nb-NO" altLang="nb-NO" sz="2400" dirty="0"/>
              <a:t>k</a:t>
            </a:r>
            <a:r>
              <a:rPr lang="nb-NO" altLang="nb-NO" sz="2400" i="0" dirty="0"/>
              <a:t> = 0 og </a:t>
            </a:r>
            <a:r>
              <a:rPr lang="nb-NO" altLang="nb-NO" sz="2400" dirty="0"/>
              <a:t>k</a:t>
            </a:r>
            <a:r>
              <a:rPr lang="nb-NO" altLang="nb-NO" sz="2400" i="0" dirty="0"/>
              <a:t> = </a:t>
            </a:r>
            <a:r>
              <a:rPr lang="nb-NO" altLang="nb-NO" sz="2400" dirty="0"/>
              <a:t>n</a:t>
            </a:r>
            <a:r>
              <a:rPr lang="nb-NO" altLang="nb-NO" sz="2400" i="0" dirty="0"/>
              <a:t> siden vi setter 0! = 1</a:t>
            </a:r>
            <a:endParaRPr lang="en-US" altLang="nb-NO" sz="2400" i="0" dirty="0"/>
          </a:p>
        </p:txBody>
      </p:sp>
      <p:graphicFrame>
        <p:nvGraphicFramePr>
          <p:cNvPr id="12" name="Object 14">
            <a:extLst>
              <a:ext uri="{FF2B5EF4-FFF2-40B4-BE49-F238E27FC236}">
                <a16:creationId xmlns:a16="http://schemas.microsoft.com/office/drawing/2014/main" id="{676C3318-AD64-64E8-1A26-E2C150CDE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135626"/>
              </p:ext>
            </p:extLst>
          </p:nvPr>
        </p:nvGraphicFramePr>
        <p:xfrm>
          <a:off x="6083795" y="4833736"/>
          <a:ext cx="558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854700" imgH="8775700" progId="Equation.DSMT4">
                  <p:embed/>
                </p:oleObj>
              </mc:Choice>
              <mc:Fallback>
                <p:oleObj name="Equation" r:id="rId7" imgW="5854700" imgH="8775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3795" y="4833736"/>
                        <a:ext cx="558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1" name="Plassholder for lysbildenummer 3">
            <a:extLst>
              <a:ext uri="{FF2B5EF4-FFF2-40B4-BE49-F238E27FC236}">
                <a16:creationId xmlns:a16="http://schemas.microsoft.com/office/drawing/2014/main" id="{DCA09D60-3FFA-32E9-22C8-611702C79B8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0DDCB8A-6377-FB45-BA39-F11D4D7921F8}" type="slidenum">
              <a:rPr lang="en-US" altLang="nb-NO" sz="1400" i="0"/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nb-NO" sz="1400" i="0"/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78C909BB-5704-8611-B897-2F8927ADF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8" y="5992813"/>
            <a:ext cx="74168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60000"/>
              </a:spcBef>
              <a:buFontTx/>
              <a:buNone/>
            </a:pPr>
            <a:r>
              <a:rPr lang="nb-NO" altLang="nb-NO" sz="2800" i="0" dirty="0"/>
              <a:t>       </a:t>
            </a:r>
            <a:r>
              <a:rPr lang="nb-NO" altLang="nb-NO" sz="2400" i="0" dirty="0"/>
              <a:t>kalles en  </a:t>
            </a:r>
            <a:r>
              <a:rPr lang="nb-NO" altLang="nb-NO" sz="2400" dirty="0"/>
              <a:t>binomialkoeffisient. </a:t>
            </a:r>
            <a:endParaRPr lang="en-US" altLang="nb-NO" sz="2400" i="0" dirty="0"/>
          </a:p>
        </p:txBody>
      </p:sp>
      <p:graphicFrame>
        <p:nvGraphicFramePr>
          <p:cNvPr id="15" name="Object 18">
            <a:extLst>
              <a:ext uri="{FF2B5EF4-FFF2-40B4-BE49-F238E27FC236}">
                <a16:creationId xmlns:a16="http://schemas.microsoft.com/office/drawing/2014/main" id="{B4D4635F-D34D-7E35-19DF-41E0406C2A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175" y="5864225"/>
          <a:ext cx="558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854700" imgH="8775700" progId="Equation.DSMT4">
                  <p:embed/>
                </p:oleObj>
              </mc:Choice>
              <mc:Fallback>
                <p:oleObj name="Equation" r:id="rId9" imgW="5854700" imgH="87757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5864225"/>
                        <a:ext cx="558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F4CDB37-B361-DEFE-AC1A-367AEAC54EF4}"/>
              </a:ext>
            </a:extLst>
          </p:cNvPr>
          <p:cNvSpPr txBox="1"/>
          <p:nvPr/>
        </p:nvSpPr>
        <p:spPr>
          <a:xfrm>
            <a:off x="3337588" y="2221448"/>
            <a:ext cx="67678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O" sz="2800" baseline="-25000" dirty="0"/>
              <a:t>n</a:t>
            </a:r>
            <a:r>
              <a:rPr lang="en-NO" sz="2800" dirty="0"/>
              <a:t>P</a:t>
            </a:r>
            <a:r>
              <a:rPr lang="en-NO" sz="2800" baseline="-25000" dirty="0"/>
              <a:t>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 build="allAtOnce"/>
      <p:bldP spid="9" grpId="0" build="p"/>
      <p:bldP spid="10" grpId="0" build="p"/>
      <p:bldP spid="14" grpId="0" build="p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Plassholder for lysbildenummer 4">
            <a:extLst>
              <a:ext uri="{FF2B5EF4-FFF2-40B4-BE49-F238E27FC236}">
                <a16:creationId xmlns:a16="http://schemas.microsoft.com/office/drawing/2014/main" id="{E904C34E-306B-DCBB-B3C4-84351A1C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EC093D-5421-5A45-85FD-41C6C01E3A96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nb-NO" sz="1400"/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5DCB9A9F-60E2-D064-42BE-D82B0D685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144463"/>
            <a:ext cx="7777163" cy="207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6: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En klasse har 25 elever.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Fire elever skal velges til en festkomité.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400" i="0" dirty="0"/>
              <a:t>Hvor mange måter kan det gjøres på? </a:t>
            </a:r>
            <a:endParaRPr lang="en-US" altLang="nb-NO" sz="2400" i="0" dirty="0"/>
          </a:p>
        </p:txBody>
      </p:sp>
      <p:sp>
        <p:nvSpPr>
          <p:cNvPr id="252932" name="Rectangle 4">
            <a:extLst>
              <a:ext uri="{FF2B5EF4-FFF2-40B4-BE49-F238E27FC236}">
                <a16:creationId xmlns:a16="http://schemas.microsoft.com/office/drawing/2014/main" id="{4AD3736D-592B-5E75-1571-41E1E3ADD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" y="2657475"/>
            <a:ext cx="79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De 4 elevene kan velges på          måter.</a:t>
            </a:r>
            <a:endParaRPr lang="en-US" altLang="nb-NO" sz="2400" i="0" dirty="0"/>
          </a:p>
        </p:txBody>
      </p:sp>
      <p:graphicFrame>
        <p:nvGraphicFramePr>
          <p:cNvPr id="252933" name="Object 5">
            <a:extLst>
              <a:ext uri="{FF2B5EF4-FFF2-40B4-BE49-F238E27FC236}">
                <a16:creationId xmlns:a16="http://schemas.microsoft.com/office/drawing/2014/main" id="{60B7CC35-A910-02BD-6617-7A00D9021E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525768"/>
              </p:ext>
            </p:extLst>
          </p:nvPr>
        </p:nvGraphicFramePr>
        <p:xfrm>
          <a:off x="4572000" y="2487710"/>
          <a:ext cx="676894" cy="781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607300" imgH="8775700" progId="Equation.DSMT4">
                  <p:embed/>
                </p:oleObj>
              </mc:Choice>
              <mc:Fallback>
                <p:oleObj name="Equation" r:id="rId3" imgW="7607300" imgH="8775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487710"/>
                        <a:ext cx="676894" cy="781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4" name="Rectangle 6">
            <a:extLst>
              <a:ext uri="{FF2B5EF4-FFF2-40B4-BE49-F238E27FC236}">
                <a16:creationId xmlns:a16="http://schemas.microsoft.com/office/drawing/2014/main" id="{94BA9A06-AD0F-14D0-0881-3D8DB8F32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3448283"/>
            <a:ext cx="83756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Du kan bruke kalkulatoren til å finne binomialkoeffisienten:</a:t>
            </a:r>
            <a:endParaRPr lang="en-US" altLang="nb-NO" sz="2400" i="0" dirty="0"/>
          </a:p>
        </p:txBody>
      </p:sp>
      <p:pic>
        <p:nvPicPr>
          <p:cNvPr id="252938" name="Picture 10" descr="fest">
            <a:extLst>
              <a:ext uri="{FF2B5EF4-FFF2-40B4-BE49-F238E27FC236}">
                <a16:creationId xmlns:a16="http://schemas.microsoft.com/office/drawing/2014/main" id="{54BCB827-BC34-DFEA-B739-A16F729A0D2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2650" y="415925"/>
            <a:ext cx="1558925" cy="155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8375" name="Picture 3">
            <a:extLst>
              <a:ext uri="{FF2B5EF4-FFF2-40B4-BE49-F238E27FC236}">
                <a16:creationId xmlns:a16="http://schemas.microsoft.com/office/drawing/2014/main" id="{245BFFCC-2450-8D8E-BEDE-973DD8C5C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368" y="4005099"/>
            <a:ext cx="5529263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/>
      <p:bldP spid="252932" grpId="0" build="p"/>
      <p:bldP spid="25293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Plassholder for lysbildenummer 6">
            <a:extLst>
              <a:ext uri="{FF2B5EF4-FFF2-40B4-BE49-F238E27FC236}">
                <a16:creationId xmlns:a16="http://schemas.microsoft.com/office/drawing/2014/main" id="{85037AD1-B87C-7362-0ADE-D83A77ED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F3A363-5A51-7F4A-9E26-77A3F65E22AF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nb-NO" sz="1400"/>
          </a:p>
        </p:txBody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EF025015-1690-B430-B74E-5CAD8C3E9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71513"/>
            <a:ext cx="381635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7: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nb-NO" altLang="nb-NO" sz="2400" i="0" dirty="0"/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nb-NO" altLang="nb-NO" sz="2400" i="0" dirty="0"/>
              <a:t>Når du tipper én </a:t>
            </a:r>
            <a:r>
              <a:rPr lang="nb-NO" altLang="nb-NO" sz="2400" i="0" dirty="0" err="1"/>
              <a:t>lottorekke</a:t>
            </a:r>
            <a:r>
              <a:rPr lang="nb-NO" altLang="nb-NO" sz="2400" i="0" dirty="0"/>
              <a:t>, krysser du av sju tall fra 1 til 34.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nb-NO" altLang="nb-NO" sz="2400" i="0" dirty="0"/>
              <a:t>Hvor mange lotto-rekker fins det? </a:t>
            </a:r>
            <a:endParaRPr lang="en-US" altLang="nb-NO" sz="2400" i="0" dirty="0"/>
          </a:p>
        </p:txBody>
      </p:sp>
      <p:sp>
        <p:nvSpPr>
          <p:cNvPr id="253956" name="Rectangle 4">
            <a:extLst>
              <a:ext uri="{FF2B5EF4-FFF2-40B4-BE49-F238E27FC236}">
                <a16:creationId xmlns:a16="http://schemas.microsoft.com/office/drawing/2014/main" id="{BEA398A9-73EB-28EC-5EFB-FC83CB677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3932238"/>
            <a:ext cx="79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Det fins</a:t>
            </a:r>
            <a:endParaRPr lang="en-US" altLang="nb-NO" sz="2400" i="0" dirty="0"/>
          </a:p>
        </p:txBody>
      </p:sp>
      <p:sp>
        <p:nvSpPr>
          <p:cNvPr id="253958" name="Rectangle 6">
            <a:extLst>
              <a:ext uri="{FF2B5EF4-FFF2-40B4-BE49-F238E27FC236}">
                <a16:creationId xmlns:a16="http://schemas.microsoft.com/office/drawing/2014/main" id="{AC4B0D6F-F71E-9980-012C-A87B96A66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5876925"/>
            <a:ext cx="4465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forskjellige lottorekker.</a:t>
            </a:r>
            <a:endParaRPr lang="en-US" altLang="nb-NO" sz="2400" i="0" dirty="0"/>
          </a:p>
        </p:txBody>
      </p:sp>
      <p:graphicFrame>
        <p:nvGraphicFramePr>
          <p:cNvPr id="253966" name="Object 14">
            <a:extLst>
              <a:ext uri="{FF2B5EF4-FFF2-40B4-BE49-F238E27FC236}">
                <a16:creationId xmlns:a16="http://schemas.microsoft.com/office/drawing/2014/main" id="{FF511BC1-DE63-3FCF-4D0E-F1242B0680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591964"/>
              </p:ext>
            </p:extLst>
          </p:nvPr>
        </p:nvGraphicFramePr>
        <p:xfrm>
          <a:off x="2606675" y="4873626"/>
          <a:ext cx="1818090" cy="46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427700" imgH="4686300" progId="Equation.DSMT4">
                  <p:embed/>
                </p:oleObj>
              </mc:Choice>
              <mc:Fallback>
                <p:oleObj name="Equation" r:id="rId3" imgW="18427700" imgH="46863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4873626"/>
                        <a:ext cx="1818090" cy="4616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73" name="Object 21">
            <a:extLst>
              <a:ext uri="{FF2B5EF4-FFF2-40B4-BE49-F238E27FC236}">
                <a16:creationId xmlns:a16="http://schemas.microsoft.com/office/drawing/2014/main" id="{91F53DCD-2F53-EFD2-6F83-5184618820B1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770063" y="4668838"/>
          <a:ext cx="7493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607300" imgH="8775700" progId="Equation.DSMT4">
                  <p:embed/>
                </p:oleObj>
              </mc:Choice>
              <mc:Fallback>
                <p:oleObj name="Equation" r:id="rId5" imgW="7607300" imgH="87757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3" y="4668838"/>
                        <a:ext cx="74930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65A5E960-0E6D-90A2-EC88-7A40E6863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842" y="487211"/>
            <a:ext cx="2865241" cy="568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  <p:bldP spid="253956" grpId="0" build="p"/>
      <p:bldP spid="25395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EBD3FC-33ED-6084-830C-A45C56734F01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defRPr/>
            </a:pPr>
            <a:r>
              <a:rPr lang="en-NO" sz="2800" dirty="0"/>
              <a:t>Stopp og sjekk!</a:t>
            </a:r>
          </a:p>
          <a:p>
            <a:pPr>
              <a:defRPr/>
            </a:pPr>
            <a:endParaRPr lang="en-NO" sz="2800" dirty="0"/>
          </a:p>
          <a:p>
            <a:pPr marL="0" indent="0">
              <a:buFontTx/>
              <a:buNone/>
              <a:defRPr/>
            </a:pPr>
            <a:r>
              <a:rPr lang="en-NO" sz="2400" dirty="0"/>
              <a:t>En klubb har 5 løpere som ønsker å gå 3x5 km stafett. På hvor mange måter kan laget velges?</a:t>
            </a:r>
          </a:p>
        </p:txBody>
      </p:sp>
      <p:sp>
        <p:nvSpPr>
          <p:cNvPr id="65538" name="Slide Number Placeholder 2">
            <a:extLst>
              <a:ext uri="{FF2B5EF4-FFF2-40B4-BE49-F238E27FC236}">
                <a16:creationId xmlns:a16="http://schemas.microsoft.com/office/drawing/2014/main" id="{F1DBB878-D3C0-0A9E-98F0-D36541AF7A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63B613-4EA3-A646-8AD6-B13E8822BF0D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nb-NO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Plassholder for lysbildenummer 8">
            <a:extLst>
              <a:ext uri="{FF2B5EF4-FFF2-40B4-BE49-F238E27FC236}">
                <a16:creationId xmlns:a16="http://schemas.microsoft.com/office/drawing/2014/main" id="{67D31587-4DB0-A046-7064-D51F6FD6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D8FE1C-8D8D-7F46-8777-A9A5AD9B9E81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nb-NO" sz="14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88AFAD2F-4898-07F8-46E9-1D8E19442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62488"/>
            <a:ext cx="3529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645FE124-7A24-6AAB-76E7-1ED6BEE5E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58763"/>
            <a:ext cx="3673475" cy="137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8: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 dirty="0"/>
              <a:t>En pokerspiller får delt ut fem kort. </a:t>
            </a:r>
            <a:endParaRPr lang="en-US" altLang="nb-NO" sz="2400" i="0" dirty="0"/>
          </a:p>
        </p:txBody>
      </p:sp>
      <p:sp>
        <p:nvSpPr>
          <p:cNvPr id="254980" name="Rectangle 4">
            <a:extLst>
              <a:ext uri="{FF2B5EF4-FFF2-40B4-BE49-F238E27FC236}">
                <a16:creationId xmlns:a16="http://schemas.microsoft.com/office/drawing/2014/main" id="{3A026E61-502B-864B-AB0C-38F19C8FB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2954338"/>
            <a:ext cx="79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mulige måter å dele ut fem kort på:</a:t>
            </a:r>
            <a:endParaRPr lang="en-US" altLang="nb-NO" sz="2400" i="0" dirty="0"/>
          </a:p>
        </p:txBody>
      </p:sp>
      <p:graphicFrame>
        <p:nvGraphicFramePr>
          <p:cNvPr id="254981" name="Object 5">
            <a:extLst>
              <a:ext uri="{FF2B5EF4-FFF2-40B4-BE49-F238E27FC236}">
                <a16:creationId xmlns:a16="http://schemas.microsoft.com/office/drawing/2014/main" id="{6388C425-D639-F168-8F9F-FF73E1371D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4375" y="3533775"/>
          <a:ext cx="258762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158700" imgH="8775700" progId="Equation.DSMT4">
                  <p:embed/>
                </p:oleObj>
              </mc:Choice>
              <mc:Fallback>
                <p:oleObj name="Equation" r:id="rId3" imgW="25158700" imgH="8775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75" y="3533775"/>
                        <a:ext cx="2587625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4984" name="Rectangle 8">
            <a:extLst>
              <a:ext uri="{FF2B5EF4-FFF2-40B4-BE49-F238E27FC236}">
                <a16:creationId xmlns:a16="http://schemas.microsoft.com/office/drawing/2014/main" id="{EC37628C-559B-9E91-92EF-29DC93DEA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847850"/>
            <a:ext cx="46085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Hva er sannsynligheten for at spilleren bare får hjerter? </a:t>
            </a:r>
            <a:endParaRPr lang="en-US" altLang="nb-NO" sz="2400" i="0" dirty="0"/>
          </a:p>
        </p:txBody>
      </p:sp>
      <p:sp>
        <p:nvSpPr>
          <p:cNvPr id="254986" name="Rectangle 10">
            <a:extLst>
              <a:ext uri="{FF2B5EF4-FFF2-40B4-BE49-F238E27FC236}">
                <a16:creationId xmlns:a16="http://schemas.microsoft.com/office/drawing/2014/main" id="{F73F02D5-06CE-115F-C96E-CF55B9AA6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437063"/>
            <a:ext cx="79930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av disse som gir bare hjerter:</a:t>
            </a:r>
            <a:endParaRPr lang="en-US" altLang="nb-NO" sz="2400" i="0" dirty="0"/>
          </a:p>
        </p:txBody>
      </p:sp>
      <p:graphicFrame>
        <p:nvGraphicFramePr>
          <p:cNvPr id="254988" name="Object 12">
            <a:extLst>
              <a:ext uri="{FF2B5EF4-FFF2-40B4-BE49-F238E27FC236}">
                <a16:creationId xmlns:a16="http://schemas.microsoft.com/office/drawing/2014/main" id="{5B2001D0-677C-68D2-55C3-8452F4ECBA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597281"/>
              </p:ext>
            </p:extLst>
          </p:nvPr>
        </p:nvGraphicFramePr>
        <p:xfrm>
          <a:off x="1206006" y="6212173"/>
          <a:ext cx="2225964" cy="43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990300" imgH="4686300" progId="Equation.DSMT4">
                  <p:embed/>
                </p:oleObj>
              </mc:Choice>
              <mc:Fallback>
                <p:oleObj name="Equation" r:id="rId5" imgW="23990300" imgH="46863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006" y="6212173"/>
                        <a:ext cx="2225964" cy="43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4989" name="Picture 13" descr="hjerter-fem">
            <a:extLst>
              <a:ext uri="{FF2B5EF4-FFF2-40B4-BE49-F238E27FC236}">
                <a16:creationId xmlns:a16="http://schemas.microsoft.com/office/drawing/2014/main" id="{0F0592ED-E2FD-30E5-0563-22190F32C279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441071">
            <a:off x="5251450" y="398463"/>
            <a:ext cx="1409700" cy="2185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4991" name="Picture 15" descr="hjerter-sju">
            <a:extLst>
              <a:ext uri="{FF2B5EF4-FFF2-40B4-BE49-F238E27FC236}">
                <a16:creationId xmlns:a16="http://schemas.microsoft.com/office/drawing/2014/main" id="{647CE00E-8F8E-DFBE-DCFC-184BA05436B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646237">
            <a:off x="5651500" y="373063"/>
            <a:ext cx="1398588" cy="2185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4994" name="Picture 18" descr="hjeter-ess">
            <a:extLst>
              <a:ext uri="{FF2B5EF4-FFF2-40B4-BE49-F238E27FC236}">
                <a16:creationId xmlns:a16="http://schemas.microsoft.com/office/drawing/2014/main" id="{A985AC51-371E-6312-248E-ADD1D9C5A562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398463"/>
            <a:ext cx="1377950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4997" name="Picture 21" descr="hjerter-ni">
            <a:extLst>
              <a:ext uri="{FF2B5EF4-FFF2-40B4-BE49-F238E27FC236}">
                <a16:creationId xmlns:a16="http://schemas.microsoft.com/office/drawing/2014/main" id="{9C07ED97-7F5C-9529-7582-44BF819454F4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88564">
            <a:off x="6443663" y="515938"/>
            <a:ext cx="1382712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5000" name="Picture 24" descr="hjerter-knekt">
            <a:extLst>
              <a:ext uri="{FF2B5EF4-FFF2-40B4-BE49-F238E27FC236}">
                <a16:creationId xmlns:a16="http://schemas.microsoft.com/office/drawing/2014/main" id="{358D6B47-264E-B804-7CFF-1F2B1368C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0712">
            <a:off x="6732588" y="620713"/>
            <a:ext cx="1524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5005" name="Object 29">
            <a:extLst>
              <a:ext uri="{FF2B5EF4-FFF2-40B4-BE49-F238E27FC236}">
                <a16:creationId xmlns:a16="http://schemas.microsoft.com/office/drawing/2014/main" id="{A723946E-6DFF-C97E-5DBF-CCBFAA2303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8700" y="5949950"/>
          <a:ext cx="1878013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922500" imgH="7315200" progId="Equation.DSMT4">
                  <p:embed/>
                </p:oleObj>
              </mc:Choice>
              <mc:Fallback>
                <p:oleObj name="Equation" r:id="rId12" imgW="14922500" imgH="73152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5949950"/>
                        <a:ext cx="1878013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6" name="Object 30">
            <a:extLst>
              <a:ext uri="{FF2B5EF4-FFF2-40B4-BE49-F238E27FC236}">
                <a16:creationId xmlns:a16="http://schemas.microsoft.com/office/drawing/2014/main" id="{BA2B699E-425F-A764-85D3-BC8DC64A34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4325" y="6200775"/>
          <a:ext cx="1522413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630400" imgH="4102100" progId="Equation.DSMT4">
                  <p:embed/>
                </p:oleObj>
              </mc:Choice>
              <mc:Fallback>
                <p:oleObj name="Equation" r:id="rId14" imgW="14630400" imgH="41021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4325" y="6200775"/>
                        <a:ext cx="1522413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7" name="Object 31">
            <a:extLst>
              <a:ext uri="{FF2B5EF4-FFF2-40B4-BE49-F238E27FC236}">
                <a16:creationId xmlns:a16="http://schemas.microsoft.com/office/drawing/2014/main" id="{6CB61847-7784-0191-A735-20FC80F91F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0575" y="5040313"/>
          <a:ext cx="1925638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719800" imgH="8775700" progId="Equation.DSMT4">
                  <p:embed/>
                </p:oleObj>
              </mc:Choice>
              <mc:Fallback>
                <p:oleObj name="Equation" r:id="rId16" imgW="18719800" imgH="87757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575" y="5040313"/>
                        <a:ext cx="1925638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  <p:bldP spid="254980" grpId="0" build="p"/>
      <p:bldP spid="254984" grpId="0" build="p"/>
      <p:bldP spid="25498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Plassholder for lysbildenummer 1">
            <a:extLst>
              <a:ext uri="{FF2B5EF4-FFF2-40B4-BE49-F238E27FC236}">
                <a16:creationId xmlns:a16="http://schemas.microsoft.com/office/drawing/2014/main" id="{9036A2B2-0B51-E4D5-9085-63B77851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EEF4CB-E544-5944-809D-88FF64709D71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nb-NO" sz="1400"/>
          </a:p>
        </p:txBody>
      </p:sp>
      <p:sp>
        <p:nvSpPr>
          <p:cNvPr id="68610" name="Plassholder for lysbildenummer 8">
            <a:extLst>
              <a:ext uri="{FF2B5EF4-FFF2-40B4-BE49-F238E27FC236}">
                <a16:creationId xmlns:a16="http://schemas.microsoft.com/office/drawing/2014/main" id="{D01415B9-E4E6-5F4D-11DB-5A9D2885412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0503ACE-4B2A-8048-8783-E773E2ED85BB}" type="slidenum">
              <a:rPr lang="en-US" altLang="nb-NO" sz="1400" i="0"/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nb-NO" sz="1400" i="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528F3339-2E42-8F34-BAF6-78D656AAD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4662488"/>
            <a:ext cx="35290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i="0" u="sng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D532F90-5AF9-43A7-B148-CABFCB33A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63" y="106363"/>
            <a:ext cx="5629275" cy="100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u="sng" dirty="0">
                <a:solidFill>
                  <a:srgbClr val="008000"/>
                </a:solidFill>
              </a:rPr>
              <a:t>Eksempel 9: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 dirty="0"/>
              <a:t>En bridgespiller får delt ut 13 kort. </a:t>
            </a:r>
            <a:endParaRPr lang="en-US" altLang="nb-NO" sz="2400" i="0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8D30D7B-E914-A75B-2C5C-062EBD5AD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63" y="2547293"/>
            <a:ext cx="79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mulige måter å dele ut 13 kort på:</a:t>
            </a:r>
            <a:endParaRPr lang="en-US" altLang="nb-NO" sz="2400" i="0" dirty="0"/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94FE0E0D-1F1F-3F82-77E4-DEAF444650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924941"/>
              </p:ext>
            </p:extLst>
          </p:nvPr>
        </p:nvGraphicFramePr>
        <p:xfrm>
          <a:off x="2447822" y="3030538"/>
          <a:ext cx="3700462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991800" imgH="8775700" progId="Equation.DSMT4">
                  <p:embed/>
                </p:oleObj>
              </mc:Choice>
              <mc:Fallback>
                <p:oleObj name="Equation" r:id="rId2" imgW="35991800" imgH="8775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822" y="3030538"/>
                        <a:ext cx="3700462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>
            <a:extLst>
              <a:ext uri="{FF2B5EF4-FFF2-40B4-BE49-F238E27FC236}">
                <a16:creationId xmlns:a16="http://schemas.microsoft.com/office/drawing/2014/main" id="{87BC8DCF-4E6D-3886-0D22-7423360A6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49" y="1244600"/>
            <a:ext cx="5629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Hva er sannsynligheten for at spilleren får 4 spar, 2 hjerter, 3 kløver og 4 ruter? </a:t>
            </a:r>
            <a:endParaRPr lang="en-US" altLang="nb-NO" sz="2400" i="0" dirty="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4F358BC0-9B45-035D-DBCA-44B8306C9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" y="4075758"/>
            <a:ext cx="9153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måter som gir 4 spar, 2 hjerter, 3 kløver og 4 ruter:</a:t>
            </a:r>
            <a:endParaRPr lang="en-US" altLang="nb-NO" sz="2400" i="0" dirty="0"/>
          </a:p>
        </p:txBody>
      </p:sp>
      <p:graphicFrame>
        <p:nvGraphicFramePr>
          <p:cNvPr id="10" name="Object 12">
            <a:extLst>
              <a:ext uri="{FF2B5EF4-FFF2-40B4-BE49-F238E27FC236}">
                <a16:creationId xmlns:a16="http://schemas.microsoft.com/office/drawing/2014/main" id="{35FDAF71-216B-B44E-C605-AAEE51A330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8634756"/>
              </p:ext>
            </p:extLst>
          </p:nvPr>
        </p:nvGraphicFramePr>
        <p:xfrm>
          <a:off x="306387" y="5963890"/>
          <a:ext cx="6795057" cy="452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0218300" imgH="4686300" progId="Equation.DSMT4">
                  <p:embed/>
                </p:oleObj>
              </mc:Choice>
              <mc:Fallback>
                <p:oleObj name="Equation" r:id="rId4" imgW="70218300" imgH="46863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7" y="5963890"/>
                        <a:ext cx="6795057" cy="4528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31">
            <a:extLst>
              <a:ext uri="{FF2B5EF4-FFF2-40B4-BE49-F238E27FC236}">
                <a16:creationId xmlns:a16="http://schemas.microsoft.com/office/drawing/2014/main" id="{53890C04-79B7-C37B-B5AC-40374561C8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627169"/>
              </p:ext>
            </p:extLst>
          </p:nvPr>
        </p:nvGraphicFramePr>
        <p:xfrm>
          <a:off x="1677194" y="4759325"/>
          <a:ext cx="556577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127400" imgH="8775700" progId="Equation.DSMT4">
                  <p:embed/>
                </p:oleObj>
              </mc:Choice>
              <mc:Fallback>
                <p:oleObj name="Equation" r:id="rId6" imgW="54127400" imgH="87757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7194" y="4759325"/>
                        <a:ext cx="5565775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9" name="Bilde 18">
            <a:extLst>
              <a:ext uri="{FF2B5EF4-FFF2-40B4-BE49-F238E27FC236}">
                <a16:creationId xmlns:a16="http://schemas.microsoft.com/office/drawing/2014/main" id="{A659875D-A08F-38D8-63FD-1B0D683734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541338"/>
            <a:ext cx="2576512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8" grpId="0" build="p"/>
      <p:bldP spid="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b-NO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10741</TotalTime>
  <Words>1740</Words>
  <Application>Microsoft Macintosh PowerPoint</Application>
  <PresentationFormat>On-screen Show (4:3)</PresentationFormat>
  <Paragraphs>315</Paragraphs>
  <Slides>30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Default Design</vt:lpstr>
      <vt:lpstr>Equation</vt:lpstr>
      <vt:lpstr>Kombinatorikk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Ulike typer utvalg </vt:lpstr>
      <vt:lpstr>PowerPoint Presentation</vt:lpstr>
      <vt:lpstr>Ordnet utvalg med tilbakelegging</vt:lpstr>
      <vt:lpstr>PowerPoint Presentation</vt:lpstr>
      <vt:lpstr>Ordnet utvalg uten tilbakelegging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Uordnet utvalg uten tilbakelegging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 </dc:title>
  <dc:creator>borgan</dc:creator>
  <cp:lastModifiedBy>Ingrid Kristine Glad</cp:lastModifiedBy>
  <cp:revision>571</cp:revision>
  <cp:lastPrinted>2019-01-14T13:11:13Z</cp:lastPrinted>
  <dcterms:created xsi:type="dcterms:W3CDTF">2003-10-01T16:45:29Z</dcterms:created>
  <dcterms:modified xsi:type="dcterms:W3CDTF">2025-01-20T19:23:27Z</dcterms:modified>
</cp:coreProperties>
</file>