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57" r:id="rId2"/>
    <p:sldId id="381" r:id="rId3"/>
    <p:sldId id="384" r:id="rId4"/>
    <p:sldId id="391" r:id="rId5"/>
    <p:sldId id="392" r:id="rId6"/>
    <p:sldId id="393" r:id="rId7"/>
    <p:sldId id="394" r:id="rId8"/>
    <p:sldId id="395" r:id="rId9"/>
    <p:sldId id="396" r:id="rId10"/>
    <p:sldId id="397" r:id="rId11"/>
    <p:sldId id="390" r:id="rId12"/>
    <p:sldId id="371" r:id="rId13"/>
    <p:sldId id="387" r:id="rId14"/>
    <p:sldId id="388" r:id="rId15"/>
    <p:sldId id="389" r:id="rId16"/>
    <p:sldId id="398" r:id="rId1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54" autoAdjust="0"/>
    <p:restoredTop sz="94694" autoAdjust="0"/>
  </p:normalViewPr>
  <p:slideViewPr>
    <p:cSldViewPr snapToGrid="0" showGuides="1">
      <p:cViewPr varScale="1">
        <p:scale>
          <a:sx n="121" d="100"/>
          <a:sy n="121" d="100"/>
        </p:scale>
        <p:origin x="1320" y="176"/>
      </p:cViewPr>
      <p:guideLst>
        <p:guide orient="horz" pos="4065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65E110E-4107-4108-BD5F-E3515D131F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9758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A42B639-E2E5-4B54-94B8-F03FB83D861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96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42B639-E2E5-4B54-94B8-F03FB83D8615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5236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8F866-EEED-4338-8751-F88EF9EFF80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6599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46603-C0FC-437F-A29E-D652A0848D5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615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72FAD-19D6-4005-AEA8-B90BBBEDEDF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1014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9572B-5223-4733-BC3E-71EA6A2AF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9627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A25FF-42BE-44FA-85D5-0914454AA0D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211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B9493-DB32-4620-BC80-DB7FB7D9E2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9138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F3E45-FC55-4644-978C-ADB3EA263DD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160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15F62-C151-48E9-865B-1278417C225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4981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7BB5D-F134-4505-96E7-28172E72FAC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3752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EEC62-F47C-4051-B360-7C4894EBC0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402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C8137-AFF1-48F4-B427-934FE627B36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6164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63424-9B5F-46FF-87F0-E421DBAF690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9437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5CD57-7E20-4BF8-B3BF-F147767F3D9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05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346AD9-B2D6-41AF-AF2D-3761E7BAC5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oleObject" Target="../embeddings/oleObject8.bin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10" Type="http://schemas.openxmlformats.org/officeDocument/2006/relationships/image" Target="../media/image1.wmf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7.wmf"/><Relationship Id="rId7" Type="http://schemas.openxmlformats.org/officeDocument/2006/relationships/oleObject" Target="../embeddings/oleObject15.bin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6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7.wmf"/><Relationship Id="rId7" Type="http://schemas.openxmlformats.org/officeDocument/2006/relationships/oleObject" Target="../embeddings/oleObject23.bin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0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30.bin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3.wmf"/><Relationship Id="rId7" Type="http://schemas.openxmlformats.org/officeDocument/2006/relationships/oleObject" Target="../embeddings/oleObject37.bin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B9BFFAC-637D-4F19-84E2-6F8317612500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våren 2025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1176975" y="3340597"/>
            <a:ext cx="7038975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 dirty="0" err="1">
                <a:solidFill>
                  <a:srgbClr val="CC0000"/>
                </a:solidFill>
              </a:rPr>
              <a:t>Svarer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til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avsnitt</a:t>
            </a:r>
            <a:r>
              <a:rPr lang="en-GB" altLang="nb-NO" sz="2800" dirty="0">
                <a:solidFill>
                  <a:srgbClr val="CC0000"/>
                </a:solidFill>
              </a:rPr>
              <a:t> 8.1 </a:t>
            </a:r>
            <a:r>
              <a:rPr lang="en-GB" altLang="nb-NO" sz="2800" dirty="0" err="1">
                <a:solidFill>
                  <a:srgbClr val="CC0000"/>
                </a:solidFill>
              </a:rPr>
              <a:t>og</a:t>
            </a:r>
            <a:r>
              <a:rPr lang="en-GB" altLang="nb-NO" sz="2800" dirty="0">
                <a:solidFill>
                  <a:srgbClr val="CC0000"/>
                </a:solidFill>
              </a:rPr>
              <a:t> 8.3 </a:t>
            </a:r>
            <a:r>
              <a:rPr lang="en-GB" altLang="nb-NO" sz="2800" dirty="0" err="1">
                <a:solidFill>
                  <a:srgbClr val="CC0000"/>
                </a:solidFill>
              </a:rPr>
              <a:t>i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læreboka</a:t>
            </a:r>
            <a:endParaRPr lang="en-GB" altLang="nb-NO" sz="2800" dirty="0">
              <a:solidFill>
                <a:srgbClr val="CC0000"/>
              </a:solidFill>
            </a:endParaRPr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1339850" y="4485506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nb-NO" altLang="nb-NO" sz="2000" dirty="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 dirty="0"/>
              <a:t>Universitetet i Oslo</a:t>
            </a:r>
            <a:endParaRPr lang="nb-NO" altLang="nb-NO" dirty="0"/>
          </a:p>
          <a:p>
            <a:pPr algn="ctr" eaLnBrk="1" hangingPunct="1">
              <a:buFontTx/>
              <a:buNone/>
            </a:pPr>
            <a:endParaRPr lang="en-GB" altLang="nb-NO" dirty="0"/>
          </a:p>
        </p:txBody>
      </p:sp>
      <p:sp>
        <p:nvSpPr>
          <p:cNvPr id="2054" name="Rektangel 5"/>
          <p:cNvSpPr>
            <a:spLocks noChangeArrowheads="1"/>
          </p:cNvSpPr>
          <p:nvPr/>
        </p:nvSpPr>
        <p:spPr bwMode="auto">
          <a:xfrm>
            <a:off x="457200" y="1992563"/>
            <a:ext cx="830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b="1" dirty="0">
                <a:solidFill>
                  <a:srgbClr val="000099"/>
                </a:solidFill>
              </a:rPr>
              <a:t>Mere om konfidensintervaller</a:t>
            </a: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72908" y="224539"/>
            <a:ext cx="7983522" cy="6180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Konfidensintervall for µ  i store utvalg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72908" y="792532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Anta at de stokastiske variablene                                er uavhengige og identisk fordelte med forventningsverdi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og standardavvik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90423" y="3901586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1954018"/>
              </p:ext>
            </p:extLst>
          </p:nvPr>
        </p:nvGraphicFramePr>
        <p:xfrm>
          <a:off x="5962920" y="842542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600" imgH="228600" progId="Equation.DSMT4">
                  <p:embed/>
                </p:oleObj>
              </mc:Choice>
              <mc:Fallback>
                <p:oleObj name="Equation" r:id="rId2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920" y="842542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16752" y="2202664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Sentralgrensesetningen gir da at 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877483"/>
              </p:ext>
            </p:extLst>
          </p:nvPr>
        </p:nvGraphicFramePr>
        <p:xfrm>
          <a:off x="2503488" y="2744788"/>
          <a:ext cx="169862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160" imgH="444240" progId="Equation.DSMT4">
                  <p:embed/>
                </p:oleObj>
              </mc:Choice>
              <mc:Fallback>
                <p:oleObj name="Equation" r:id="rId4" imgW="749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2744788"/>
                        <a:ext cx="169862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38488" y="3797014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er </a:t>
            </a:r>
            <a:r>
              <a:rPr lang="nb-NO" altLang="nb-NO" sz="2800" kern="0" dirty="0">
                <a:solidFill>
                  <a:srgbClr val="FF0000"/>
                </a:solidFill>
              </a:rPr>
              <a:t>tilnærmet</a:t>
            </a:r>
            <a:r>
              <a:rPr lang="nb-NO" altLang="nb-NO" sz="2800" kern="0" dirty="0">
                <a:solidFill>
                  <a:schemeClr val="tx1"/>
                </a:solidFill>
              </a:rPr>
              <a:t> standardnormalfordelt når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er tilstrekkelig stor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690423" y="506083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Men hvis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kern="0" dirty="0">
                <a:solidFill>
                  <a:schemeClr val="tx1"/>
                </a:solidFill>
              </a:rPr>
              <a:t> ikke er kjent (som vanligvis er tilfellet), kan vi ikke bruke dette til å lage et konfidensintervall 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5385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080" y="4696265"/>
            <a:ext cx="3549015" cy="177736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 txBox="1">
                <a:spLocks noChangeArrowheads="1"/>
              </p:cNvSpPr>
              <p:nvPr/>
            </p:nvSpPr>
            <p:spPr>
              <a:xfrm>
                <a:off x="560566" y="141589"/>
                <a:ext cx="8243235" cy="444440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400" kern="0" dirty="0">
                    <a:solidFill>
                      <a:schemeClr val="tx1"/>
                    </a:solidFill>
                  </a:rPr>
                  <a:t>En forventningsrett estimator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altLang="nb-NO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altLang="nb-NO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altLang="nb-NO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altLang="nb-NO" sz="2400" kern="0" dirty="0">
                    <a:solidFill>
                      <a:schemeClr val="tx1"/>
                    </a:solidFill>
                  </a:rPr>
                  <a:t> er  </a:t>
                </a:r>
              </a:p>
            </p:txBody>
          </p:sp>
        </mc:Choice>
        <mc:Fallback>
          <p:sp>
            <p:nvSpPr>
              <p:cNvPr id="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66" y="141589"/>
                <a:ext cx="8243235" cy="444440"/>
              </a:xfrm>
              <a:prstGeom prst="rect">
                <a:avLst/>
              </a:prstGeom>
              <a:blipFill>
                <a:blip r:embed="rId4"/>
                <a:stretch>
                  <a:fillRect l="-1231" t="-11111" b="-30556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627341"/>
              </p:ext>
            </p:extLst>
          </p:nvPr>
        </p:nvGraphicFramePr>
        <p:xfrm>
          <a:off x="1571625" y="587375"/>
          <a:ext cx="3048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3880" imgH="431640" progId="Equation.DSMT4">
                  <p:embed/>
                </p:oleObj>
              </mc:Choice>
              <mc:Fallback>
                <p:oleObj name="Equation" r:id="rId5" imgW="15238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587375"/>
                        <a:ext cx="3048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4190" y="1555181"/>
            <a:ext cx="8243235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En kan vise at også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90423" y="409298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076106"/>
              </p:ext>
            </p:extLst>
          </p:nvPr>
        </p:nvGraphicFramePr>
        <p:xfrm>
          <a:off x="1741488" y="2078038"/>
          <a:ext cx="14970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49160" imgH="444240" progId="Equation.DSMT4">
                  <p:embed/>
                </p:oleObj>
              </mc:Choice>
              <mc:Fallback>
                <p:oleObj name="Equation" r:id="rId7" imgW="749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2078038"/>
                        <a:ext cx="14970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16752" y="312572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er tilnærmet standardnormalfordelt når </a:t>
            </a:r>
            <a:r>
              <a:rPr lang="nb-NO" altLang="nb-NO" sz="2400" i="1" kern="0" dirty="0">
                <a:solidFill>
                  <a:schemeClr val="tx1"/>
                </a:solidFill>
              </a:rPr>
              <a:t>n </a:t>
            </a:r>
            <a:r>
              <a:rPr lang="nb-NO" altLang="nb-NO" sz="2400" kern="0" dirty="0">
                <a:solidFill>
                  <a:schemeClr val="tx1"/>
                </a:solidFill>
              </a:rPr>
              <a:t>er tilstrekkelig stor (ofte nok at </a:t>
            </a:r>
            <a:r>
              <a:rPr lang="nb-NO" altLang="nb-NO" sz="2400" i="1" kern="0" dirty="0">
                <a:solidFill>
                  <a:schemeClr val="tx1"/>
                </a:solidFill>
              </a:rPr>
              <a:t>n </a:t>
            </a:r>
            <a:r>
              <a:rPr lang="nb-NO" altLang="nb-NO" sz="2400" kern="0" dirty="0">
                <a:solidFill>
                  <a:schemeClr val="tx1"/>
                </a:solidFill>
              </a:rPr>
              <a:t>er minst 40)</a:t>
            </a:r>
          </a:p>
          <a:p>
            <a:pPr algn="l" eaLnBrk="1" hangingPunct="1">
              <a:defRPr/>
            </a:pPr>
            <a:endParaRPr lang="nb-NO" altLang="nb-NO" sz="2400" kern="0" dirty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53587" y="453722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Derfor er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316662"/>
              </p:ext>
            </p:extLst>
          </p:nvPr>
        </p:nvGraphicFramePr>
        <p:xfrm>
          <a:off x="728663" y="5345113"/>
          <a:ext cx="42148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08160" imgH="482400" progId="Equation.DSMT4">
                  <p:embed/>
                </p:oleObj>
              </mc:Choice>
              <mc:Fallback>
                <p:oleObj name="Equation" r:id="rId9" imgW="21081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5345113"/>
                        <a:ext cx="421481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550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272488"/>
              </p:ext>
            </p:extLst>
          </p:nvPr>
        </p:nvGraphicFramePr>
        <p:xfrm>
          <a:off x="1268413" y="866775"/>
          <a:ext cx="618648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30240" imgH="457200" progId="Equation.DSMT4">
                  <p:embed/>
                </p:oleObj>
              </mc:Choice>
              <mc:Fallback>
                <p:oleObj name="Equation" r:id="rId2" imgW="27302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866775"/>
                        <a:ext cx="6186487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05101" y="21626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Ved å omforme ulikhetene gir dette at</a:t>
            </a: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971235"/>
              </p:ext>
            </p:extLst>
          </p:nvPr>
        </p:nvGraphicFramePr>
        <p:xfrm>
          <a:off x="1743075" y="3767138"/>
          <a:ext cx="4230688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600" imgH="457200" progId="Equation.DSMT4">
                  <p:embed/>
                </p:oleObj>
              </mc:Choice>
              <mc:Fallback>
                <p:oleObj name="Equation" r:id="rId4" imgW="1866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3767138"/>
                        <a:ext cx="4230688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2"/>
              <p:cNvSpPr txBox="1">
                <a:spLocks noChangeArrowheads="1"/>
              </p:cNvSpPr>
              <p:nvPr/>
            </p:nvSpPr>
            <p:spPr>
              <a:xfrm>
                <a:off x="705101" y="1992027"/>
                <a:ext cx="8184141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lnSpc>
                    <a:spcPct val="114000"/>
                  </a:lnSpc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Når vi setter inn observerte verdier                                                for de stokastiske variablene                       får vi  et </a:t>
                </a:r>
                <a:r>
                  <a:rPr lang="nb-NO" altLang="nb-NO" sz="2800" kern="0" dirty="0">
                    <a:solidFill>
                      <a:srgbClr val="FF0000"/>
                    </a:solidFill>
                  </a:rPr>
                  <a:t>tilnærmet 100(1-</a:t>
                </a:r>
                <a:r>
                  <a:rPr lang="nb-NO" altLang="nb-NO" sz="2800" i="1" kern="0" dirty="0">
                    <a:solidFill>
                      <a:srgbClr val="FF0000"/>
                    </a:solidFill>
                    <a:latin typeface="Euclid Symbol" panose="05050102010706020507" pitchFamily="18" charset="2"/>
                  </a:rPr>
                  <a:t>a</a:t>
                </a:r>
                <a:r>
                  <a:rPr lang="nb-NO" altLang="nb-NO" sz="2800" kern="0" dirty="0">
                    <a:solidFill>
                      <a:srgbClr val="FF0000"/>
                    </a:solidFill>
                  </a:rPr>
                  <a:t>)% konfidensintervall 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nb-NO" altLang="nb-NO" sz="2800" kern="0" dirty="0">
                    <a:solidFill>
                      <a:srgbClr val="FF0000"/>
                    </a:solidFill>
                  </a:rPr>
                  <a:t> </a:t>
                </a:r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01" y="1992027"/>
                <a:ext cx="8184141" cy="967257"/>
              </a:xfrm>
              <a:prstGeom prst="rect">
                <a:avLst/>
              </a:prstGeom>
              <a:blipFill>
                <a:blip r:embed="rId6"/>
                <a:stretch>
                  <a:fillRect l="-1550" t="-3896" r="-28372" b="-74026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036978"/>
              </p:ext>
            </p:extLst>
          </p:nvPr>
        </p:nvGraphicFramePr>
        <p:xfrm>
          <a:off x="6421448" y="2047328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12520" imgH="228600" progId="Equation.DSMT4">
                  <p:embed/>
                </p:oleObj>
              </mc:Choice>
              <mc:Fallback>
                <p:oleObj name="Equation" r:id="rId7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448" y="2047328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97090"/>
              </p:ext>
            </p:extLst>
          </p:nvPr>
        </p:nvGraphicFramePr>
        <p:xfrm>
          <a:off x="5384426" y="2547399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39600" imgH="228600" progId="Equation.DSMT4">
                  <p:embed/>
                </p:oleObj>
              </mc:Choice>
              <mc:Fallback>
                <p:oleObj name="Equation" r:id="rId9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426" y="2547399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705100" y="5170741"/>
            <a:ext cx="8184141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Dette gjelder uansett fordeling for </a:t>
            </a:r>
            <a:r>
              <a:rPr lang="nb-NO" altLang="nb-NO" sz="2800" i="1" kern="0" dirty="0">
                <a:solidFill>
                  <a:schemeClr val="tx1"/>
                </a:solidFill>
              </a:rPr>
              <a:t>X</a:t>
            </a:r>
            <a:r>
              <a:rPr lang="nb-NO" altLang="nb-NO" sz="2800" i="1" kern="0" baseline="-25000" dirty="0">
                <a:solidFill>
                  <a:schemeClr val="tx1"/>
                </a:solidFill>
              </a:rPr>
              <a:t>i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- ene så sant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er tilstrekkelig stor</a:t>
            </a:r>
          </a:p>
        </p:txBody>
      </p:sp>
    </p:spTree>
    <p:extLst>
      <p:ext uri="{BB962C8B-B14F-4D97-AF65-F5344CB8AC3E}">
        <p14:creationId xmlns:p14="http://schemas.microsoft.com/office/powerpoint/2010/main" val="13336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33211" y="237925"/>
            <a:ext cx="357115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b="1" i="0" dirty="0" err="1">
                <a:solidFill>
                  <a:srgbClr val="000099"/>
                </a:solidFill>
              </a:rPr>
              <a:t>Eksempel</a:t>
            </a:r>
            <a:r>
              <a:rPr lang="en-GB" altLang="nb-NO" sz="2800" b="1" i="0" dirty="0">
                <a:solidFill>
                  <a:srgbClr val="000099"/>
                </a:solidFill>
              </a:rPr>
              <a:t>: </a:t>
            </a:r>
            <a:r>
              <a:rPr lang="en-GB" altLang="nb-NO" sz="2800" b="1" i="0" dirty="0" err="1">
                <a:solidFill>
                  <a:srgbClr val="000099"/>
                </a:solidFill>
              </a:rPr>
              <a:t>Måling</a:t>
            </a:r>
            <a:r>
              <a:rPr lang="en-GB" altLang="nb-NO" sz="2800" b="1" i="0" dirty="0">
                <a:solidFill>
                  <a:srgbClr val="000099"/>
                </a:solidFill>
              </a:rPr>
              <a:t> </a:t>
            </a:r>
            <a:r>
              <a:rPr lang="en-GB" altLang="nb-NO" sz="2800" b="1" i="0" dirty="0" err="1">
                <a:solidFill>
                  <a:srgbClr val="000099"/>
                </a:solidFill>
              </a:rPr>
              <a:t>av</a:t>
            </a:r>
            <a:r>
              <a:rPr lang="en-GB" altLang="nb-NO" sz="2800" b="1" i="0" dirty="0">
                <a:solidFill>
                  <a:srgbClr val="000099"/>
                </a:solidFill>
              </a:rPr>
              <a:t> </a:t>
            </a:r>
            <a:r>
              <a:rPr lang="en-GB" altLang="nb-NO" sz="2800" b="1" i="0" dirty="0" err="1">
                <a:solidFill>
                  <a:srgbClr val="000099"/>
                </a:solidFill>
              </a:rPr>
              <a:t>lungefunksjon</a:t>
            </a:r>
            <a:endParaRPr lang="en-GB" altLang="nb-NO" sz="2800" i="0" dirty="0">
              <a:solidFill>
                <a:srgbClr val="00009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9"/>
          <a:stretch/>
        </p:blipFill>
        <p:spPr>
          <a:xfrm>
            <a:off x="5433060" y="212222"/>
            <a:ext cx="3048000" cy="2164348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4894" y="1294396"/>
            <a:ext cx="38561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Et </a:t>
            </a:r>
            <a:r>
              <a:rPr lang="en-GB" altLang="nb-NO" sz="2400" i="0" dirty="0" err="1"/>
              <a:t>mål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på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lungefunksjon</a:t>
            </a:r>
            <a:r>
              <a:rPr lang="en-GB" altLang="nb-NO" sz="2400" i="0" dirty="0"/>
              <a:t>  </a:t>
            </a:r>
            <a:r>
              <a:rPr lang="en-GB" altLang="nb-NO" sz="2400" i="0" dirty="0" err="1"/>
              <a:t>er</a:t>
            </a:r>
            <a:r>
              <a:rPr lang="en-GB" altLang="nb-NO" sz="2400" i="0" dirty="0"/>
              <a:t> FEV1 (forced expiratory volume in 1 second)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5434" y="2648670"/>
            <a:ext cx="81478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 </a:t>
            </a:r>
            <a:r>
              <a:rPr lang="en-GB" altLang="nb-NO" sz="2400" i="0" dirty="0" err="1"/>
              <a:t>en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studie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utført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Bergen </a:t>
            </a:r>
            <a:r>
              <a:rPr lang="en-GB" altLang="nb-NO" sz="2400" i="0" dirty="0" err="1"/>
              <a:t>ble</a:t>
            </a:r>
            <a:r>
              <a:rPr lang="en-GB" altLang="nb-NO" sz="2400" i="0" dirty="0"/>
              <a:t> FEV1 </a:t>
            </a:r>
            <a:r>
              <a:rPr lang="en-GB" altLang="nb-NO" sz="2400" i="0" dirty="0" err="1"/>
              <a:t>målt</a:t>
            </a:r>
            <a:r>
              <a:rPr lang="en-GB" altLang="nb-NO" sz="2400" i="0" dirty="0"/>
              <a:t> for 1642 </a:t>
            </a:r>
            <a:r>
              <a:rPr lang="en-GB" altLang="nb-NO" sz="2400" i="0" dirty="0" err="1"/>
              <a:t>ikke-røykende</a:t>
            </a:r>
            <a:r>
              <a:rPr lang="en-GB" altLang="nb-NO" sz="2400" i="0" dirty="0"/>
              <a:t>, </a:t>
            </a:r>
            <a:r>
              <a:rPr lang="en-GB" altLang="nb-NO" sz="2400" i="0" dirty="0" err="1"/>
              <a:t>friske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menn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alder 30-34 </a:t>
            </a:r>
            <a:r>
              <a:rPr lang="en-GB" altLang="nb-NO" sz="2400" i="0" dirty="0" err="1"/>
              <a:t>år</a:t>
            </a:r>
            <a:endParaRPr lang="en-GB" altLang="nb-NO" sz="2400" i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3276" y="3657007"/>
            <a:ext cx="7471744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altLang="nb-NO" sz="2400" i="0" dirty="0"/>
              <a:t>For FEV1-målingene </a:t>
            </a:r>
            <a:r>
              <a:rPr lang="en-GB" altLang="nb-NO" sz="2400" i="0" dirty="0" err="1"/>
              <a:t>var</a:t>
            </a:r>
            <a:r>
              <a:rPr lang="en-GB" altLang="nb-NO" sz="2400" i="0" dirty="0"/>
              <a:t>                   </a:t>
            </a:r>
            <a:r>
              <a:rPr lang="en-GB" altLang="nb-NO" sz="2400" i="0" dirty="0" err="1"/>
              <a:t>og</a:t>
            </a:r>
            <a:r>
              <a:rPr lang="en-GB" altLang="nb-NO" sz="2400" i="0" dirty="0"/>
              <a:t>  </a:t>
            </a:r>
            <a:endParaRPr lang="en-GB" altLang="nb-NO" sz="24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432807"/>
              </p:ext>
            </p:extLst>
          </p:nvPr>
        </p:nvGraphicFramePr>
        <p:xfrm>
          <a:off x="4064000" y="3690991"/>
          <a:ext cx="1282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83920" imgH="177480" progId="Equation.DSMT4">
                  <p:embed/>
                </p:oleObj>
              </mc:Choice>
              <mc:Fallback>
                <p:oleObj name="Equation" r:id="rId3" imgW="5839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0" y="3690991"/>
                        <a:ext cx="1282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254368"/>
              </p:ext>
            </p:extLst>
          </p:nvPr>
        </p:nvGraphicFramePr>
        <p:xfrm>
          <a:off x="6009323" y="3532098"/>
          <a:ext cx="21478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77760" imgH="253800" progId="Equation.DSMT4">
                  <p:embed/>
                </p:oleObj>
              </mc:Choice>
              <mc:Fallback>
                <p:oleObj name="Equation" r:id="rId5" imgW="9777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9323" y="3532098"/>
                        <a:ext cx="2147887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9601" y="4271413"/>
            <a:ext cx="8357824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altLang="nb-NO" sz="2400" i="0" dirty="0"/>
              <a:t>Et </a:t>
            </a:r>
            <a:r>
              <a:rPr lang="en-GB" altLang="nb-NO" sz="2400" i="0" dirty="0" err="1"/>
              <a:t>tilnærmet</a:t>
            </a:r>
            <a:r>
              <a:rPr lang="en-GB" altLang="nb-NO" sz="2400" i="0" dirty="0"/>
              <a:t> 95% </a:t>
            </a:r>
            <a:r>
              <a:rPr lang="en-GB" altLang="nb-NO" sz="2400" i="0" dirty="0" err="1"/>
              <a:t>konfidensitervall</a:t>
            </a:r>
            <a:r>
              <a:rPr lang="en-GB" altLang="nb-NO" sz="2400" i="0" dirty="0"/>
              <a:t> for </a:t>
            </a:r>
            <a:r>
              <a:rPr lang="en-GB" altLang="nb-NO" sz="2400" i="0" dirty="0" err="1"/>
              <a:t>forventet</a:t>
            </a:r>
            <a:r>
              <a:rPr lang="en-GB" altLang="nb-NO" sz="2400" i="0" dirty="0"/>
              <a:t> FEV1-verdi for 30-34 </a:t>
            </a:r>
            <a:r>
              <a:rPr lang="en-GB" altLang="nb-NO" sz="2400" i="0" dirty="0" err="1"/>
              <a:t>år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gamle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menn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er</a:t>
            </a:r>
            <a:r>
              <a:rPr lang="en-GB" altLang="nb-NO" sz="2400" i="0" dirty="0"/>
              <a:t>  </a:t>
            </a:r>
            <a:endParaRPr lang="en-GB" altLang="nb-NO" sz="24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43276" y="6237846"/>
            <a:ext cx="198649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 err="1">
                <a:solidFill>
                  <a:schemeClr val="tx1"/>
                </a:solidFill>
              </a:rPr>
              <a:t>dvs</a:t>
            </a:r>
            <a:endParaRPr lang="nb-NO" altLang="nb-NO" sz="2400" kern="0" dirty="0">
              <a:solidFill>
                <a:schemeClr val="tx1"/>
              </a:solidFill>
            </a:endParaRPr>
          </a:p>
        </p:txBody>
      </p:sp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90165"/>
              </p:ext>
            </p:extLst>
          </p:nvPr>
        </p:nvGraphicFramePr>
        <p:xfrm>
          <a:off x="1344613" y="5237163"/>
          <a:ext cx="51196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44720" imgH="457200" progId="Equation.DSMT4">
                  <p:embed/>
                </p:oleObj>
              </mc:Choice>
              <mc:Fallback>
                <p:oleObj name="Equation" r:id="rId7" imgW="28447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5237163"/>
                        <a:ext cx="5119687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575497"/>
              </p:ext>
            </p:extLst>
          </p:nvPr>
        </p:nvGraphicFramePr>
        <p:xfrm>
          <a:off x="1270635" y="6323012"/>
          <a:ext cx="14636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12520" imgH="177480" progId="Equation.DSMT4">
                  <p:embed/>
                </p:oleObj>
              </mc:Choice>
              <mc:Fallback>
                <p:oleObj name="Equation" r:id="rId9" imgW="8125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635" y="6323012"/>
                        <a:ext cx="146367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73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3211" y="146274"/>
            <a:ext cx="8685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b="1" i="0" dirty="0" err="1">
                <a:solidFill>
                  <a:srgbClr val="000099"/>
                </a:solidFill>
              </a:rPr>
              <a:t>Eksempel</a:t>
            </a:r>
            <a:r>
              <a:rPr lang="en-GB" altLang="nb-NO" sz="2400" b="1" i="0" dirty="0">
                <a:solidFill>
                  <a:srgbClr val="000099"/>
                </a:solidFill>
              </a:rPr>
              <a:t>: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Dødsulykker</a:t>
            </a:r>
            <a:r>
              <a:rPr lang="en-GB" altLang="nb-NO" sz="2400" b="1" i="0" dirty="0">
                <a:solidFill>
                  <a:srgbClr val="000099"/>
                </a:solidFill>
              </a:rPr>
              <a:t>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i</a:t>
            </a:r>
            <a:r>
              <a:rPr lang="en-GB" altLang="nb-NO" sz="2400" b="1" i="0" dirty="0">
                <a:solidFill>
                  <a:srgbClr val="000099"/>
                </a:solidFill>
              </a:rPr>
              <a:t>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trafikken</a:t>
            </a:r>
            <a:r>
              <a:rPr lang="en-GB" altLang="nb-NO" sz="2400" b="1" i="0" dirty="0">
                <a:solidFill>
                  <a:srgbClr val="000099"/>
                </a:solidFill>
              </a:rPr>
              <a:t>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i</a:t>
            </a:r>
            <a:r>
              <a:rPr lang="en-GB" altLang="nb-NO" sz="2400" b="1" i="0" dirty="0">
                <a:solidFill>
                  <a:srgbClr val="000099"/>
                </a:solidFill>
              </a:rPr>
              <a:t> Norge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og</a:t>
            </a:r>
            <a:r>
              <a:rPr lang="en-GB" altLang="nb-NO" sz="2400" b="1" i="0" dirty="0">
                <a:solidFill>
                  <a:srgbClr val="000099"/>
                </a:solidFill>
              </a:rPr>
              <a:t> </a:t>
            </a:r>
            <a:r>
              <a:rPr lang="en-GB" altLang="nb-NO" sz="2400" b="1" i="0" dirty="0" err="1">
                <a:solidFill>
                  <a:srgbClr val="000099"/>
                </a:solidFill>
              </a:rPr>
              <a:t>Sverige</a:t>
            </a:r>
            <a:endParaRPr lang="en-GB" altLang="nb-NO" sz="2400" i="0" dirty="0">
              <a:solidFill>
                <a:srgbClr val="000099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3211" y="743816"/>
            <a:ext cx="81333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 2017 </a:t>
            </a:r>
            <a:r>
              <a:rPr lang="en-GB" altLang="nb-NO" sz="2400" i="0" dirty="0" err="1"/>
              <a:t>døde</a:t>
            </a:r>
            <a:r>
              <a:rPr lang="en-GB" altLang="nb-NO" sz="2400" i="0" dirty="0"/>
              <a:t> 107 </a:t>
            </a:r>
            <a:r>
              <a:rPr lang="en-GB" altLang="nb-NO" sz="2400" i="0" dirty="0" err="1"/>
              <a:t>personer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trafikken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Norge, </a:t>
            </a:r>
            <a:r>
              <a:rPr lang="en-GB" altLang="nb-NO" sz="2400" i="0" dirty="0" err="1"/>
              <a:t>mens</a:t>
            </a:r>
            <a:r>
              <a:rPr lang="en-GB" altLang="nb-NO" sz="2400" i="0" dirty="0"/>
              <a:t> 251 </a:t>
            </a:r>
            <a:r>
              <a:rPr lang="en-GB" altLang="nb-NO" sz="2400" i="0" dirty="0" err="1"/>
              <a:t>personer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døde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trafikken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Sverige</a:t>
            </a:r>
            <a:r>
              <a:rPr lang="en-GB" altLang="nb-NO" sz="2400" i="0" dirty="0"/>
              <a:t>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3211" y="1765290"/>
            <a:ext cx="81333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 err="1"/>
              <a:t>Hva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kan</a:t>
            </a:r>
            <a:r>
              <a:rPr lang="en-GB" altLang="nb-NO" sz="2400" i="0" dirty="0"/>
              <a:t> vi </a:t>
            </a:r>
            <a:r>
              <a:rPr lang="en-GB" altLang="nb-NO" sz="2400" i="0" dirty="0" err="1"/>
              <a:t>si</a:t>
            </a:r>
            <a:r>
              <a:rPr lang="en-GB" altLang="nb-NO" sz="2400" i="0" dirty="0"/>
              <a:t> om </a:t>
            </a:r>
            <a:r>
              <a:rPr lang="en-GB" altLang="nb-NO" sz="2400" i="0" dirty="0" err="1"/>
              <a:t>risikoen</a:t>
            </a:r>
            <a:r>
              <a:rPr lang="en-GB" altLang="nb-NO" sz="2400" i="0" dirty="0"/>
              <a:t> for </a:t>
            </a:r>
            <a:r>
              <a:rPr lang="en-GB" altLang="nb-NO" sz="2400" i="0" dirty="0" err="1"/>
              <a:t>dødsulykker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de to </a:t>
            </a:r>
            <a:r>
              <a:rPr lang="en-GB" altLang="nb-NO" sz="2400" i="0" dirty="0" err="1"/>
              <a:t>landene</a:t>
            </a:r>
            <a:r>
              <a:rPr lang="en-GB" altLang="nb-NO" sz="2400" i="0" dirty="0"/>
              <a:t>?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33211" y="2428966"/>
            <a:ext cx="81333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 err="1"/>
              <a:t>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det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en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reell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forskjell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på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risikoen</a:t>
            </a:r>
            <a:r>
              <a:rPr lang="en-GB" altLang="nb-NO" sz="2400" i="0" dirty="0"/>
              <a:t> for </a:t>
            </a:r>
            <a:r>
              <a:rPr lang="en-GB" altLang="nb-NO" sz="2400" i="0" dirty="0" err="1"/>
              <a:t>dødsulykker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Norge </a:t>
            </a:r>
            <a:r>
              <a:rPr lang="en-GB" altLang="nb-NO" sz="2400" i="0" dirty="0" err="1"/>
              <a:t>og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Sverige</a:t>
            </a:r>
            <a:r>
              <a:rPr lang="en-GB" altLang="nb-NO" sz="2400" i="0" dirty="0"/>
              <a:t>?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33211" y="3461974"/>
            <a:ext cx="81333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å </a:t>
            </a:r>
            <a:r>
              <a:rPr lang="en-GB" altLang="nb-NO" sz="2400" i="0" dirty="0" err="1"/>
              <a:t>si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noe</a:t>
            </a:r>
            <a:r>
              <a:rPr lang="en-GB" altLang="nb-NO" sz="2400" i="0" dirty="0"/>
              <a:t> om </a:t>
            </a:r>
            <a:r>
              <a:rPr lang="en-GB" altLang="nb-NO" sz="2400" i="0" dirty="0" err="1"/>
              <a:t>risikoen</a:t>
            </a:r>
            <a:r>
              <a:rPr lang="en-GB" altLang="nb-NO" sz="2400" i="0" dirty="0"/>
              <a:t> for </a:t>
            </a:r>
            <a:r>
              <a:rPr lang="en-GB" altLang="nb-NO" sz="2400" i="0" dirty="0" err="1"/>
              <a:t>dødsulykker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og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kunne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sammenligne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landene</a:t>
            </a:r>
            <a:r>
              <a:rPr lang="en-GB" altLang="nb-NO" sz="2400" i="0" dirty="0"/>
              <a:t>, </a:t>
            </a:r>
            <a:r>
              <a:rPr lang="en-GB" altLang="nb-NO" sz="2400" i="0" dirty="0" err="1"/>
              <a:t>må</a:t>
            </a:r>
            <a:r>
              <a:rPr lang="en-GB" altLang="nb-NO" sz="2400" i="0" dirty="0"/>
              <a:t> vi ta </a:t>
            </a:r>
            <a:r>
              <a:rPr lang="en-GB" altLang="nb-NO" sz="2400" i="0" dirty="0" err="1"/>
              <a:t>hensyn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til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størrelsen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på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befolkningene</a:t>
            </a:r>
            <a:endParaRPr lang="en-GB" altLang="nb-NO" sz="2400" i="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3210" y="4958255"/>
            <a:ext cx="83535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1. </a:t>
            </a:r>
            <a:r>
              <a:rPr lang="en-GB" altLang="nb-NO" sz="2400" i="0" dirty="0" err="1"/>
              <a:t>januar</a:t>
            </a:r>
            <a:r>
              <a:rPr lang="en-GB" altLang="nb-NO" sz="2400" i="0" dirty="0"/>
              <a:t> 2017 </a:t>
            </a:r>
            <a:r>
              <a:rPr lang="en-GB" altLang="nb-NO" sz="2400" i="0" dirty="0" err="1"/>
              <a:t>bodde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det</a:t>
            </a:r>
            <a:r>
              <a:rPr lang="en-GB" altLang="nb-NO" sz="2400" i="0" dirty="0"/>
              <a:t> 5.26 </a:t>
            </a:r>
            <a:r>
              <a:rPr lang="en-GB" altLang="nb-NO" sz="2400" i="0" dirty="0" err="1"/>
              <a:t>millioner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mennesker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Norge </a:t>
            </a:r>
            <a:r>
              <a:rPr lang="en-GB" altLang="nb-NO" sz="2400" i="0" dirty="0" err="1"/>
              <a:t>og</a:t>
            </a:r>
            <a:r>
              <a:rPr lang="en-GB" altLang="nb-NO" sz="2400" i="0" dirty="0"/>
              <a:t> 10.00 </a:t>
            </a:r>
            <a:r>
              <a:rPr lang="en-GB" altLang="nb-NO" sz="2400" i="0" dirty="0" err="1"/>
              <a:t>millioner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mennesker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i</a:t>
            </a:r>
            <a:r>
              <a:rPr lang="en-GB" altLang="nb-NO" sz="2400" i="0" dirty="0"/>
              <a:t> </a:t>
            </a:r>
            <a:r>
              <a:rPr lang="en-GB" altLang="nb-NO" sz="2400" i="0" dirty="0" err="1"/>
              <a:t>Sverige</a:t>
            </a:r>
            <a:endParaRPr lang="en-GB" altLang="nb-NO" sz="2400" i="0" dirty="0"/>
          </a:p>
        </p:txBody>
      </p:sp>
    </p:spTree>
    <p:extLst>
      <p:ext uri="{BB962C8B-B14F-4D97-AF65-F5344CB8AC3E}">
        <p14:creationId xmlns:p14="http://schemas.microsoft.com/office/powerpoint/2010/main" val="353700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51078" y="154973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anta at </a:t>
            </a:r>
          </a:p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>
                <a:solidFill>
                  <a:schemeClr val="tx1"/>
                </a:solidFill>
              </a:rPr>
              <a:t>       </a:t>
            </a:r>
            <a:r>
              <a:rPr lang="nb-NO" altLang="nb-NO" sz="28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= antall dødsulykker</a:t>
            </a:r>
          </a:p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er Poisson-fordelt med forventningsverdi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der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5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545323"/>
              </p:ext>
            </p:extLst>
          </p:nvPr>
        </p:nvGraphicFramePr>
        <p:xfrm>
          <a:off x="1065213" y="1800225"/>
          <a:ext cx="172561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760" imgH="203040" progId="Equation.DSMT4">
                  <p:embed/>
                </p:oleObj>
              </mc:Choice>
              <mc:Fallback>
                <p:oleObj name="Equation" r:id="rId2" imgW="761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1800225"/>
                        <a:ext cx="1725612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011836"/>
              </p:ext>
            </p:extLst>
          </p:nvPr>
        </p:nvGraphicFramePr>
        <p:xfrm>
          <a:off x="1130800" y="2673542"/>
          <a:ext cx="5029201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2280" imgH="203040" progId="Equation.DSMT4">
                  <p:embed/>
                </p:oleObj>
              </mc:Choice>
              <mc:Fallback>
                <p:oleObj name="Equation" r:id="rId4" imgW="222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800" y="2673542"/>
                        <a:ext cx="5029201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2"/>
              <p:cNvSpPr txBox="1">
                <a:spLocks noChangeArrowheads="1"/>
              </p:cNvSpPr>
              <p:nvPr/>
            </p:nvSpPr>
            <p:spPr>
              <a:xfrm>
                <a:off x="282066" y="3288903"/>
                <a:ext cx="8861934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lnSpc>
                    <a:spcPct val="120000"/>
                  </a:lnSpc>
                  <a:defRPr/>
                </a:pP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  er forventet antall dødsulykker per 100</a:t>
                </a:r>
                <a:r>
                  <a:rPr lang="nb-NO" altLang="nb-NO" sz="800" kern="0" dirty="0">
                    <a:solidFill>
                      <a:schemeClr val="tx1"/>
                    </a:solidFill>
                  </a:rPr>
                  <a:t> 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000 personer</a:t>
                </a: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66" y="3288903"/>
                <a:ext cx="8861934" cy="967257"/>
              </a:xfrm>
              <a:prstGeom prst="rect">
                <a:avLst/>
              </a:prstGeom>
              <a:blipFill>
                <a:blip r:embed="rId6"/>
                <a:stretch>
                  <a:fillRect l="-430" t="-3896" r="-573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68333" y="419752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Generelt har vi følgende situasjon: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94716" y="4721343"/>
            <a:ext cx="8463534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>
                <a:solidFill>
                  <a:schemeClr val="tx1"/>
                </a:solidFill>
              </a:rPr>
              <a:t>er Poisson-fordelt</a:t>
            </a:r>
            <a:r>
              <a:rPr lang="nb-NO" altLang="nb-NO" sz="2800" kern="0" dirty="0">
                <a:solidFill>
                  <a:schemeClr val="tx1"/>
                </a:solidFill>
              </a:rPr>
              <a:t>, og                      der </a:t>
            </a:r>
            <a:r>
              <a:rPr lang="nb-NO" altLang="nb-NO" sz="2800" i="1" kern="0" dirty="0">
                <a:solidFill>
                  <a:schemeClr val="tx1"/>
                </a:solidFill>
              </a:rPr>
              <a:t>w </a:t>
            </a:r>
            <a:r>
              <a:rPr lang="nb-NO" altLang="nb-NO" sz="2800" kern="0" dirty="0">
                <a:solidFill>
                  <a:schemeClr val="tx1"/>
                </a:solidFill>
              </a:rPr>
              <a:t>er en kjent størrelse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11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278413"/>
              </p:ext>
            </p:extLst>
          </p:nvPr>
        </p:nvGraphicFramePr>
        <p:xfrm>
          <a:off x="4408488" y="4840288"/>
          <a:ext cx="172561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61760" imgH="203040" progId="Equation.DSMT4">
                  <p:embed/>
                </p:oleObj>
              </mc:Choice>
              <mc:Fallback>
                <p:oleObj name="Equation" r:id="rId7" imgW="761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488" y="4840288"/>
                        <a:ext cx="172561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94716" y="5939204"/>
            <a:ext cx="8463534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estimere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nb-NO" altLang="nb-NO" sz="2800" kern="0" dirty="0">
                <a:solidFill>
                  <a:schemeClr val="tx1"/>
                </a:solidFill>
                <a:latin typeface="+mn-lt"/>
              </a:rPr>
              <a:t> og </a:t>
            </a:r>
            <a:r>
              <a:rPr lang="nb-NO" altLang="nb-NO" sz="2800" kern="0" dirty="0">
                <a:solidFill>
                  <a:schemeClr val="tx1"/>
                </a:solidFill>
              </a:rPr>
              <a:t>bestemme et konfidensintervall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 txBox="1">
                <a:spLocks noChangeArrowheads="1"/>
              </p:cNvSpPr>
              <p:nvPr/>
            </p:nvSpPr>
            <p:spPr>
              <a:xfrm>
                <a:off x="605408" y="195067"/>
                <a:ext cx="8218552" cy="599350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lnSpc>
                    <a:spcPct val="120000"/>
                  </a:lnSpc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En forventningsrett estimator for </a:t>
                </a: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  <a:latin typeface="+mn-lt"/>
                  </a:rPr>
                  <a:t>er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lnSpc>
                    <a:spcPct val="120000"/>
                  </a:lnSpc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08" y="195067"/>
                <a:ext cx="8218552" cy="599350"/>
              </a:xfrm>
              <a:prstGeom prst="rect">
                <a:avLst/>
              </a:prstGeom>
              <a:blipFill>
                <a:blip r:embed="rId2"/>
                <a:stretch>
                  <a:fillRect l="-1541" t="-4167" b="-1875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562157"/>
              </p:ext>
            </p:extLst>
          </p:nvPr>
        </p:nvGraphicFramePr>
        <p:xfrm>
          <a:off x="2232025" y="844550"/>
          <a:ext cx="103505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7200" imgH="393480" progId="Equation.DSMT4">
                  <p:embed/>
                </p:oleObj>
              </mc:Choice>
              <mc:Fallback>
                <p:oleObj name="Equation" r:id="rId3" imgW="45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844550"/>
                        <a:ext cx="103505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5408" y="1856076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Standardfeilen er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232588"/>
              </p:ext>
            </p:extLst>
          </p:nvPr>
        </p:nvGraphicFramePr>
        <p:xfrm>
          <a:off x="1658938" y="2473325"/>
          <a:ext cx="27606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18960" imgH="444240" progId="Equation.DSMT4">
                  <p:embed/>
                </p:oleObj>
              </mc:Choice>
              <mc:Fallback>
                <p:oleObj name="Equation" r:id="rId5" imgW="12189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938" y="2473325"/>
                        <a:ext cx="2760662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5408" y="3567021"/>
            <a:ext cx="635546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Hvis </a:t>
            </a:r>
            <a:r>
              <a:rPr lang="nb-NO" altLang="nb-NO" sz="2800" i="1" kern="0" dirty="0">
                <a:solidFill>
                  <a:schemeClr val="tx1"/>
                </a:solidFill>
              </a:rPr>
              <a:t>E</a:t>
            </a:r>
            <a:r>
              <a:rPr lang="nb-NO" altLang="nb-NO" sz="2800" kern="0" dirty="0">
                <a:solidFill>
                  <a:schemeClr val="tx1"/>
                </a:solidFill>
              </a:rPr>
              <a:t>(</a:t>
            </a:r>
            <a:r>
              <a:rPr lang="nb-NO" altLang="nb-NO" sz="28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800" kern="0" dirty="0">
                <a:solidFill>
                  <a:schemeClr val="tx1"/>
                </a:solidFill>
              </a:rPr>
              <a:t>) er tilstrekkelig stor, er 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8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902134"/>
              </p:ext>
            </p:extLst>
          </p:nvPr>
        </p:nvGraphicFramePr>
        <p:xfrm>
          <a:off x="1470025" y="4525963"/>
          <a:ext cx="1265238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58720" imgH="419040" progId="Equation.DSMT4">
                  <p:embed/>
                </p:oleObj>
              </mc:Choice>
              <mc:Fallback>
                <p:oleObj name="Equation" r:id="rId7" imgW="558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4525963"/>
                        <a:ext cx="1265238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12088" y="5754218"/>
            <a:ext cx="584111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tilnærmet standardnormalfordelt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10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709749"/>
              </p:ext>
            </p:extLst>
          </p:nvPr>
        </p:nvGraphicFramePr>
        <p:xfrm>
          <a:off x="4424363" y="4525963"/>
          <a:ext cx="1179512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20560" imgH="469800" progId="Equation.DSMT4">
                  <p:embed/>
                </p:oleObj>
              </mc:Choice>
              <mc:Fallback>
                <p:oleObj name="Equation" r:id="rId9" imgW="5205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4525963"/>
                        <a:ext cx="1179512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711623"/>
              </p:ext>
            </p:extLst>
          </p:nvPr>
        </p:nvGraphicFramePr>
        <p:xfrm>
          <a:off x="2851150" y="4468813"/>
          <a:ext cx="143827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34680" imgH="444240" progId="Equation.DSMT4">
                  <p:embed/>
                </p:oleObj>
              </mc:Choice>
              <mc:Fallback>
                <p:oleObj name="Equation" r:id="rId11" imgW="6346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4468813"/>
                        <a:ext cx="1438275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017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24650" y="6245225"/>
            <a:ext cx="2133600" cy="476250"/>
          </a:xfrm>
        </p:spPr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12301" y="238017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Derfor er</a:t>
            </a:r>
          </a:p>
        </p:txBody>
      </p:sp>
      <p:graphicFrame>
        <p:nvGraphicFramePr>
          <p:cNvPr id="5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573664"/>
              </p:ext>
            </p:extLst>
          </p:nvPr>
        </p:nvGraphicFramePr>
        <p:xfrm>
          <a:off x="673100" y="719138"/>
          <a:ext cx="42402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20760" imgH="482400" progId="Equation.DSMT4">
                  <p:embed/>
                </p:oleObj>
              </mc:Choice>
              <mc:Fallback>
                <p:oleObj name="Equation" r:id="rId2" imgW="21207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719138"/>
                        <a:ext cx="4240213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825" y="0"/>
            <a:ext cx="3549015" cy="1777365"/>
          </a:xfrm>
          <a:prstGeom prst="rect">
            <a:avLst/>
          </a:prstGeom>
        </p:spPr>
      </p:pic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431921"/>
              </p:ext>
            </p:extLst>
          </p:nvPr>
        </p:nvGraphicFramePr>
        <p:xfrm>
          <a:off x="525463" y="2632075"/>
          <a:ext cx="8348662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394160" imgH="558720" progId="Equation.DSMT4">
                  <p:embed/>
                </p:oleObj>
              </mc:Choice>
              <mc:Fallback>
                <p:oleObj name="Equation" r:id="rId5" imgW="439416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2632075"/>
                        <a:ext cx="8348662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75013" y="1960041"/>
            <a:ext cx="856573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Ved å omforme ulikhetene gir dette (dropper utledning)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-234274" y="3896022"/>
            <a:ext cx="8184141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Et tilnærmet 100(1-</a:t>
            </a:r>
            <a:r>
              <a:rPr lang="nb-NO" altLang="nb-NO" sz="24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nb-NO" altLang="nb-NO" sz="2400" kern="0" dirty="0">
                <a:solidFill>
                  <a:schemeClr val="tx1"/>
                </a:solidFill>
              </a:rPr>
              <a:t>)% konfidensintervall for </a:t>
            </a:r>
            <a:r>
              <a:rPr lang="nb-NO" altLang="nb-NO" sz="24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l </a:t>
            </a:r>
            <a:r>
              <a:rPr lang="nb-NO" altLang="nb-NO" sz="2400" kern="0" dirty="0">
                <a:solidFill>
                  <a:schemeClr val="tx1"/>
                </a:solidFill>
                <a:latin typeface="+mn-lt"/>
              </a:rPr>
              <a:t>er:</a:t>
            </a:r>
            <a:r>
              <a:rPr lang="nb-NO" altLang="nb-NO" sz="2400" kern="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4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4990"/>
              </p:ext>
            </p:extLst>
          </p:nvPr>
        </p:nvGraphicFramePr>
        <p:xfrm>
          <a:off x="1595438" y="4556125"/>
          <a:ext cx="3113087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38000" imgH="469800" progId="Equation.DSMT4">
                  <p:embed/>
                </p:oleObj>
              </mc:Choice>
              <mc:Fallback>
                <p:oleObj name="Equation" r:id="rId7" imgW="16380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8" y="4556125"/>
                        <a:ext cx="3113087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65809" y="5761596"/>
            <a:ext cx="716943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14000"/>
              </a:lnSpc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Når </a:t>
            </a:r>
            <a:r>
              <a:rPr lang="nb-NO" altLang="nb-NO" sz="2400" i="1" kern="0" dirty="0">
                <a:solidFill>
                  <a:schemeClr val="tx1"/>
                </a:solidFill>
                <a:latin typeface="+mn-lt"/>
              </a:rPr>
              <a:t>w</a:t>
            </a:r>
            <a:r>
              <a:rPr lang="nb-NO" altLang="nb-NO" sz="2400" kern="0" dirty="0">
                <a:solidFill>
                  <a:schemeClr val="tx1"/>
                </a:solidFill>
              </a:rPr>
              <a:t> er stor, kan vi bruke intervallet:</a:t>
            </a:r>
          </a:p>
        </p:txBody>
      </p:sp>
      <p:graphicFrame>
        <p:nvGraphicFramePr>
          <p:cNvPr id="16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499121"/>
              </p:ext>
            </p:extLst>
          </p:nvPr>
        </p:nvGraphicFramePr>
        <p:xfrm>
          <a:off x="5832475" y="5556250"/>
          <a:ext cx="149542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320" imgH="469800" progId="Equation.DSMT4">
                  <p:embed/>
                </p:oleObj>
              </mc:Choice>
              <mc:Fallback>
                <p:oleObj name="Equation" r:id="rId9" imgW="78732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5556250"/>
                        <a:ext cx="1495425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078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8035" y="349470"/>
            <a:ext cx="1532229" cy="61104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400" b="1" u="sng" kern="0" dirty="0">
                <a:solidFill>
                  <a:srgbClr val="0066FF"/>
                </a:solidFill>
              </a:rPr>
              <a:t>Norge</a:t>
            </a:r>
            <a:r>
              <a:rPr lang="nb-NO" altLang="nb-NO" sz="2800" b="1" u="sng" kern="0" dirty="0">
                <a:solidFill>
                  <a:srgbClr val="0066FF"/>
                </a:solidFill>
              </a:rPr>
              <a:t>: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b="1" kern="0" dirty="0">
              <a:solidFill>
                <a:srgbClr val="0066FF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b="1" kern="0" dirty="0">
              <a:solidFill>
                <a:srgbClr val="0066FF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92368" y="349470"/>
            <a:ext cx="1676713" cy="6535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>
                <a:solidFill>
                  <a:schemeClr val="tx1"/>
                </a:solidFill>
              </a:rPr>
              <a:t>x </a:t>
            </a:r>
            <a:r>
              <a:rPr lang="nb-NO" altLang="nb-NO" sz="2800" kern="0" dirty="0">
                <a:solidFill>
                  <a:schemeClr val="tx1"/>
                </a:solidFill>
              </a:rPr>
              <a:t>= 107     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781185" y="349470"/>
            <a:ext cx="2281468" cy="6535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>
                <a:solidFill>
                  <a:schemeClr val="tx1"/>
                </a:solidFill>
              </a:rPr>
              <a:t>w </a:t>
            </a:r>
            <a:r>
              <a:rPr lang="nb-NO" altLang="nb-NO" sz="2800" kern="0" dirty="0">
                <a:solidFill>
                  <a:schemeClr val="tx1"/>
                </a:solidFill>
              </a:rPr>
              <a:t>= 52.6     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7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817693"/>
              </p:ext>
            </p:extLst>
          </p:nvPr>
        </p:nvGraphicFramePr>
        <p:xfrm>
          <a:off x="2332038" y="1035050"/>
          <a:ext cx="244316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393480" progId="Equation.DSMT4">
                  <p:embed/>
                </p:oleObj>
              </mc:Choice>
              <mc:Fallback>
                <p:oleObj name="Equation" r:id="rId2" imgW="1079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1035050"/>
                        <a:ext cx="2443162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44228" y="1969560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95% konfidensintervall:</a:t>
            </a:r>
          </a:p>
        </p:txBody>
      </p:sp>
      <p:graphicFrame>
        <p:nvGraphicFramePr>
          <p:cNvPr id="13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540883"/>
              </p:ext>
            </p:extLst>
          </p:nvPr>
        </p:nvGraphicFramePr>
        <p:xfrm>
          <a:off x="4579938" y="1935163"/>
          <a:ext cx="18669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480" imgH="253800" progId="Equation.DSMT4">
                  <p:embed/>
                </p:oleObj>
              </mc:Choice>
              <mc:Fallback>
                <p:oleObj name="Equation" r:id="rId4" imgW="825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9938" y="1935163"/>
                        <a:ext cx="186690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44228" y="2569235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Enkelt konfidensintervall:</a:t>
            </a:r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277702"/>
              </p:ext>
            </p:extLst>
          </p:nvPr>
        </p:nvGraphicFramePr>
        <p:xfrm>
          <a:off x="4686300" y="2598011"/>
          <a:ext cx="18669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53800" progId="Equation.DSMT4">
                  <p:embed/>
                </p:oleObj>
              </mc:Choice>
              <mc:Fallback>
                <p:oleObj name="Equation" r:id="rId6" imgW="825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2598011"/>
                        <a:ext cx="186690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444227" y="1199829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Estimat: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386135" y="3725130"/>
            <a:ext cx="1532229" cy="61104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400" b="1" u="sng" kern="0" dirty="0">
                <a:solidFill>
                  <a:srgbClr val="0066FF"/>
                </a:solidFill>
              </a:rPr>
              <a:t>Sverige</a:t>
            </a:r>
            <a:r>
              <a:rPr lang="nb-NO" altLang="nb-NO" sz="2800" b="1" u="sng" kern="0" dirty="0">
                <a:solidFill>
                  <a:srgbClr val="0066FF"/>
                </a:solidFill>
              </a:rPr>
              <a:t>:</a:t>
            </a: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b="1" kern="0" dirty="0">
              <a:solidFill>
                <a:srgbClr val="0066FF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b="1" kern="0" dirty="0">
              <a:solidFill>
                <a:srgbClr val="0066FF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030468" y="3725130"/>
            <a:ext cx="1676713" cy="6535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>
                <a:solidFill>
                  <a:schemeClr val="tx1"/>
                </a:solidFill>
              </a:rPr>
              <a:t>x </a:t>
            </a:r>
            <a:r>
              <a:rPr lang="nb-NO" altLang="nb-NO" sz="2800" kern="0" dirty="0">
                <a:solidFill>
                  <a:schemeClr val="tx1"/>
                </a:solidFill>
              </a:rPr>
              <a:t>= 251     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3819285" y="3725130"/>
            <a:ext cx="2281468" cy="6535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i="1" kern="0" dirty="0">
                <a:solidFill>
                  <a:schemeClr val="tx1"/>
                </a:solidFill>
              </a:rPr>
              <a:t>w </a:t>
            </a:r>
            <a:r>
              <a:rPr lang="nb-NO" altLang="nb-NO" sz="2800" kern="0" dirty="0">
                <a:solidFill>
                  <a:schemeClr val="tx1"/>
                </a:solidFill>
              </a:rPr>
              <a:t>= 100.0     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120000"/>
              </a:lnSpc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20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938382"/>
              </p:ext>
            </p:extLst>
          </p:nvPr>
        </p:nvGraphicFramePr>
        <p:xfrm>
          <a:off x="2201863" y="4378325"/>
          <a:ext cx="258762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0" imgH="393480" progId="Equation.DSMT4">
                  <p:embed/>
                </p:oleObj>
              </mc:Choice>
              <mc:Fallback>
                <p:oleObj name="Equation" r:id="rId8" imgW="1143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4378325"/>
                        <a:ext cx="2587625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482328" y="5345220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95% konfidensintervall:</a:t>
            </a:r>
          </a:p>
        </p:txBody>
      </p:sp>
      <p:graphicFrame>
        <p:nvGraphicFramePr>
          <p:cNvPr id="22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24275"/>
              </p:ext>
            </p:extLst>
          </p:nvPr>
        </p:nvGraphicFramePr>
        <p:xfrm>
          <a:off x="4613275" y="5345113"/>
          <a:ext cx="189547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38080" imgH="253800" progId="Equation.DSMT4">
                  <p:embed/>
                </p:oleObj>
              </mc:Choice>
              <mc:Fallback>
                <p:oleObj name="Equation" r:id="rId10" imgW="8380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3275" y="5345113"/>
                        <a:ext cx="189547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482328" y="5944895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Enkelt konfidensintervall:</a:t>
            </a:r>
          </a:p>
        </p:txBody>
      </p:sp>
      <p:graphicFrame>
        <p:nvGraphicFramePr>
          <p:cNvPr id="24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408030"/>
              </p:ext>
            </p:extLst>
          </p:nvPr>
        </p:nvGraphicFramePr>
        <p:xfrm>
          <a:off x="4691052" y="5952332"/>
          <a:ext cx="189547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38080" imgH="253800" progId="Equation.DSMT4">
                  <p:embed/>
                </p:oleObj>
              </mc:Choice>
              <mc:Fallback>
                <p:oleObj name="Equation" r:id="rId12" imgW="8380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1052" y="5952332"/>
                        <a:ext cx="189547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482327" y="4575489"/>
            <a:ext cx="5618425" cy="54678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Estimat:</a:t>
            </a:r>
          </a:p>
        </p:txBody>
      </p:sp>
    </p:spTree>
    <p:extLst>
      <p:ext uri="{BB962C8B-B14F-4D97-AF65-F5344CB8AC3E}">
        <p14:creationId xmlns:p14="http://schemas.microsoft.com/office/powerpoint/2010/main" val="239079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1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1118" y="102628"/>
            <a:ext cx="4153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b="1" i="0" dirty="0" err="1">
                <a:solidFill>
                  <a:srgbClr val="000099"/>
                </a:solidFill>
              </a:rPr>
              <a:t>Meningsmåling</a:t>
            </a:r>
            <a:endParaRPr lang="en-GB" altLang="nb-NO" sz="2800" i="0" dirty="0">
              <a:solidFill>
                <a:srgbClr val="000099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1118" y="794503"/>
            <a:ext cx="347936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 err="1"/>
              <a:t>Spør</a:t>
            </a:r>
            <a:r>
              <a:rPr lang="en-GB" altLang="nb-NO" sz="2800" i="0" dirty="0"/>
              <a:t> et </a:t>
            </a:r>
            <a:r>
              <a:rPr lang="en-GB" altLang="nb-NO" sz="2800" i="0" dirty="0" err="1"/>
              <a:t>tilfeldig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utvalg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på</a:t>
            </a:r>
            <a:r>
              <a:rPr lang="en-GB" altLang="nb-NO" sz="2800" i="0" dirty="0"/>
              <a:t> 680 </a:t>
            </a:r>
            <a:r>
              <a:rPr lang="en-GB" altLang="nb-NO" sz="2800" i="0" dirty="0" err="1"/>
              <a:t>personer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hva</a:t>
            </a:r>
            <a:r>
              <a:rPr lang="en-GB" altLang="nb-NO" sz="2800" i="0" dirty="0"/>
              <a:t> de </a:t>
            </a:r>
            <a:r>
              <a:rPr lang="en-GB" altLang="nb-NO" sz="2800" i="0" dirty="0" err="1"/>
              <a:t>ville</a:t>
            </a:r>
            <a:r>
              <a:rPr lang="en-GB" altLang="nb-NO" sz="2800" i="0" dirty="0"/>
              <a:t> ha </a:t>
            </a:r>
            <a:r>
              <a:rPr lang="en-GB" altLang="nb-NO" sz="2800" i="0" dirty="0" err="1"/>
              <a:t>stemt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hvis</a:t>
            </a:r>
            <a:r>
              <a:rPr lang="en-GB" altLang="nb-NO" sz="2800" i="0" dirty="0"/>
              <a:t> det </a:t>
            </a:r>
            <a:r>
              <a:rPr lang="en-GB" altLang="nb-NO" sz="2800" i="0" dirty="0" err="1"/>
              <a:t>hadde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vært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valg</a:t>
            </a:r>
            <a:endParaRPr lang="en-GB" altLang="nb-NO" sz="2800" i="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8010" y="3277714"/>
            <a:ext cx="37193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/>
              <a:t>38 </a:t>
            </a:r>
            <a:r>
              <a:rPr lang="en-GB" altLang="nb-NO" sz="2800" i="0" dirty="0" err="1"/>
              <a:t>ville</a:t>
            </a:r>
            <a:r>
              <a:rPr lang="en-GB" altLang="nb-NO" sz="2800" i="0" dirty="0"/>
              <a:t> ha </a:t>
            </a:r>
            <a:r>
              <a:rPr lang="en-GB" altLang="nb-NO" sz="2800" i="0" dirty="0" err="1"/>
              <a:t>stemt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Sp</a:t>
            </a:r>
            <a:endParaRPr lang="en-GB" altLang="nb-NO" sz="2800" i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39566" y="3922510"/>
            <a:ext cx="8318790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La </a:t>
            </a:r>
            <a:r>
              <a:rPr lang="nb-NO" altLang="nb-NO" sz="2800" i="1" kern="0" dirty="0">
                <a:solidFill>
                  <a:schemeClr val="tx1"/>
                </a:solidFill>
              </a:rPr>
              <a:t>p </a:t>
            </a:r>
            <a:r>
              <a:rPr lang="nb-NO" altLang="nb-NO" sz="2800" kern="0" dirty="0">
                <a:solidFill>
                  <a:schemeClr val="tx1"/>
                </a:solidFill>
              </a:rPr>
              <a:t>være andelen i befolkningen som ville ha stemt Sp hvis det hadde vært stortingsvalg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/>
              <p:cNvSpPr txBox="1">
                <a:spLocks noChangeArrowheads="1"/>
              </p:cNvSpPr>
              <p:nvPr/>
            </p:nvSpPr>
            <p:spPr>
              <a:xfrm>
                <a:off x="442378" y="5300413"/>
                <a:ext cx="8165823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Et estimat for </a:t>
                </a:r>
                <a:r>
                  <a:rPr lang="nb-NO" altLang="nb-NO" sz="2800" i="1" kern="0" dirty="0">
                    <a:solidFill>
                      <a:schemeClr val="tx1"/>
                    </a:solidFill>
                  </a:rPr>
                  <a:t>p 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er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altLang="nb-NO" sz="28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num>
                      <m:den>
                        <m:r>
                          <a:rPr lang="nb-NO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den>
                    </m:f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</m:t>
                    </m:r>
                    <m:r>
                      <a:rPr lang="en-US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056</m:t>
                    </m:r>
                  </m:oMath>
                </a14:m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78" y="5300413"/>
                <a:ext cx="8165823" cy="967257"/>
              </a:xfrm>
              <a:prstGeom prst="rect">
                <a:avLst/>
              </a:prstGeom>
              <a:blipFill>
                <a:blip r:embed="rId2"/>
                <a:stretch>
                  <a:fillRect l="-15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39566" y="6082065"/>
            <a:ext cx="816582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finne et 95 % konfidensintervall for </a:t>
            </a:r>
            <a:r>
              <a:rPr lang="nb-NO" altLang="nb-NO" sz="2800" i="1" kern="0" dirty="0">
                <a:solidFill>
                  <a:schemeClr val="tx1"/>
                </a:solidFill>
              </a:rPr>
              <a:t>p</a:t>
            </a:r>
            <a:endParaRPr lang="nb-NO" altLang="nb-NO" sz="2800" kern="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141" y="669487"/>
            <a:ext cx="5244860" cy="27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5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63729" y="21603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Generelt har vi følgende situasjon: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2908" y="849259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observert verdien </a:t>
            </a:r>
            <a:r>
              <a:rPr lang="nb-NO" altLang="nb-NO" sz="2800" i="1" kern="0" dirty="0">
                <a:solidFill>
                  <a:schemeClr val="tx1"/>
                </a:solidFill>
              </a:rPr>
              <a:t>y </a:t>
            </a:r>
            <a:r>
              <a:rPr lang="nb-NO" altLang="nb-NO" sz="2800" kern="0" dirty="0">
                <a:solidFill>
                  <a:schemeClr val="tx1"/>
                </a:solidFill>
              </a:rPr>
              <a:t>av en stokastisk variabel </a:t>
            </a:r>
            <a:r>
              <a:rPr lang="nb-NO" altLang="nb-NO" sz="2800" i="1" kern="0" dirty="0">
                <a:solidFill>
                  <a:schemeClr val="tx1"/>
                </a:solidFill>
              </a:rPr>
              <a:t>Y </a:t>
            </a:r>
            <a:r>
              <a:rPr lang="nb-NO" altLang="nb-NO" sz="2800" kern="0" dirty="0">
                <a:solidFill>
                  <a:schemeClr val="tx1"/>
                </a:solidFill>
              </a:rPr>
              <a:t>som er binomisk fordelt med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forsøk og «</a:t>
            </a:r>
            <a:r>
              <a:rPr lang="nb-NO" altLang="nb-NO" sz="2800" kern="0" dirty="0" err="1">
                <a:solidFill>
                  <a:schemeClr val="tx1"/>
                </a:solidFill>
              </a:rPr>
              <a:t>suksessannsynlighet</a:t>
            </a:r>
            <a:r>
              <a:rPr lang="nb-NO" altLang="nb-NO" sz="2800" kern="0" dirty="0">
                <a:solidFill>
                  <a:schemeClr val="tx1"/>
                </a:solidFill>
              </a:rPr>
              <a:t>» </a:t>
            </a:r>
            <a:r>
              <a:rPr lang="nb-NO" altLang="nb-NO" sz="2800" i="1" kern="0" dirty="0">
                <a:solidFill>
                  <a:schemeClr val="tx1"/>
                </a:solidFill>
              </a:rPr>
              <a:t>p</a:t>
            </a: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antar at </a:t>
            </a:r>
            <a:r>
              <a:rPr lang="nb-NO" altLang="nb-NO" sz="2800" i="1" kern="0" dirty="0" err="1">
                <a:solidFill>
                  <a:schemeClr val="tx1"/>
                </a:solidFill>
              </a:rPr>
              <a:t>np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og </a:t>
            </a:r>
            <a:r>
              <a:rPr lang="nb-NO" altLang="nb-NO" sz="2800" i="1" kern="0" dirty="0">
                <a:solidFill>
                  <a:schemeClr val="tx1"/>
                </a:solidFill>
              </a:rPr>
              <a:t>n</a:t>
            </a:r>
            <a:r>
              <a:rPr lang="nb-NO" altLang="nb-NO" sz="2800" kern="0" dirty="0">
                <a:solidFill>
                  <a:schemeClr val="tx1"/>
                </a:solidFill>
              </a:rPr>
              <a:t>(1-</a:t>
            </a:r>
            <a:r>
              <a:rPr lang="nb-NO" altLang="nb-NO" sz="2800" i="1" kern="0" dirty="0">
                <a:solidFill>
                  <a:schemeClr val="tx1"/>
                </a:solidFill>
              </a:rPr>
              <a:t>p</a:t>
            </a:r>
            <a:r>
              <a:rPr lang="nb-NO" altLang="nb-NO" sz="2800" kern="0" dirty="0">
                <a:solidFill>
                  <a:schemeClr val="tx1"/>
                </a:solidFill>
              </a:rPr>
              <a:t>) begge er minst lik 10, slik at vi kan bruke tilnærmingen til normalfordelingen            (jf. sidene 223-225 og 375)</a:t>
            </a: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>
              <a:xfrm>
                <a:off x="592956" y="4298306"/>
                <a:ext cx="8218552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Vi vil bestemme et tilnærmet 100(1-</a:t>
                </a: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)% konfidensintervall for </a:t>
                </a:r>
                <a:r>
                  <a:rPr lang="nb-NO" altLang="nb-NO" sz="2800" i="1" kern="0" dirty="0">
                    <a:solidFill>
                      <a:schemeClr val="tx1"/>
                    </a:solidFill>
                  </a:rPr>
                  <a:t>p</a:t>
                </a:r>
              </a:p>
              <a:p>
                <a:pPr algn="l" eaLnBrk="1" hangingPunct="1">
                  <a:defRPr/>
                </a:pPr>
                <a:endParaRPr lang="nb-NO" altLang="nb-NO" sz="2800" i="1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56" y="4298306"/>
                <a:ext cx="8218552" cy="967257"/>
              </a:xfrm>
              <a:prstGeom prst="rect">
                <a:avLst/>
              </a:prstGeom>
              <a:blipFill>
                <a:blip r:embed="rId2"/>
                <a:stretch>
                  <a:fillRect l="-1543" t="-6494" b="-15584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19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90423" y="455127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50520" y="99017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at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786181"/>
              </p:ext>
            </p:extLst>
          </p:nvPr>
        </p:nvGraphicFramePr>
        <p:xfrm>
          <a:off x="2240064" y="1566236"/>
          <a:ext cx="17272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760" imgH="444240" progId="Equation.DSMT4">
                  <p:embed/>
                </p:oleObj>
              </mc:Choice>
              <mc:Fallback>
                <p:oleObj name="Equation" r:id="rId2" imgW="7617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0064" y="1566236"/>
                        <a:ext cx="172720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568067"/>
              </p:ext>
            </p:extLst>
          </p:nvPr>
        </p:nvGraphicFramePr>
        <p:xfrm>
          <a:off x="4125550" y="75298"/>
          <a:ext cx="103346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393480" progId="Equation.DSMT4">
                  <p:embed/>
                </p:oleObj>
              </mc:Choice>
              <mc:Fallback>
                <p:oleObj name="Equation" r:id="rId4" imgW="45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5550" y="75298"/>
                        <a:ext cx="1033462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16752" y="25172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 estimator for </a:t>
            </a:r>
            <a:r>
              <a:rPr lang="nb-NO" altLang="nb-NO" sz="2800" i="1" kern="0" dirty="0">
                <a:solidFill>
                  <a:schemeClr val="tx1"/>
                </a:solidFill>
              </a:rPr>
              <a:t>p </a:t>
            </a:r>
            <a:r>
              <a:rPr lang="nb-NO" altLang="nb-NO" sz="2800" kern="0" dirty="0">
                <a:solidFill>
                  <a:schemeClr val="tx1"/>
                </a:solidFill>
              </a:rPr>
              <a:t>er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870661"/>
              </p:ext>
            </p:extLst>
          </p:nvPr>
        </p:nvGraphicFramePr>
        <p:xfrm>
          <a:off x="1727200" y="4414838"/>
          <a:ext cx="5237163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11200" imgH="888840" progId="Equation.DSMT4">
                  <p:embed/>
                </p:oleObj>
              </mc:Choice>
              <mc:Fallback>
                <p:oleObj name="Equation" r:id="rId6" imgW="231120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4414838"/>
                        <a:ext cx="5237163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50520" y="3736841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gir at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0472" y="301719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er tilnærmet standardnormalfordelt</a:t>
            </a:r>
          </a:p>
        </p:txBody>
      </p:sp>
      <p:graphicFrame>
        <p:nvGraphicFramePr>
          <p:cNvPr id="12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262642"/>
              </p:ext>
            </p:extLst>
          </p:nvPr>
        </p:nvGraphicFramePr>
        <p:xfrm>
          <a:off x="4180318" y="1529212"/>
          <a:ext cx="1957388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63280" imgH="647640" progId="Equation.DSMT4">
                  <p:embed/>
                </p:oleObj>
              </mc:Choice>
              <mc:Fallback>
                <p:oleObj name="Equation" r:id="rId8" imgW="86328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0318" y="1529212"/>
                        <a:ext cx="1957388" cy="146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871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74836" y="78987"/>
            <a:ext cx="8667354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Hvis vi løser ulikhetene, får vi at (dropper utledning) 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905431"/>
              </p:ext>
            </p:extLst>
          </p:nvPr>
        </p:nvGraphicFramePr>
        <p:xfrm>
          <a:off x="887413" y="863600"/>
          <a:ext cx="7364412" cy="233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0" imgH="1168200" progId="Equation.DSMT4">
                  <p:embed/>
                </p:oleObj>
              </mc:Choice>
              <mc:Fallback>
                <p:oleObj name="Equation" r:id="rId2" imgW="368280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413" y="863600"/>
                        <a:ext cx="7364412" cy="233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2"/>
              <p:cNvSpPr txBox="1">
                <a:spLocks noChangeArrowheads="1"/>
              </p:cNvSpPr>
              <p:nvPr/>
            </p:nvSpPr>
            <p:spPr>
              <a:xfrm>
                <a:off x="460336" y="4799102"/>
                <a:ext cx="8218552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Et tilnærmet 100(1-</a:t>
                </a: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)% konfidensintervall for </a:t>
                </a:r>
                <a:r>
                  <a:rPr lang="nb-NO" altLang="nb-NO" sz="2800" i="1" kern="0" dirty="0">
                    <a:solidFill>
                      <a:schemeClr val="tx1"/>
                    </a:solidFill>
                  </a:rPr>
                  <a:t>p 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er</a:t>
                </a:r>
                <a:endParaRPr lang="nb-NO" altLang="nb-NO" sz="2800" i="1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defRPr/>
                </a:pPr>
                <a:endParaRPr lang="nb-NO" altLang="nb-NO" sz="2800" i="1" kern="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defRPr/>
                </a:pPr>
                <a:endParaRPr lang="nb-NO" altLang="nb-NO" sz="2800" kern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36" y="4799102"/>
                <a:ext cx="8218552" cy="967257"/>
              </a:xfrm>
              <a:prstGeom prst="rect">
                <a:avLst/>
              </a:prstGeom>
              <a:blipFill>
                <a:blip r:embed="rId4"/>
                <a:stretch>
                  <a:fillRect l="-1543" t="-641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336880"/>
              </p:ext>
            </p:extLst>
          </p:nvPr>
        </p:nvGraphicFramePr>
        <p:xfrm>
          <a:off x="1390650" y="5621338"/>
          <a:ext cx="4394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97080" imgH="507960" progId="Equation.DSMT4">
                  <p:embed/>
                </p:oleObj>
              </mc:Choice>
              <mc:Fallback>
                <p:oleObj name="Equation" r:id="rId5" imgW="21970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5621338"/>
                        <a:ext cx="4394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97384" y="3463925"/>
            <a:ext cx="5137406" cy="1115156"/>
            <a:chOff x="597384" y="3463925"/>
            <a:chExt cx="5137406" cy="1115156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>
            <a:xfrm>
              <a:off x="597384" y="3611824"/>
              <a:ext cx="5137406" cy="967257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der</a:t>
              </a:r>
            </a:p>
          </p:txBody>
        </p:sp>
        <p:graphicFrame>
          <p:nvGraphicFramePr>
            <p:cNvPr id="5" name="Objek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9464717"/>
                </p:ext>
              </p:extLst>
            </p:nvPr>
          </p:nvGraphicFramePr>
          <p:xfrm>
            <a:off x="1695450" y="3463925"/>
            <a:ext cx="21590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79280" imgH="457200" progId="Equation.DSMT4">
                    <p:embed/>
                  </p:oleObj>
                </mc:Choice>
                <mc:Fallback>
                  <p:oleObj name="Equation" r:id="rId7" imgW="107928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5450" y="3463925"/>
                          <a:ext cx="2159000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912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32053" y="90314"/>
            <a:ext cx="8285736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Hvis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er stor nok, er det vanlig å bruke det enklere intervallet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236572"/>
              </p:ext>
            </p:extLst>
          </p:nvPr>
        </p:nvGraphicFramePr>
        <p:xfrm>
          <a:off x="1664112" y="1082265"/>
          <a:ext cx="5208588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98600" imgH="266400" progId="Equation.DSMT4">
                  <p:embed/>
                </p:oleObj>
              </mc:Choice>
              <mc:Fallback>
                <p:oleObj name="Equation" r:id="rId2" imgW="229860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4112" y="1082265"/>
                        <a:ext cx="5208588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99237" y="1805507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Men dette intervallet har dårligere egenskaper enn det på forrige slide når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 er «moderat stor»</a:t>
            </a: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i="1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189" y="3156161"/>
            <a:ext cx="5433751" cy="3547097"/>
          </a:xfrm>
          <a:prstGeom prst="rect">
            <a:avLst/>
          </a:prstGeom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010075" y="3962452"/>
            <a:ext cx="279626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rgbClr val="0066FF"/>
                </a:solidFill>
              </a:rPr>
              <a:t>Faktisk konfidens-koeffisient for (*) for ulike verdier av </a:t>
            </a:r>
            <a:r>
              <a:rPr lang="nb-NO" altLang="nb-NO" sz="2400" i="1" kern="0" dirty="0">
                <a:solidFill>
                  <a:srgbClr val="0066FF"/>
                </a:solidFill>
              </a:rPr>
              <a:t>p </a:t>
            </a:r>
            <a:r>
              <a:rPr lang="nb-NO" altLang="nb-NO" sz="2400" kern="0" dirty="0">
                <a:solidFill>
                  <a:srgbClr val="0066FF"/>
                </a:solidFill>
              </a:rPr>
              <a:t>når    </a:t>
            </a:r>
            <a:r>
              <a:rPr lang="nb-NO" altLang="nb-NO" sz="2400" i="1" kern="0" dirty="0">
                <a:solidFill>
                  <a:srgbClr val="0066FF"/>
                </a:solidFill>
              </a:rPr>
              <a:t>n </a:t>
            </a:r>
            <a:r>
              <a:rPr lang="nb-NO" altLang="nb-NO" sz="2400" kern="0" dirty="0">
                <a:solidFill>
                  <a:srgbClr val="0066FF"/>
                </a:solidFill>
              </a:rPr>
              <a:t>= 100</a:t>
            </a:r>
            <a:endParaRPr lang="nb-NO" altLang="nb-NO" sz="2400" i="1" kern="0" dirty="0">
              <a:solidFill>
                <a:srgbClr val="0066FF"/>
              </a:solidFill>
            </a:endParaRPr>
          </a:p>
          <a:p>
            <a:pPr algn="l" eaLnBrk="1" hangingPunct="1">
              <a:defRPr/>
            </a:pPr>
            <a:endParaRPr lang="nb-NO" altLang="nb-NO" sz="2400" i="1" kern="0" dirty="0">
              <a:solidFill>
                <a:srgbClr val="0066FF"/>
              </a:solidFill>
            </a:endParaRPr>
          </a:p>
          <a:p>
            <a:pPr algn="l" eaLnBrk="1" hangingPunct="1">
              <a:defRPr/>
            </a:pPr>
            <a:endParaRPr lang="nb-NO" altLang="nb-NO" sz="2400" kern="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3E45-FC55-4644-978C-ADB3EA263DDD}" type="slidenum">
              <a:rPr lang="en-US" altLang="nb-NO" smtClean="0"/>
              <a:pPr/>
              <a:t>16</a:t>
            </a:fld>
            <a:endParaRPr lang="en-US" altLang="nb-NO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51677" y="5175649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 «feilmargin» for estimatet for Sp’s oppslutning er 1.7 prosentpoeng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32730" y="3770389"/>
            <a:ext cx="8218552" cy="967257"/>
            <a:chOff x="632730" y="3770389"/>
            <a:chExt cx="8218552" cy="967257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>
            <a:xfrm>
              <a:off x="632730" y="3770389"/>
              <a:ext cx="8218552" cy="967257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dvs.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16438A1C-CF96-AC43-A95E-A03A3A189D8C}"/>
                    </a:ext>
                  </a:extLst>
                </p:cNvPr>
                <p:cNvSpPr/>
                <p:nvPr/>
              </p:nvSpPr>
              <p:spPr>
                <a:xfrm>
                  <a:off x="1747429" y="4121077"/>
                  <a:ext cx="24053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altLang="nb-NO" sz="2800" i="1" kern="0" smtClean="0">
                            <a:latin typeface="Cambria Math" panose="02040503050406030204" pitchFamily="18" charset="0"/>
                          </a:rPr>
                          <m:t>[0.</m:t>
                        </m:r>
                        <m:r>
                          <a:rPr lang="en-US" altLang="nb-NO" sz="2800" b="0" i="1" kern="0" smtClean="0">
                            <a:latin typeface="Cambria Math" panose="02040503050406030204" pitchFamily="18" charset="0"/>
                          </a:rPr>
                          <m:t>039</m:t>
                        </m:r>
                        <m:r>
                          <a:rPr lang="nb-NO" altLang="nb-NO" sz="2800" i="1" kern="0">
                            <a:latin typeface="Cambria Math" panose="02040503050406030204" pitchFamily="18" charset="0"/>
                          </a:rPr>
                          <m:t>, 0.</m:t>
                        </m:r>
                        <m:r>
                          <a:rPr lang="en-US" altLang="nb-NO" sz="2800" b="0" i="1" kern="0" smtClean="0">
                            <a:latin typeface="Cambria Math" panose="02040503050406030204" pitchFamily="18" charset="0"/>
                          </a:rPr>
                          <m:t>073</m:t>
                        </m:r>
                        <m:r>
                          <a:rPr lang="nb-NO" altLang="nb-NO" sz="2800" i="1" ker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16438A1C-CF96-AC43-A95E-A03A3A189D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7429" y="4121077"/>
                  <a:ext cx="2405338" cy="5232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extBox 4"/>
          <p:cNvSpPr txBox="1"/>
          <p:nvPr/>
        </p:nvSpPr>
        <p:spPr>
          <a:xfrm>
            <a:off x="2834640" y="1591056"/>
            <a:ext cx="184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altLang="nb-NO" kern="0" dirty="0"/>
          </a:p>
          <a:p>
            <a:endParaRPr lang="nb-NO" dirty="0"/>
          </a:p>
        </p:txBody>
      </p:sp>
      <p:grpSp>
        <p:nvGrpSpPr>
          <p:cNvPr id="9" name="Group 8"/>
          <p:cNvGrpSpPr/>
          <p:nvPr/>
        </p:nvGrpSpPr>
        <p:grpSpPr>
          <a:xfrm>
            <a:off x="632730" y="181863"/>
            <a:ext cx="8218552" cy="2098802"/>
            <a:chOff x="632730" y="181863"/>
            <a:chExt cx="8218552" cy="2098802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>
            <a:xfrm>
              <a:off x="632730" y="181863"/>
              <a:ext cx="8218552" cy="967257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For meningsmålingen gir formelen nederst </a:t>
              </a:r>
              <a:r>
                <a:rPr lang="nb-NO" altLang="nb-NO" sz="2800" kern="0">
                  <a:solidFill>
                    <a:schemeClr val="tx1"/>
                  </a:solidFill>
                </a:rPr>
                <a:t>på     foil </a:t>
              </a:r>
              <a:r>
                <a:rPr lang="nb-NO" altLang="nb-NO" sz="2800" kern="0" dirty="0">
                  <a:solidFill>
                    <a:schemeClr val="tx1"/>
                  </a:solidFill>
                </a:rPr>
                <a:t>14 følgende 95% konfidensintervall for Sp's oppslutning:</a:t>
              </a:r>
            </a:p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      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691640" y="1757445"/>
                  <a:ext cx="247802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nb-NO" altLang="nb-NO" sz="280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altLang="nb-NO" sz="2800" i="1" kern="0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altLang="nb-NO" sz="2800" i="1" ker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nb-NO" sz="2800" b="0" i="1" kern="0" smtClean="0">
                                <a:latin typeface="Cambria Math" panose="02040503050406030204" pitchFamily="18" charset="0"/>
                              </a:rPr>
                              <m:t>41</m:t>
                            </m:r>
                            <m:r>
                              <a:rPr lang="nb-NO" altLang="nb-NO" sz="2800" i="1" kern="0">
                                <a:latin typeface="Cambria Math" panose="02040503050406030204" pitchFamily="18" charset="0"/>
                              </a:rPr>
                              <m:t>, 0.</m:t>
                            </m:r>
                            <m:r>
                              <a:rPr lang="en-US" altLang="nb-NO" sz="2800" b="0" i="1" kern="0" smtClean="0">
                                <a:latin typeface="Cambria Math" panose="02040503050406030204" pitchFamily="18" charset="0"/>
                              </a:rPr>
                              <m:t>076</m:t>
                            </m:r>
                          </m:e>
                        </m:d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1640" y="1757445"/>
                  <a:ext cx="247802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/>
          <p:cNvSpPr txBox="1"/>
          <p:nvPr/>
        </p:nvSpPr>
        <p:spPr>
          <a:xfrm>
            <a:off x="2382854" y="4550110"/>
            <a:ext cx="2359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8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632730" y="2521117"/>
            <a:ext cx="8218552" cy="1175198"/>
            <a:chOff x="632730" y="2521117"/>
            <a:chExt cx="8218552" cy="1175198"/>
          </a:xfrm>
        </p:grpSpPr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632730" y="2521117"/>
              <a:ext cx="8218552" cy="967257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mens det enkle intervallet (*) gir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747429" y="3173095"/>
                  <a:ext cx="235915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altLang="nb-NO" sz="2800" i="1" kern="0" smtClean="0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altLang="nb-NO" sz="2800" i="1" ker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nb-NO" sz="2800" b="0" i="1" kern="0" smtClean="0">
                            <a:latin typeface="Cambria Math" panose="02040503050406030204" pitchFamily="18" charset="0"/>
                          </a:rPr>
                          <m:t>56</m:t>
                        </m:r>
                        <m:r>
                          <a:rPr lang="nb-NO" altLang="nb-NO" sz="2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±0.0</m:t>
                        </m:r>
                        <m:r>
                          <a:rPr lang="en-US" altLang="nb-NO" sz="28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nb-NO" altLang="nb-NO" sz="2800" kern="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7429" y="3173095"/>
                  <a:ext cx="2359152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414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12940</TotalTime>
  <Words>710</Words>
  <Application>Microsoft Macintosh PowerPoint</Application>
  <PresentationFormat>On-screen Show (4:3)</PresentationFormat>
  <Paragraphs>118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Cambria Math</vt:lpstr>
      <vt:lpstr>Euclid Symbol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geirs</cp:lastModifiedBy>
  <cp:revision>784</cp:revision>
  <cp:lastPrinted>2021-04-22T14:06:50Z</cp:lastPrinted>
  <dcterms:created xsi:type="dcterms:W3CDTF">2003-10-01T16:45:29Z</dcterms:created>
  <dcterms:modified xsi:type="dcterms:W3CDTF">2025-04-19T11:51:02Z</dcterms:modified>
</cp:coreProperties>
</file>