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57" r:id="rId2"/>
    <p:sldId id="392" r:id="rId3"/>
    <p:sldId id="393" r:id="rId4"/>
    <p:sldId id="394" r:id="rId5"/>
    <p:sldId id="395" r:id="rId6"/>
    <p:sldId id="402" r:id="rId7"/>
    <p:sldId id="403" r:id="rId8"/>
    <p:sldId id="404" r:id="rId9"/>
    <p:sldId id="397" r:id="rId10"/>
    <p:sldId id="398" r:id="rId11"/>
    <p:sldId id="399" r:id="rId12"/>
    <p:sldId id="400" r:id="rId13"/>
    <p:sldId id="401" r:id="rId14"/>
    <p:sldId id="373" r:id="rId15"/>
    <p:sldId id="374" r:id="rId16"/>
    <p:sldId id="372" r:id="rId17"/>
    <p:sldId id="375" r:id="rId18"/>
    <p:sldId id="376" r:id="rId19"/>
    <p:sldId id="377" r:id="rId20"/>
    <p:sldId id="378" r:id="rId21"/>
    <p:sldId id="379" r:id="rId2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6" autoAdjust="0"/>
    <p:restoredTop sz="94692" autoAdjust="0"/>
  </p:normalViewPr>
  <p:slideViewPr>
    <p:cSldViewPr snapToGrid="0" showGuides="1">
      <p:cViewPr varScale="1">
        <p:scale>
          <a:sx n="126" d="100"/>
          <a:sy n="126" d="100"/>
        </p:scale>
        <p:origin x="1144" y="192"/>
      </p:cViewPr>
      <p:guideLst>
        <p:guide orient="horz" pos="4065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65E110E-4107-4108-BD5F-E3515D131F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9758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A42B639-E2E5-4B54-94B8-F03FB83D861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96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42B639-E2E5-4B54-94B8-F03FB83D8615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6379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42B639-E2E5-4B54-94B8-F03FB83D8615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857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42B639-E2E5-4B54-94B8-F03FB83D8615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8193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8F866-EEED-4338-8751-F88EF9EFF80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6599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46603-C0FC-437F-A29E-D652A0848D5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615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72FAD-19D6-4005-AEA8-B90BBBEDEDF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1014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9572B-5223-4733-BC3E-71EA6A2AF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9627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A25FF-42BE-44FA-85D5-0914454AA0D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211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B9493-DB32-4620-BC80-DB7FB7D9E2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9138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F3E45-FC55-4644-978C-ADB3EA263DD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160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15F62-C151-48E9-865B-1278417C225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4981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7BB5D-F134-4505-96E7-28172E72FAC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3752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EEC62-F47C-4051-B360-7C4894EBC0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402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C8137-AFF1-48F4-B427-934FE627B36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6164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63424-9B5F-46FF-87F0-E421DBAF690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9437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5CD57-7E20-4BF8-B3BF-F147767F3D9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05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346AD9-B2D6-41AF-AF2D-3761E7BAC5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1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3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6.w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23.bin"/><Relationship Id="rId3" Type="http://schemas.openxmlformats.org/officeDocument/2006/relationships/image" Target="../media/image23.wmf"/><Relationship Id="rId7" Type="http://schemas.openxmlformats.org/officeDocument/2006/relationships/image" Target="../media/image4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27.wmf"/><Relationship Id="rId2" Type="http://schemas.openxmlformats.org/officeDocument/2006/relationships/oleObject" Target="../embeddings/oleObject18.bin"/><Relationship Id="rId16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5.wmf"/><Relationship Id="rId5" Type="http://schemas.openxmlformats.org/officeDocument/2006/relationships/image" Target="../media/image3.wmf"/><Relationship Id="rId15" Type="http://schemas.openxmlformats.org/officeDocument/2006/relationships/image" Target="../media/image29.png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28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9.bin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0.png"/><Relationship Id="rId5" Type="http://schemas.openxmlformats.org/officeDocument/2006/relationships/image" Target="../media/image36.wmf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49.wmf"/><Relationship Id="rId3" Type="http://schemas.openxmlformats.org/officeDocument/2006/relationships/image" Target="../media/image4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2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51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sci.org/data/general/nerve.html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image" Target="../media/image60.wmf"/><Relationship Id="rId7" Type="http://schemas.openxmlformats.org/officeDocument/2006/relationships/image" Target="../media/image62.wmf"/><Relationship Id="rId2" Type="http://schemas.openxmlformats.org/officeDocument/2006/relationships/oleObject" Target="../embeddings/oleObject5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61.wmf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53.bin"/><Relationship Id="rId9" Type="http://schemas.openxmlformats.org/officeDocument/2006/relationships/image" Target="../media/image6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7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6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B9BFFAC-637D-4F19-84E2-6F8317612500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våren 2025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1176975" y="3340596"/>
            <a:ext cx="7038975" cy="2630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 dirty="0" err="1">
                <a:solidFill>
                  <a:srgbClr val="CC0000"/>
                </a:solidFill>
              </a:rPr>
              <a:t>Svarer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til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avsnitt</a:t>
            </a:r>
            <a:r>
              <a:rPr lang="en-GB" altLang="nb-NO" sz="2800" dirty="0">
                <a:solidFill>
                  <a:srgbClr val="CC0000"/>
                </a:solidFill>
              </a:rPr>
              <a:t> 8.1 </a:t>
            </a:r>
            <a:r>
              <a:rPr lang="en-GB" altLang="nb-NO" sz="2800" dirty="0" err="1">
                <a:solidFill>
                  <a:srgbClr val="CC0000"/>
                </a:solidFill>
              </a:rPr>
              <a:t>i</a:t>
            </a:r>
            <a:r>
              <a:rPr lang="en-GB" altLang="nb-NO" sz="2800" dirty="0">
                <a:solidFill>
                  <a:srgbClr val="CC0000"/>
                </a:solidFill>
              </a:rPr>
              <a:t> </a:t>
            </a:r>
            <a:r>
              <a:rPr lang="en-GB" altLang="nb-NO" sz="2800" dirty="0" err="1">
                <a:solidFill>
                  <a:srgbClr val="CC0000"/>
                </a:solidFill>
              </a:rPr>
              <a:t>læreboka</a:t>
            </a:r>
            <a:endParaRPr lang="en-GB" altLang="nb-NO" sz="2800" dirty="0">
              <a:solidFill>
                <a:srgbClr val="CC0000"/>
              </a:solidFill>
            </a:endParaRPr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1371600" y="4818690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nb-NO" altLang="nb-NO" sz="2000" dirty="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 dirty="0"/>
              <a:t>Universitetet i Oslo</a:t>
            </a:r>
            <a:endParaRPr lang="nb-NO" altLang="nb-NO" dirty="0"/>
          </a:p>
          <a:p>
            <a:pPr algn="ctr" eaLnBrk="1" hangingPunct="1">
              <a:buFontTx/>
              <a:buNone/>
            </a:pPr>
            <a:endParaRPr lang="en-GB" altLang="nb-NO" dirty="0"/>
          </a:p>
        </p:txBody>
      </p:sp>
      <p:sp>
        <p:nvSpPr>
          <p:cNvPr id="2054" name="Rektangel 5"/>
          <p:cNvSpPr>
            <a:spLocks noChangeArrowheads="1"/>
          </p:cNvSpPr>
          <p:nvPr/>
        </p:nvSpPr>
        <p:spPr bwMode="auto">
          <a:xfrm>
            <a:off x="457200" y="1992563"/>
            <a:ext cx="830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b="1" dirty="0">
                <a:solidFill>
                  <a:srgbClr val="000099"/>
                </a:solidFill>
              </a:rPr>
              <a:t>Konfidensintervaller</a:t>
            </a: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554550" y="37112"/>
            <a:ext cx="7983522" cy="44762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Eksempel 1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63729" y="564082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 kjemiker er interessert i å bestemme konsentrasjonen </a:t>
            </a:r>
            <a:r>
              <a:rPr lang="nb-NO" altLang="nb-NO" sz="2800" i="1" kern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>
                <a:solidFill>
                  <a:schemeClr val="tx1"/>
                </a:solidFill>
              </a:rPr>
              <a:t>  av </a:t>
            </a:r>
            <a:r>
              <a:rPr lang="nb-NO" altLang="nb-NO" sz="2800" kern="0" dirty="0">
                <a:solidFill>
                  <a:schemeClr val="tx1"/>
                </a:solidFill>
              </a:rPr>
              <a:t>et stoff i en løsning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72908" y="1586811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Hun måler konsentrasjonen fem ganger med et bestemt apparat og får resultatene (i mg per liter): 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	2.52     2.49     2.62    2.45    2.56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582087" y="3215481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antar målingene hun får med apparatet er normalfordelte med forventningsverdi lik den sanne konsentrasjonen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(så det er ingen systematiske målefeil) og standardavvik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= 0.10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572908" y="522239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Et punktestimat 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er</a:t>
            </a:r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/>
        </p:nvGraphicFramePr>
        <p:xfrm>
          <a:off x="4524277" y="5269742"/>
          <a:ext cx="14097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080" imgH="177480" progId="Equation.DSMT4">
                  <p:embed/>
                </p:oleObj>
              </mc:Choice>
              <mc:Fallback>
                <p:oleObj name="Equation" r:id="rId2" imgW="6220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277" y="5269742"/>
                        <a:ext cx="1409700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571070" y="582648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Kan vi gi et intervall som med stor sikkerhet inneholder den virkelige konsentrasjonen?</a:t>
            </a:r>
          </a:p>
        </p:txBody>
      </p:sp>
    </p:spTree>
    <p:extLst>
      <p:ext uri="{BB962C8B-B14F-4D97-AF65-F5344CB8AC3E}">
        <p14:creationId xmlns:p14="http://schemas.microsoft.com/office/powerpoint/2010/main" val="328519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63729" y="277648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Generelt har vi følgende situasjon: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72908" y="991905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Observasjonene                       er observerte verdier av stokastiske variabler                        som er uavhengige og                            , der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er kjent   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582087" y="267565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bestemme et intervall som med stor sikkerhet inneholder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813554"/>
              </p:ext>
            </p:extLst>
          </p:nvPr>
        </p:nvGraphicFramePr>
        <p:xfrm>
          <a:off x="3529013" y="1843088"/>
          <a:ext cx="2674937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228600" progId="Equation.DSMT4">
                  <p:embed/>
                </p:oleObj>
              </mc:Choice>
              <mc:Fallback>
                <p:oleObj name="Equation" r:id="rId2" imgW="1180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1843088"/>
                        <a:ext cx="2674937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90423" y="3901586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/>
        </p:nvGraphicFramePr>
        <p:xfrm>
          <a:off x="3464250" y="1025431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28600" progId="Equation.DSMT4">
                  <p:embed/>
                </p:oleObj>
              </mc:Choice>
              <mc:Fallback>
                <p:oleObj name="Equation" r:id="rId4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4250" y="1025431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/>
        </p:nvGraphicFramePr>
        <p:xfrm>
          <a:off x="5630726" y="1467702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600" imgH="228600" progId="Equation.DSMT4">
                  <p:embed/>
                </p:oleObj>
              </mc:Choice>
              <mc:Fallback>
                <p:oleObj name="Equation" r:id="rId6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726" y="1467702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24317" y="380855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at 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158100"/>
              </p:ext>
            </p:extLst>
          </p:nvPr>
        </p:nvGraphicFramePr>
        <p:xfrm>
          <a:off x="2284413" y="3829050"/>
          <a:ext cx="258921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0" imgH="228600" progId="Equation.DSMT4">
                  <p:embed/>
                </p:oleObj>
              </mc:Choice>
              <mc:Fallback>
                <p:oleObj name="Equation" r:id="rId8" imgW="1143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3829050"/>
                        <a:ext cx="258921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66547" y="4599928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følger at 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682500"/>
              </p:ext>
            </p:extLst>
          </p:nvPr>
        </p:nvGraphicFramePr>
        <p:xfrm>
          <a:off x="2232540" y="5176964"/>
          <a:ext cx="30495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46040" imgH="444240" progId="Equation.DSMT4">
                  <p:embed/>
                </p:oleObj>
              </mc:Choice>
              <mc:Fallback>
                <p:oleObj name="Equation" r:id="rId10" imgW="13460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540" y="5176964"/>
                        <a:ext cx="3049588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886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11462" y="49944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at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548627"/>
              </p:ext>
            </p:extLst>
          </p:nvPr>
        </p:nvGraphicFramePr>
        <p:xfrm>
          <a:off x="1331913" y="611188"/>
          <a:ext cx="40846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240" imgH="203040" progId="Equation.DSMT4">
                  <p:embed/>
                </p:oleObj>
              </mc:Choice>
              <mc:Fallback>
                <p:oleObj name="Equation" r:id="rId2" imgW="1803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611188"/>
                        <a:ext cx="408463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532320"/>
              </p:ext>
            </p:extLst>
          </p:nvPr>
        </p:nvGraphicFramePr>
        <p:xfrm>
          <a:off x="1260475" y="1477963"/>
          <a:ext cx="50069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09680" imgH="482400" progId="Equation.DSMT4">
                  <p:embed/>
                </p:oleObj>
              </mc:Choice>
              <mc:Fallback>
                <p:oleObj name="Equation" r:id="rId4" imgW="22096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1477963"/>
                        <a:ext cx="500697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42675" y="1138774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 err="1">
                <a:solidFill>
                  <a:schemeClr val="tx1"/>
                </a:solidFill>
              </a:rPr>
              <a:t>dvs</a:t>
            </a: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739474"/>
              </p:ext>
            </p:extLst>
          </p:nvPr>
        </p:nvGraphicFramePr>
        <p:xfrm>
          <a:off x="1179513" y="3157538"/>
          <a:ext cx="64166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31760" imgH="457200" progId="Equation.DSMT4">
                  <p:embed/>
                </p:oleObj>
              </mc:Choice>
              <mc:Fallback>
                <p:oleObj name="Equation" r:id="rId6" imgW="2831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3157538"/>
                        <a:ext cx="6416675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73888" y="263523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Ved å omforme ulikhetene gir dette at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009194"/>
              </p:ext>
            </p:extLst>
          </p:nvPr>
        </p:nvGraphicFramePr>
        <p:xfrm>
          <a:off x="1571625" y="4806950"/>
          <a:ext cx="466090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57400" imgH="457200" progId="Equation.DSMT4">
                  <p:embed/>
                </p:oleObj>
              </mc:Choice>
              <mc:Fallback>
                <p:oleObj name="Equation" r:id="rId8" imgW="2057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806950"/>
                        <a:ext cx="4660900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05101" y="427491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Så det </a:t>
            </a:r>
            <a:r>
              <a:rPr lang="nb-NO" altLang="nb-NO" sz="2800" kern="0" dirty="0">
                <a:solidFill>
                  <a:srgbClr val="FF0000"/>
                </a:solidFill>
              </a:rPr>
              <a:t>stokastiske</a:t>
            </a:r>
            <a:r>
              <a:rPr lang="nb-NO" altLang="nb-NO" sz="2800" kern="0" dirty="0">
                <a:solidFill>
                  <a:schemeClr val="tx1"/>
                </a:solidFill>
              </a:rPr>
              <a:t> intervallet 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92246" y="598068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inneholder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med 95% sannsynlighet</a:t>
            </a:r>
          </a:p>
        </p:txBody>
      </p:sp>
    </p:spTree>
    <p:extLst>
      <p:ext uri="{BB962C8B-B14F-4D97-AF65-F5344CB8AC3E}">
        <p14:creationId xmlns:p14="http://schemas.microsoft.com/office/powerpoint/2010/main" val="212372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1281"/>
              </p:ext>
            </p:extLst>
          </p:nvPr>
        </p:nvGraphicFramePr>
        <p:xfrm>
          <a:off x="1612900" y="1560513"/>
          <a:ext cx="448786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81080" imgH="457200" progId="Equation.DSMT4">
                  <p:embed/>
                </p:oleObj>
              </mc:Choice>
              <mc:Fallback>
                <p:oleObj name="Equation" r:id="rId2" imgW="19810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1560513"/>
                        <a:ext cx="4487863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57840" y="11709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Når vi setter inn de observerte verdiene                                               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av de stokastiske variablene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får vi intervallet  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03278" y="287392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Dette er et </a:t>
            </a:r>
            <a:r>
              <a:rPr lang="nb-NO" altLang="nb-NO" sz="2800" kern="0" dirty="0">
                <a:solidFill>
                  <a:srgbClr val="FF0000"/>
                </a:solidFill>
              </a:rPr>
              <a:t>95% konfidensintervall </a:t>
            </a:r>
            <a:r>
              <a:rPr lang="nb-NO" altLang="nb-NO" sz="2800" kern="0" dirty="0">
                <a:solidFill>
                  <a:schemeClr val="tx1"/>
                </a:solidFill>
              </a:rPr>
              <a:t>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/>
        </p:nvGraphicFramePr>
        <p:xfrm>
          <a:off x="853253" y="546546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28600" progId="Equation.DSMT4">
                  <p:embed/>
                </p:oleObj>
              </mc:Choice>
              <mc:Fallback>
                <p:oleObj name="Equation" r:id="rId4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53" y="546546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/>
        </p:nvGraphicFramePr>
        <p:xfrm>
          <a:off x="820202" y="999711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600" imgH="228600" progId="Equation.DSMT4">
                  <p:embed/>
                </p:oleObj>
              </mc:Choice>
              <mc:Fallback>
                <p:oleObj name="Equation" r:id="rId6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202" y="999711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67542" y="387462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I eksempel 1 får vi intervallet</a:t>
            </a:r>
            <a:endParaRPr lang="nb-NO" altLang="nb-NO" sz="2800" i="1" kern="0" dirty="0">
              <a:solidFill>
                <a:srgbClr val="0066FF"/>
              </a:solidFill>
              <a:latin typeface="Euclid Symbol" panose="05050102010706020507" pitchFamily="18" charset="2"/>
            </a:endParaRPr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934225" y="4473564"/>
          <a:ext cx="26479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419040" progId="Equation.DSMT4">
                  <p:embed/>
                </p:oleObj>
              </mc:Choice>
              <mc:Fallback>
                <p:oleObj name="Equation" r:id="rId8" imgW="11682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225" y="4473564"/>
                        <a:ext cx="26479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/>
        </p:nvGraphicFramePr>
        <p:xfrm>
          <a:off x="5218327" y="4731706"/>
          <a:ext cx="18415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520" imgH="177480" progId="Equation.DSMT4">
                  <p:embed/>
                </p:oleObj>
              </mc:Choice>
              <mc:Fallback>
                <p:oleObj name="Equation" r:id="rId10" imgW="8125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327" y="4731706"/>
                        <a:ext cx="1841500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911915" y="4651302"/>
            <a:ext cx="120447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 err="1">
                <a:solidFill>
                  <a:schemeClr val="tx1"/>
                </a:solidFill>
              </a:rPr>
              <a:t>dvs</a:t>
            </a:r>
            <a:endParaRPr lang="nb-NO" altLang="nb-NO" sz="2800" i="1" kern="0" dirty="0">
              <a:solidFill>
                <a:schemeClr val="tx1"/>
              </a:solidFill>
              <a:latin typeface="Euclid Symbol" panose="05050102010706020507" pitchFamily="18" charset="2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813038" y="5629576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kan si at 0.09 er en </a:t>
            </a:r>
            <a:r>
              <a:rPr lang="nb-NO" altLang="nb-NO" sz="2800" kern="0" dirty="0">
                <a:solidFill>
                  <a:srgbClr val="FF0000"/>
                </a:solidFill>
              </a:rPr>
              <a:t>feilmargin</a:t>
            </a:r>
            <a:r>
              <a:rPr lang="nb-NO" altLang="nb-NO" sz="2800" kern="0" dirty="0">
                <a:solidFill>
                  <a:schemeClr val="tx1"/>
                </a:solidFill>
              </a:rPr>
              <a:t> for estimatet</a:t>
            </a:r>
            <a:endParaRPr lang="nb-NO" altLang="nb-NO" sz="2800" i="1" kern="0" dirty="0">
              <a:solidFill>
                <a:schemeClr val="tx1"/>
              </a:solidFill>
              <a:latin typeface="Euclid 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9027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10449" y="6215063"/>
            <a:ext cx="2133600" cy="476250"/>
          </a:xfrm>
        </p:spPr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6</a:t>
            </a:fld>
            <a:endParaRPr lang="en-US" altLang="nb-NO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6997" y="268056"/>
            <a:ext cx="7983522" cy="5344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Simulering av 50 konfidensintervaller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166997" y="924300"/>
            <a:ext cx="4572000" cy="48341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numpy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</a:t>
            </a: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scipy.stats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stats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matplotlib.pyplot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</a:t>
            </a: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m=2.50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s=0.10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n=5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plt.xlim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([m-0.25,m+0.25])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plt.ylim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([0,50])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plt.plot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([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m,m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],[0,50])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np.arange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(1,51)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k in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x=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stats.norm.rvs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size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n,loc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m,scale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=s)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np.mean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(x)-1.96*s/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np.sqrt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up=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np.mean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(x)+1.96*s/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np.sqrt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plt.plot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([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low,up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],[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k,k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])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68394" y="576891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Antall intervaller som inneholder den sanne verdien av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er binomisk fordelt med  </a:t>
            </a:r>
            <a:r>
              <a:rPr lang="nb-NO" altLang="nb-NO" sz="2800" i="1" kern="0" dirty="0">
                <a:solidFill>
                  <a:schemeClr val="tx1"/>
                </a:solidFill>
              </a:rPr>
              <a:t>p = </a:t>
            </a:r>
            <a:r>
              <a:rPr lang="nb-NO" altLang="nb-NO" sz="2800" kern="0" dirty="0">
                <a:solidFill>
                  <a:schemeClr val="tx1"/>
                </a:solidFill>
              </a:rPr>
              <a:t>0.95</a:t>
            </a:r>
            <a:endParaRPr lang="nb-NO" altLang="nb-NO" sz="2800" i="1" kern="0" dirty="0">
              <a:solidFill>
                <a:schemeClr val="tx1"/>
              </a:solidFill>
              <a:latin typeface="Euclid Symbol" panose="05050102010706020507" pitchFamily="18" charset="2"/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503" y="913825"/>
            <a:ext cx="4673016" cy="355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85107" y="90526"/>
            <a:ext cx="7983522" cy="5344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Bredden av konfidensintervallet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5107" y="84012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Konfidensintervallet til kjemikeren var</a:t>
            </a:r>
          </a:p>
        </p:txBody>
      </p:sp>
      <p:graphicFrame>
        <p:nvGraphicFramePr>
          <p:cNvPr id="5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601631"/>
              </p:ext>
            </p:extLst>
          </p:nvPr>
        </p:nvGraphicFramePr>
        <p:xfrm>
          <a:off x="6499225" y="731838"/>
          <a:ext cx="24003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419040" progId="Equation.DSMT4">
                  <p:embed/>
                </p:oleObj>
              </mc:Choice>
              <mc:Fallback>
                <p:oleObj name="Equation" r:id="rId2" imgW="1143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225" y="731838"/>
                        <a:ext cx="24003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2257" y="170967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Bredden av intervallet er</a:t>
            </a:r>
          </a:p>
        </p:txBody>
      </p:sp>
      <p:graphicFrame>
        <p:nvGraphicFramePr>
          <p:cNvPr id="7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739143"/>
              </p:ext>
            </p:extLst>
          </p:nvPr>
        </p:nvGraphicFramePr>
        <p:xfrm>
          <a:off x="4567238" y="1608138"/>
          <a:ext cx="2852737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19040" progId="Equation.DSMT4">
                  <p:embed/>
                </p:oleObj>
              </mc:Choice>
              <mc:Fallback>
                <p:oleObj name="Equation" r:id="rId4" imgW="13586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1608138"/>
                        <a:ext cx="2852737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27656" y="2745507"/>
            <a:ext cx="842455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Hvor mange målinger må kjemikeren gjøre hvis hun ønsker at konfidensintervallet skal ha bredde 0.12?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57497" y="391947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Med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observasjoner blir bredden</a:t>
            </a:r>
          </a:p>
        </p:txBody>
      </p:sp>
      <p:graphicFrame>
        <p:nvGraphicFramePr>
          <p:cNvPr id="10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221461"/>
              </p:ext>
            </p:extLst>
          </p:nvPr>
        </p:nvGraphicFramePr>
        <p:xfrm>
          <a:off x="5993343" y="3821217"/>
          <a:ext cx="17589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080" imgH="419040" progId="Equation.DSMT4">
                  <p:embed/>
                </p:oleObj>
              </mc:Choice>
              <mc:Fallback>
                <p:oleObj name="Equation" r:id="rId6" imgW="8380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3343" y="3821217"/>
                        <a:ext cx="175895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2"/>
              <p:cNvSpPr txBox="1">
                <a:spLocks noChangeArrowheads="1"/>
              </p:cNvSpPr>
              <p:nvPr/>
            </p:nvSpPr>
            <p:spPr>
              <a:xfrm>
                <a:off x="342896" y="5824642"/>
                <a:ext cx="8195314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Det gir </a:t>
                </a:r>
                <a14:m>
                  <m:oMath xmlns:m="http://schemas.openxmlformats.org/officeDocument/2006/math"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altLang="nb-NO" sz="28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altLang="nb-NO" sz="2800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∙1.96</m:t>
                                </m:r>
                                <m:r>
                                  <a:rPr lang="nb-NO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nb-NO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0.10</m:t>
                                </m:r>
                              </m:num>
                              <m:den>
                                <m:r>
                                  <a:rPr lang="nb-NO" altLang="nb-NO" sz="2800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0.12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nb-NO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=10.67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,  </a:t>
                </a:r>
                <a:r>
                  <a:rPr lang="nb-NO" altLang="nb-NO" sz="2800" kern="0" dirty="0" err="1">
                    <a:solidFill>
                      <a:schemeClr val="tx1"/>
                    </a:solidFill>
                  </a:rPr>
                  <a:t>dvs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 11 målinger    </a:t>
                </a:r>
              </a:p>
            </p:txBody>
          </p:sp>
        </mc:Choice>
        <mc:Fallback xmlns="">
          <p:sp>
            <p:nvSpPr>
              <p:cNvPr id="1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6" y="5824642"/>
                <a:ext cx="8195314" cy="967257"/>
              </a:xfrm>
              <a:prstGeom prst="rect">
                <a:avLst/>
              </a:prstGeom>
              <a:blipFill>
                <a:blip r:embed="rId9"/>
                <a:stretch>
                  <a:fillRect l="-1546" r="-34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73376" y="4645638"/>
            <a:ext cx="4472944" cy="1136611"/>
            <a:chOff x="373376" y="4645638"/>
            <a:chExt cx="4472944" cy="1136611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>
            <a:xfrm>
              <a:off x="373376" y="4814992"/>
              <a:ext cx="4472944" cy="967257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800" kern="0" dirty="0">
                  <a:solidFill>
                    <a:schemeClr val="tx1"/>
                  </a:solidFill>
                </a:rPr>
                <a:t>Altså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kstSylinder 1">
                  <a:extLst>
                    <a:ext uri="{FF2B5EF4-FFF2-40B4-BE49-F238E27FC236}">
                      <a16:creationId xmlns:a16="http://schemas.microsoft.com/office/drawing/2014/main" id="{302B476C-F395-9840-ACD8-029F11E93EB3}"/>
                    </a:ext>
                  </a:extLst>
                </p:cNvPr>
                <p:cNvSpPr txBox="1"/>
                <p:nvPr/>
              </p:nvSpPr>
              <p:spPr>
                <a:xfrm>
                  <a:off x="1343038" y="4645638"/>
                  <a:ext cx="3097515" cy="8899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∙1.96</m:t>
                        </m:r>
                        <m:f>
                          <m:f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0.10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≤0.12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2" name="TekstSylinder 1">
                  <a:extLst>
                    <a:ext uri="{FF2B5EF4-FFF2-40B4-BE49-F238E27FC236}">
                      <a16:creationId xmlns:a16="http://schemas.microsoft.com/office/drawing/2014/main" id="{302B476C-F395-9840-ACD8-029F11E93E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3038" y="4645638"/>
                  <a:ext cx="3097515" cy="88998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2320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14619" y="128102"/>
            <a:ext cx="7983522" cy="5990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er vanlig å se på konfidensintervall med </a:t>
            </a:r>
            <a:r>
              <a:rPr lang="nb-NO" altLang="nb-NO" sz="2800" kern="0" dirty="0">
                <a:solidFill>
                  <a:srgbClr val="FF0000"/>
                </a:solidFill>
              </a:rPr>
              <a:t>konfidensnivå </a:t>
            </a:r>
            <a:r>
              <a:rPr lang="nb-NO" altLang="nb-NO" sz="2800" kern="0" dirty="0">
                <a:solidFill>
                  <a:schemeClr val="tx1"/>
                </a:solidFill>
              </a:rPr>
              <a:t> 90%, 95% eller 99%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265486"/>
              </p:ext>
            </p:extLst>
          </p:nvPr>
        </p:nvGraphicFramePr>
        <p:xfrm>
          <a:off x="1604963" y="4967288"/>
          <a:ext cx="42576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79560" imgH="457200" progId="Equation.DSMT4">
                  <p:embed/>
                </p:oleObj>
              </mc:Choice>
              <mc:Fallback>
                <p:oleObj name="Equation" r:id="rId2" imgW="18795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4967288"/>
                        <a:ext cx="4257675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2"/>
              <p:cNvSpPr txBox="1">
                <a:spLocks noChangeArrowheads="1"/>
              </p:cNvSpPr>
              <p:nvPr/>
            </p:nvSpPr>
            <p:spPr>
              <a:xfrm>
                <a:off x="653243" y="3847114"/>
                <a:ext cx="8127342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Generelt er et </a:t>
                </a:r>
                <a14:m>
                  <m:oMath xmlns:m="http://schemas.openxmlformats.org/officeDocument/2006/math">
                    <m:r>
                      <a:rPr lang="en-US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  <m:d>
                      <m:dPr>
                        <m:ctrlP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 konfidensintervall for </a:t>
                </a:r>
                <a:r>
                  <a:rPr lang="nb-NO" altLang="nb-NO" sz="2800" i="1" kern="0" dirty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m</a:t>
                </a:r>
                <a:r>
                  <a:rPr lang="nb-NO" altLang="nb-NO" sz="2800" kern="0" dirty="0">
                    <a:solidFill>
                      <a:schemeClr val="tx1"/>
                    </a:solidFill>
                  </a:rPr>
                  <a:t> gitt ved  </a:t>
                </a:r>
              </a:p>
            </p:txBody>
          </p:sp>
        </mc:Choice>
        <mc:Fallback xmlns="">
          <p:sp>
            <p:nvSpPr>
              <p:cNvPr id="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43" y="3847114"/>
                <a:ext cx="8127342" cy="967257"/>
              </a:xfrm>
              <a:prstGeom prst="rect">
                <a:avLst/>
              </a:prstGeom>
              <a:blipFill>
                <a:blip r:embed="rId5"/>
                <a:stretch>
                  <a:fillRect l="-1500" t="-6289" b="-150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>
              <a:xfrm>
                <a:off x="703278" y="6205167"/>
                <a:ext cx="5721428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eller kortversjonen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8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nb-NO" altLang="nb-NO" sz="28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8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nb-NO" sz="28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nb-NO" sz="28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78" y="6205167"/>
                <a:ext cx="5721428" cy="967257"/>
              </a:xfrm>
              <a:prstGeom prst="rect">
                <a:avLst/>
              </a:prstGeom>
              <a:blipFill>
                <a:blip r:embed="rId6"/>
                <a:stretch>
                  <a:fillRect l="-2130" t="-62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1180" y="1147534"/>
            <a:ext cx="4732020" cy="23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5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367261" y="37112"/>
            <a:ext cx="7983522" cy="44762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Eksempel 2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376440" y="55306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 annen kjemiker er interessert i å bestemme presisjonen til et apparat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85619" y="1564777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Han bruker en standardløsning med kjent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konsentrasjon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= 4.00 og måler konsentrasjonen av denne seks ganger med apparatet og får resultatene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	3.86   4.17   3.77    3.99   4.04    4.10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392948" y="4152649"/>
            <a:ext cx="8751051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antar som før at måleresultatene er normalfordelte, men nå er det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kern="0" dirty="0">
                <a:solidFill>
                  <a:schemeClr val="tx1"/>
                </a:solidFill>
              </a:rPr>
              <a:t>  som er ukjent mens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kern="0" dirty="0">
                <a:solidFill>
                  <a:schemeClr val="tx1"/>
                </a:solidFill>
              </a:rPr>
              <a:t> er kjent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93951" y="5804448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Kan vi gi et intervall som med stor sikkerhet inneholder den virkelige presisjonen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kern="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03130" y="5240757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Kan vi gi et estimat 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s</a:t>
            </a:r>
            <a:r>
              <a:rPr lang="nb-NO" altLang="nb-NO" sz="2800" kern="0" dirty="0"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10787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63729" y="57308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Generelt har vi følgende situasjon: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72908" y="606310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Observasjonene                       er observerte verdier av stokastiske variabler                        som er uavhengige og                           , der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nb-NO" altLang="nb-NO" sz="2800" i="1" kern="0" dirty="0">
                <a:solidFill>
                  <a:schemeClr val="tx1"/>
                </a:solidFill>
              </a:rPr>
              <a:t> </a:t>
            </a:r>
            <a:r>
              <a:rPr lang="nb-NO" altLang="nb-NO" sz="2800" kern="0" dirty="0">
                <a:solidFill>
                  <a:schemeClr val="tx1"/>
                </a:solidFill>
              </a:rPr>
              <a:t>er kjent    </a:t>
            </a:r>
          </a:p>
        </p:txBody>
      </p:sp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562600"/>
              </p:ext>
            </p:extLst>
          </p:nvPr>
        </p:nvGraphicFramePr>
        <p:xfrm>
          <a:off x="3495675" y="1457325"/>
          <a:ext cx="267493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228600" progId="Equation.DSMT4">
                  <p:embed/>
                </p:oleObj>
              </mc:Choice>
              <mc:Fallback>
                <p:oleObj name="Equation" r:id="rId2" imgW="1180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1457325"/>
                        <a:ext cx="2674938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90423" y="344988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/>
        </p:nvGraphicFramePr>
        <p:xfrm>
          <a:off x="3464250" y="650853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28600" progId="Equation.DSMT4">
                  <p:embed/>
                </p:oleObj>
              </mc:Choice>
              <mc:Fallback>
                <p:oleObj name="Equation" r:id="rId4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4250" y="650853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/>
        </p:nvGraphicFramePr>
        <p:xfrm>
          <a:off x="5630726" y="1093124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600" imgH="228600" progId="Equation.DSMT4">
                  <p:embed/>
                </p:oleObj>
              </mc:Choice>
              <mc:Fallback>
                <p:oleObj name="Equation" r:id="rId6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726" y="1093124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40848" y="217818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at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580436"/>
              </p:ext>
            </p:extLst>
          </p:nvPr>
        </p:nvGraphicFramePr>
        <p:xfrm>
          <a:off x="2341563" y="2200275"/>
          <a:ext cx="37973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76160" imgH="241200" progId="Equation.DSMT4">
                  <p:embed/>
                </p:oleObj>
              </mc:Choice>
              <mc:Fallback>
                <p:oleObj name="Equation" r:id="rId8" imgW="16761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3" y="2200275"/>
                        <a:ext cx="379730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705111" y="2870403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En forventningsrett estimator for       er</a:t>
            </a:r>
            <a:endParaRPr lang="nb-NO" altLang="nb-NO" sz="1600" kern="0" dirty="0">
              <a:solidFill>
                <a:schemeClr val="tx1"/>
              </a:solidFill>
            </a:endParaRPr>
          </a:p>
        </p:txBody>
      </p:sp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398480"/>
              </p:ext>
            </p:extLst>
          </p:nvPr>
        </p:nvGraphicFramePr>
        <p:xfrm>
          <a:off x="1658938" y="3449638"/>
          <a:ext cx="2905125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82680" imgH="431640" progId="Equation.DSMT4">
                  <p:embed/>
                </p:oleObj>
              </mc:Choice>
              <mc:Fallback>
                <p:oleObj name="Equation" r:id="rId10" imgW="12826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938" y="3449638"/>
                        <a:ext cx="2905125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531617"/>
              </p:ext>
            </p:extLst>
          </p:nvPr>
        </p:nvGraphicFramePr>
        <p:xfrm>
          <a:off x="5964238" y="2868613"/>
          <a:ext cx="460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3040" imgH="203040" progId="Equation.DSMT4">
                  <p:embed/>
                </p:oleObj>
              </mc:Choice>
              <mc:Fallback>
                <p:oleObj name="Equation" r:id="rId12" imgW="203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4238" y="2868613"/>
                        <a:ext cx="4603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"/>
              <p:cNvSpPr txBox="1">
                <a:spLocks noChangeArrowheads="1"/>
              </p:cNvSpPr>
              <p:nvPr/>
            </p:nvSpPr>
            <p:spPr>
              <a:xfrm>
                <a:off x="705111" y="4511715"/>
                <a:ext cx="8516007" cy="967257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800" kern="0" dirty="0">
                    <a:solidFill>
                      <a:schemeClr val="tx1"/>
                    </a:solidFill>
                  </a:rPr>
                  <a:t>Estimator for </a:t>
                </a:r>
                <a14:m>
                  <m:oMath xmlns:m="http://schemas.openxmlformats.org/officeDocument/2006/math">
                    <m:r>
                      <a:rPr lang="nb-NO" altLang="nb-NO" sz="28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nb-NO" altLang="nb-NO" sz="2800" kern="0" dirty="0">
                    <a:solidFill>
                      <a:schemeClr val="tx1"/>
                    </a:solidFill>
                  </a:rPr>
                  <a:t>:</a:t>
                </a:r>
                <a:endParaRPr lang="nb-NO" altLang="nb-NO" sz="1600" kern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11" y="4511715"/>
                <a:ext cx="8516007" cy="967257"/>
              </a:xfrm>
              <a:prstGeom prst="rect">
                <a:avLst/>
              </a:prstGeom>
              <a:blipFill>
                <a:blip r:embed="rId15"/>
                <a:stretch>
                  <a:fillRect l="-1503" t="-62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Objek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769389"/>
              </p:ext>
            </p:extLst>
          </p:nvPr>
        </p:nvGraphicFramePr>
        <p:xfrm>
          <a:off x="2647950" y="4995863"/>
          <a:ext cx="30226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33440" imgH="482400" progId="Equation.DSMT4">
                  <p:embed/>
                </p:oleObj>
              </mc:Choice>
              <mc:Fallback>
                <p:oleObj name="Equation" r:id="rId16" imgW="13334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4995863"/>
                        <a:ext cx="30226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806101" y="6270834"/>
            <a:ext cx="7983522" cy="4506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I </a:t>
            </a:r>
            <a:r>
              <a:rPr lang="nb-NO" altLang="nb-NO" sz="2800" kern="0" dirty="0">
                <a:solidFill>
                  <a:srgbClr val="0066FF"/>
                </a:solidFill>
              </a:rPr>
              <a:t>eksempel 2</a:t>
            </a:r>
            <a:r>
              <a:rPr lang="nb-NO" altLang="nb-NO" sz="2800" kern="0" dirty="0">
                <a:solidFill>
                  <a:schemeClr val="tx1"/>
                </a:solidFill>
              </a:rPr>
              <a:t>  får vi estimatet</a:t>
            </a:r>
          </a:p>
        </p:txBody>
      </p:sp>
      <p:graphicFrame>
        <p:nvGraphicFramePr>
          <p:cNvPr id="29" name="Objek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154482"/>
              </p:ext>
            </p:extLst>
          </p:nvPr>
        </p:nvGraphicFramePr>
        <p:xfrm>
          <a:off x="5611813" y="6328410"/>
          <a:ext cx="15843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98400" imgH="177480" progId="Equation.DSMT4">
                  <p:embed/>
                </p:oleObj>
              </mc:Choice>
              <mc:Fallback>
                <p:oleObj name="Equation" r:id="rId18" imgW="6984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1813" y="6328410"/>
                        <a:ext cx="15843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625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5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90423" y="2469395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640848" y="23922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For å finne et konfidensintervall, merker vi oss først at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714065"/>
              </p:ext>
            </p:extLst>
          </p:nvPr>
        </p:nvGraphicFramePr>
        <p:xfrm>
          <a:off x="2085975" y="1144588"/>
          <a:ext cx="31083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406080" progId="Equation.DSMT4">
                  <p:embed/>
                </p:oleObj>
              </mc:Choice>
              <mc:Fallback>
                <p:oleObj name="Equation" r:id="rId2" imgW="13716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1144588"/>
                        <a:ext cx="310832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27992" y="2418725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følger at                             er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-kvadratfordelt  </a:t>
            </a:r>
          </a:p>
          <a:p>
            <a:pPr algn="l" eaLnBrk="1" hangingPunct="1">
              <a:defRPr/>
            </a:pPr>
            <a:endParaRPr lang="nb-NO" altLang="nb-NO" sz="16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med 1 frihetsgrad, dvs. gamma-fordelt med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  </a:t>
            </a:r>
          </a:p>
        </p:txBody>
      </p:sp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439889"/>
              </p:ext>
            </p:extLst>
          </p:nvPr>
        </p:nvGraphicFramePr>
        <p:xfrm>
          <a:off x="3074988" y="2117725"/>
          <a:ext cx="233045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457200" progId="Equation.DSMT4">
                  <p:embed/>
                </p:oleObj>
              </mc:Choice>
              <mc:Fallback>
                <p:oleObj name="Equation" r:id="rId4" imgW="10285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2117725"/>
                        <a:ext cx="2330450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453655"/>
              </p:ext>
            </p:extLst>
          </p:nvPr>
        </p:nvGraphicFramePr>
        <p:xfrm>
          <a:off x="777875" y="3606800"/>
          <a:ext cx="2819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203040" progId="Equation.DSMT4">
                  <p:embed/>
                </p:oleObj>
              </mc:Choice>
              <mc:Fallback>
                <p:oleObj name="Equation" r:id="rId6" imgW="1244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3606800"/>
                        <a:ext cx="2819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789576" y="4375312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727145" y="4324642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Hvis </a:t>
            </a:r>
            <a:r>
              <a:rPr lang="nb-NO" altLang="nb-NO" sz="2800" i="1" kern="0" dirty="0">
                <a:solidFill>
                  <a:schemeClr val="tx1"/>
                </a:solidFill>
              </a:rPr>
              <a:t>U </a:t>
            </a:r>
            <a:r>
              <a:rPr lang="nb-NO" altLang="nb-NO" sz="2800" kern="0" dirty="0">
                <a:solidFill>
                  <a:schemeClr val="tx1"/>
                </a:solidFill>
              </a:rPr>
              <a:t>og </a:t>
            </a:r>
            <a:r>
              <a:rPr lang="nb-NO" altLang="nb-NO" sz="2800" i="1" kern="0" dirty="0">
                <a:solidFill>
                  <a:schemeClr val="tx1"/>
                </a:solidFill>
              </a:rPr>
              <a:t>V </a:t>
            </a:r>
            <a:r>
              <a:rPr lang="nb-NO" altLang="nb-NO" sz="2800" kern="0" dirty="0">
                <a:solidFill>
                  <a:schemeClr val="tx1"/>
                </a:solidFill>
              </a:rPr>
              <a:t>er uavhengige og  </a:t>
            </a:r>
          </a:p>
        </p:txBody>
      </p:sp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786572"/>
              </p:ext>
            </p:extLst>
          </p:nvPr>
        </p:nvGraphicFramePr>
        <p:xfrm>
          <a:off x="1263650" y="4914900"/>
          <a:ext cx="27908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560" imgH="228600" progId="Equation.DSMT4">
                  <p:embed/>
                </p:oleObj>
              </mc:Choice>
              <mc:Fallback>
                <p:oleObj name="Equation" r:id="rId8" imgW="1231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4914900"/>
                        <a:ext cx="27908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889254"/>
              </p:ext>
            </p:extLst>
          </p:nvPr>
        </p:nvGraphicFramePr>
        <p:xfrm>
          <a:off x="4525963" y="4900613"/>
          <a:ext cx="28178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44520" imgH="228600" progId="Equation.DSMT4">
                  <p:embed/>
                </p:oleObj>
              </mc:Choice>
              <mc:Fallback>
                <p:oleObj name="Equation" r:id="rId10" imgW="1244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5963" y="4900613"/>
                        <a:ext cx="28178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736324" y="5512621"/>
            <a:ext cx="6670316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så er </a:t>
            </a:r>
          </a:p>
        </p:txBody>
      </p:sp>
      <p:graphicFrame>
        <p:nvGraphicFramePr>
          <p:cNvPr id="28" name="Objek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381584"/>
              </p:ext>
            </p:extLst>
          </p:nvPr>
        </p:nvGraphicFramePr>
        <p:xfrm>
          <a:off x="1370013" y="6170613"/>
          <a:ext cx="405447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90640" imgH="228600" progId="Equation.DSMT4">
                  <p:embed/>
                </p:oleObj>
              </mc:Choice>
              <mc:Fallback>
                <p:oleObj name="Equation" r:id="rId12" imgW="1790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6170613"/>
                        <a:ext cx="405447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510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  <p:bldP spid="18" grpId="0"/>
      <p:bldP spid="24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037357"/>
              </p:ext>
            </p:extLst>
          </p:nvPr>
        </p:nvGraphicFramePr>
        <p:xfrm>
          <a:off x="741363" y="755650"/>
          <a:ext cx="727551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13000" imgH="444240" progId="Equation.DSMT4">
                  <p:embed/>
                </p:oleObj>
              </mc:Choice>
              <mc:Fallback>
                <p:oleObj name="Equation" r:id="rId2" imgW="32130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755650"/>
                        <a:ext cx="7275512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99385" y="150772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følger at 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83609" y="1968619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dvs.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kji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-kvadratfordelt med </a:t>
            </a:r>
            <a:r>
              <a:rPr lang="nb-NO" altLang="nb-NO" sz="2800" i="1" kern="0" dirty="0">
                <a:solidFill>
                  <a:schemeClr val="tx1"/>
                </a:solidFill>
              </a:rPr>
              <a:t>n </a:t>
            </a:r>
            <a:r>
              <a:rPr lang="nb-NO" altLang="nb-NO" sz="2800" kern="0" dirty="0">
                <a:solidFill>
                  <a:schemeClr val="tx1"/>
                </a:solidFill>
              </a:rPr>
              <a:t>frihetsgrader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00451" y="2635073"/>
            <a:ext cx="634698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La          være                    -</a:t>
            </a:r>
            <a:r>
              <a:rPr lang="nb-NO" altLang="nb-NO" sz="2800" kern="0" dirty="0" err="1">
                <a:solidFill>
                  <a:schemeClr val="tx1"/>
                </a:solidFill>
              </a:rPr>
              <a:t>persentilen</a:t>
            </a:r>
            <a:r>
              <a:rPr lang="nb-NO" altLang="nb-NO" sz="2800" kern="0" dirty="0">
                <a:solidFill>
                  <a:schemeClr val="tx1"/>
                </a:solidFill>
              </a:rPr>
              <a:t> i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kji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-kvadratfordelingen med  frihetsgrader </a:t>
            </a:r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166983"/>
              </p:ext>
            </p:extLst>
          </p:nvPr>
        </p:nvGraphicFramePr>
        <p:xfrm>
          <a:off x="1119188" y="2566988"/>
          <a:ext cx="6318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9360" imgH="253800" progId="Equation.DSMT4">
                  <p:embed/>
                </p:oleObj>
              </mc:Choice>
              <mc:Fallback>
                <p:oleObj name="Equation" r:id="rId4" imgW="2793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2566988"/>
                        <a:ext cx="63182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80067" y="4302359"/>
            <a:ext cx="8516007" cy="5625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Da har vi at </a:t>
            </a: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256714"/>
              </p:ext>
            </p:extLst>
          </p:nvPr>
        </p:nvGraphicFramePr>
        <p:xfrm>
          <a:off x="787400" y="5094288"/>
          <a:ext cx="5005388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09680" imgH="482400" progId="Equation.DSMT4">
                  <p:embed/>
                </p:oleObj>
              </mc:Choice>
              <mc:Fallback>
                <p:oleObj name="Equation" r:id="rId6" imgW="22096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5094288"/>
                        <a:ext cx="5005388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017335"/>
              </p:ext>
            </p:extLst>
          </p:nvPr>
        </p:nvGraphicFramePr>
        <p:xfrm>
          <a:off x="2830513" y="2705100"/>
          <a:ext cx="189547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080" imgH="203040" progId="Equation.DSMT4">
                  <p:embed/>
                </p:oleObj>
              </mc:Choice>
              <mc:Fallback>
                <p:oleObj name="Equation" r:id="rId8" imgW="838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513" y="2705100"/>
                        <a:ext cx="189547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36128" y="2615339"/>
            <a:ext cx="2507872" cy="18251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32B960-55F1-57DF-94EB-7F96232BFEE5}"/>
                  </a:ext>
                </a:extLst>
              </p:cNvPr>
              <p:cNvSpPr txBox="1"/>
              <p:nvPr/>
            </p:nvSpPr>
            <p:spPr>
              <a:xfrm>
                <a:off x="4836160" y="3039669"/>
                <a:ext cx="61976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en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32B960-55F1-57DF-94EB-7F96232BF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160" y="3039669"/>
                <a:ext cx="619760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73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>
          <a:xfrm>
            <a:off x="6817898" y="6473831"/>
            <a:ext cx="2133600" cy="476250"/>
          </a:xfrm>
        </p:spPr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13</a:t>
            </a:fld>
            <a:endParaRPr lang="en-US" altLang="nb-NO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856178" y="2956747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95%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konfidensinterval</a:t>
            </a: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42512"/>
              </p:ext>
            </p:extLst>
          </p:nvPr>
        </p:nvGraphicFramePr>
        <p:xfrm>
          <a:off x="1785938" y="411163"/>
          <a:ext cx="4859337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5960" imgH="507960" progId="Equation.DSMT4">
                  <p:embed/>
                </p:oleObj>
              </mc:Choice>
              <mc:Fallback>
                <p:oleObj name="Equation" r:id="rId2" imgW="21459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411163"/>
                        <a:ext cx="4859337" cy="115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107891"/>
              </p:ext>
            </p:extLst>
          </p:nvPr>
        </p:nvGraphicFramePr>
        <p:xfrm>
          <a:off x="1712913" y="1641475"/>
          <a:ext cx="5926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16120" imgH="533160" progId="Equation.DSMT4">
                  <p:embed/>
                </p:oleObj>
              </mc:Choice>
              <mc:Fallback>
                <p:oleObj name="Equation" r:id="rId4" imgW="26161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913" y="1641475"/>
                        <a:ext cx="5926137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780393" y="96388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gir  </a:t>
            </a:r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501270"/>
              </p:ext>
            </p:extLst>
          </p:nvPr>
        </p:nvGraphicFramePr>
        <p:xfrm>
          <a:off x="1797050" y="3548063"/>
          <a:ext cx="4454525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68480" imgH="533160" progId="Equation.DSMT4">
                  <p:embed/>
                </p:oleObj>
              </mc:Choice>
              <mc:Fallback>
                <p:oleObj name="Equation" r:id="rId6" imgW="19684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0" y="3548063"/>
                        <a:ext cx="4454525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780393" y="5037389"/>
            <a:ext cx="7983522" cy="4506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I </a:t>
            </a:r>
            <a:r>
              <a:rPr lang="nb-NO" altLang="nb-NO" sz="2800" kern="0" dirty="0">
                <a:solidFill>
                  <a:srgbClr val="0066FF"/>
                </a:solidFill>
              </a:rPr>
              <a:t>eksempel 2</a:t>
            </a:r>
            <a:r>
              <a:rPr lang="nb-NO" altLang="nb-NO" sz="2800" kern="0" dirty="0">
                <a:solidFill>
                  <a:schemeClr val="tx1"/>
                </a:solidFill>
              </a:rPr>
              <a:t>  får vi:</a:t>
            </a:r>
          </a:p>
        </p:txBody>
      </p:sp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737071"/>
              </p:ext>
            </p:extLst>
          </p:nvPr>
        </p:nvGraphicFramePr>
        <p:xfrm>
          <a:off x="792163" y="5695950"/>
          <a:ext cx="73644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0" imgH="507960" progId="Equation.DSMT4">
                  <p:embed/>
                </p:oleObj>
              </mc:Choice>
              <mc:Fallback>
                <p:oleObj name="Equation" r:id="rId8" imgW="368280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5695950"/>
                        <a:ext cx="7364412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112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627993" y="815977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har stokastiske variabler </a:t>
            </a:r>
          </a:p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bestemme et </a:t>
            </a:r>
            <a:r>
              <a:rPr lang="nb-NO" altLang="nb-NO" sz="2800" kern="0" dirty="0">
                <a:solidFill>
                  <a:srgbClr val="FF0000"/>
                </a:solidFill>
              </a:rPr>
              <a:t>100(1-</a:t>
            </a:r>
            <a:r>
              <a:rPr lang="nb-NO" altLang="nb-NO" sz="2800" i="1" kern="0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nb-NO" altLang="nb-NO" sz="2800" kern="0" dirty="0">
                <a:solidFill>
                  <a:srgbClr val="FF0000"/>
                </a:solidFill>
              </a:rPr>
              <a:t>)% konfidensintervall </a:t>
            </a:r>
            <a:r>
              <a:rPr lang="nb-NO" altLang="nb-NO" sz="2800" kern="0" dirty="0">
                <a:solidFill>
                  <a:schemeClr val="tx1"/>
                </a:solidFill>
              </a:rPr>
              <a:t>for en parameter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q</a:t>
            </a:r>
          </a:p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648189" y="2514567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Anta at vi har en </a:t>
            </a:r>
            <a:r>
              <a:rPr lang="nb-NO" altLang="nb-NO" sz="2800" kern="0" dirty="0">
                <a:solidFill>
                  <a:srgbClr val="FF0000"/>
                </a:solidFill>
              </a:rPr>
              <a:t>observator</a:t>
            </a:r>
            <a:r>
              <a:rPr lang="nb-NO" altLang="nb-NO" sz="2800" kern="0" dirty="0">
                <a:solidFill>
                  <a:schemeClr val="tx1"/>
                </a:solidFill>
              </a:rPr>
              <a:t>                                  og at fordelingen til observatoren ikke avhenger av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q</a:t>
            </a:r>
            <a:r>
              <a:rPr lang="nb-NO" altLang="nb-NO" sz="2800" kern="0" dirty="0">
                <a:solidFill>
                  <a:schemeClr val="tx1"/>
                </a:solidFill>
              </a:rPr>
              <a:t> eller noen andre parametere </a:t>
            </a:r>
            <a:endParaRPr lang="nb-NO" altLang="nb-NO" sz="2800" i="1" kern="0" dirty="0">
              <a:solidFill>
                <a:schemeClr val="tx1"/>
              </a:solidFill>
              <a:latin typeface="Euclid Symbol" panose="05050102010706020507" pitchFamily="18" charset="2"/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789576" y="434386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857151"/>
              </p:ext>
            </p:extLst>
          </p:nvPr>
        </p:nvGraphicFramePr>
        <p:xfrm>
          <a:off x="5042086" y="857464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600" imgH="228600" progId="Equation.DSMT4">
                  <p:embed/>
                </p:oleObj>
              </mc:Choice>
              <mc:Fallback>
                <p:oleObj name="Equation" r:id="rId2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2086" y="857464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23470" y="425083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57364" y="4049990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Hvis vi lar </a:t>
            </a:r>
            <a:r>
              <a:rPr lang="nb-NO" altLang="nb-NO" sz="2800" i="1" kern="0" dirty="0">
                <a:solidFill>
                  <a:schemeClr val="tx1"/>
                </a:solidFill>
              </a:rPr>
              <a:t>a</a:t>
            </a:r>
            <a:r>
              <a:rPr lang="nb-NO" altLang="nb-NO" sz="2800" kern="0" dirty="0">
                <a:solidFill>
                  <a:schemeClr val="tx1"/>
                </a:solidFill>
              </a:rPr>
              <a:t> og </a:t>
            </a:r>
            <a:r>
              <a:rPr lang="nb-NO" altLang="nb-NO" sz="2800" i="1" kern="0" dirty="0">
                <a:solidFill>
                  <a:schemeClr val="tx1"/>
                </a:solidFill>
              </a:rPr>
              <a:t>b</a:t>
            </a:r>
            <a:r>
              <a:rPr lang="nb-NO" altLang="nb-NO" sz="2800" kern="0" dirty="0">
                <a:solidFill>
                  <a:schemeClr val="tx1"/>
                </a:solidFill>
              </a:rPr>
              <a:t> være henholdsvis                       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           og  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                i fordelingen til                   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, så har vi at </a:t>
            </a:r>
          </a:p>
        </p:txBody>
      </p:sp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19430"/>
              </p:ext>
            </p:extLst>
          </p:nvPr>
        </p:nvGraphicFramePr>
        <p:xfrm>
          <a:off x="1420813" y="6113463"/>
          <a:ext cx="558006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63480" imgH="253800" progId="Equation.DSMT4">
                  <p:embed/>
                </p:oleObj>
              </mc:Choice>
              <mc:Fallback>
                <p:oleObj name="Equation" r:id="rId4" imgW="2463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6113463"/>
                        <a:ext cx="5580062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352513"/>
              </p:ext>
            </p:extLst>
          </p:nvPr>
        </p:nvGraphicFramePr>
        <p:xfrm>
          <a:off x="5227638" y="2554288"/>
          <a:ext cx="287496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720" imgH="228600" progId="Equation.DSMT4">
                  <p:embed/>
                </p:oleObj>
              </mc:Choice>
              <mc:Fallback>
                <p:oleObj name="Equation" r:id="rId6" imgW="1269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7638" y="2554288"/>
                        <a:ext cx="287496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22422"/>
              </p:ext>
            </p:extLst>
          </p:nvPr>
        </p:nvGraphicFramePr>
        <p:xfrm>
          <a:off x="733112" y="4555285"/>
          <a:ext cx="39068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26920" imgH="203040" progId="Equation.DSMT4">
                  <p:embed/>
                </p:oleObj>
              </mc:Choice>
              <mc:Fallback>
                <p:oleObj name="Equation" r:id="rId8" imgW="1726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112" y="4555285"/>
                        <a:ext cx="3906838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088098"/>
              </p:ext>
            </p:extLst>
          </p:nvPr>
        </p:nvGraphicFramePr>
        <p:xfrm>
          <a:off x="698500" y="4997450"/>
          <a:ext cx="43386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17360" imgH="203040" progId="Equation.DSMT4">
                  <p:embed/>
                </p:oleObj>
              </mc:Choice>
              <mc:Fallback>
                <p:oleObj name="Equation" r:id="rId10" imgW="1917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4997450"/>
                        <a:ext cx="4338638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372057"/>
              </p:ext>
            </p:extLst>
          </p:nvPr>
        </p:nvGraphicFramePr>
        <p:xfrm>
          <a:off x="774700" y="5387975"/>
          <a:ext cx="287496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9720" imgH="228600" progId="Equation.DSMT4">
                  <p:embed/>
                </p:oleObj>
              </mc:Choice>
              <mc:Fallback>
                <p:oleObj name="Equation" r:id="rId12" imgW="1269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5387975"/>
                        <a:ext cx="2874963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508636" y="158843"/>
            <a:ext cx="8198356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Generell framgangsmåte for konfidensintervall</a:t>
            </a:r>
          </a:p>
        </p:txBody>
      </p:sp>
    </p:spTree>
    <p:extLst>
      <p:ext uri="{BB962C8B-B14F-4D97-AF65-F5344CB8AC3E}">
        <p14:creationId xmlns:p14="http://schemas.microsoft.com/office/powerpoint/2010/main" val="104565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>
          <a:xfrm>
            <a:off x="6597811" y="6288088"/>
            <a:ext cx="2133600" cy="476250"/>
          </a:xfrm>
        </p:spPr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15</a:t>
            </a:fld>
            <a:endParaRPr lang="en-US" altLang="nb-NO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42506" y="57551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Anta nå at vi kan omforme ulikhetene: 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40790" y="3882040"/>
            <a:ext cx="816582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Når vi setter inn de observerte verdiene                                                </a:t>
            </a:r>
          </a:p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av de stokastiske variablene                       ,</a:t>
            </a:r>
          </a:p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får vi et 100(1-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nb-NO" altLang="nb-NO" sz="2800" kern="0" dirty="0">
                <a:solidFill>
                  <a:schemeClr val="tx1"/>
                </a:solidFill>
              </a:rPr>
              <a:t>)% konfidensintervall 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q</a:t>
            </a:r>
            <a:r>
              <a:rPr lang="nb-NO" altLang="nb-NO" sz="2800" kern="0" dirty="0">
                <a:solidFill>
                  <a:schemeClr val="tx1"/>
                </a:solidFill>
              </a:rPr>
              <a:t> : </a:t>
            </a: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646880"/>
              </p:ext>
            </p:extLst>
          </p:nvPr>
        </p:nvGraphicFramePr>
        <p:xfrm>
          <a:off x="6891499" y="3911586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12520" imgH="228600" progId="Equation.DSMT4">
                  <p:embed/>
                </p:oleObj>
              </mc:Choice>
              <mc:Fallback>
                <p:oleObj name="Equation" r:id="rId3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1499" y="3911586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716706"/>
              </p:ext>
            </p:extLst>
          </p:nvPr>
        </p:nvGraphicFramePr>
        <p:xfrm>
          <a:off x="5191490" y="4427074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600" imgH="228600" progId="Equation.DSMT4">
                  <p:embed/>
                </p:oleObj>
              </mc:Choice>
              <mc:Fallback>
                <p:oleObj name="Equation" r:id="rId5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490" y="4427074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933375"/>
              </p:ext>
            </p:extLst>
          </p:nvPr>
        </p:nvGraphicFramePr>
        <p:xfrm>
          <a:off x="1171575" y="657225"/>
          <a:ext cx="6011863" cy="158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54280" imgH="698400" progId="Equation.DSMT4">
                  <p:embed/>
                </p:oleObj>
              </mc:Choice>
              <mc:Fallback>
                <p:oleObj name="Equation" r:id="rId7" imgW="2654280" imgH="69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657225"/>
                        <a:ext cx="6011863" cy="158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308649"/>
              </p:ext>
            </p:extLst>
          </p:nvPr>
        </p:nvGraphicFramePr>
        <p:xfrm>
          <a:off x="811213" y="3024188"/>
          <a:ext cx="75946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52680" imgH="253800" progId="Equation.DSMT4">
                  <p:embed/>
                </p:oleObj>
              </mc:Choice>
              <mc:Fallback>
                <p:oleObj name="Equation" r:id="rId9" imgW="3352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3024188"/>
                        <a:ext cx="759460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08764" y="2430819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Da har vi at: </a:t>
            </a:r>
          </a:p>
        </p:txBody>
      </p:sp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669767"/>
              </p:ext>
            </p:extLst>
          </p:nvPr>
        </p:nvGraphicFramePr>
        <p:xfrm>
          <a:off x="1316038" y="5599113"/>
          <a:ext cx="517683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286000" imgH="253800" progId="Equation.DSMT4">
                  <p:embed/>
                </p:oleObj>
              </mc:Choice>
              <mc:Fallback>
                <p:oleObj name="Equation" r:id="rId11" imgW="2286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5599113"/>
                        <a:ext cx="5176837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195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93" y="2595051"/>
            <a:ext cx="5033486" cy="2600325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99654" y="69011"/>
            <a:ext cx="8830846" cy="238653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rgbClr val="0066FF"/>
                </a:solidFill>
              </a:rPr>
              <a:t>Eksempel:</a:t>
            </a:r>
          </a:p>
          <a:p>
            <a:pPr algn="l" eaLnBrk="1" hangingPunct="1">
              <a:spcBef>
                <a:spcPts val="600"/>
              </a:spcBef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En har målt tiden mellom 800 impulser i en nervefiber (</a:t>
            </a:r>
            <a:r>
              <a:rPr lang="nb-NO" altLang="nb-NO" sz="2400" kern="0" dirty="0">
                <a:solidFill>
                  <a:schemeClr val="tx1"/>
                </a:solidFill>
                <a:hlinkClick r:id="rId3"/>
              </a:rPr>
              <a:t>http://www.statsci.org/data/general/nerve.html</a:t>
            </a:r>
            <a:r>
              <a:rPr lang="nb-NO" altLang="nb-NO" sz="2400" kern="0" dirty="0">
                <a:solidFill>
                  <a:schemeClr val="tx1"/>
                </a:solidFill>
              </a:rPr>
              <a:t>)</a:t>
            </a:r>
          </a:p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kan modellere nerveimpulsene som en Poissonprosess      (jf. sidene 160-161). Tiden mellom to impulser er da </a:t>
            </a:r>
            <a:r>
              <a:rPr lang="nb-NO" altLang="nb-NO" sz="2400" kern="0" dirty="0" err="1">
                <a:solidFill>
                  <a:schemeClr val="tx1"/>
                </a:solidFill>
              </a:rPr>
              <a:t>ekspontialfordelt</a:t>
            </a:r>
            <a:r>
              <a:rPr lang="nb-NO" altLang="nb-NO" sz="2400" kern="0" dirty="0">
                <a:solidFill>
                  <a:schemeClr val="tx1"/>
                </a:solidFill>
              </a:rPr>
              <a:t> (jf. Side 235) 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939877"/>
              </p:ext>
            </p:extLst>
          </p:nvPr>
        </p:nvGraphicFramePr>
        <p:xfrm>
          <a:off x="772227" y="5334878"/>
          <a:ext cx="4520880" cy="40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440" imgH="203040" progId="Equation.DSMT4">
                  <p:embed/>
                </p:oleObj>
              </mc:Choice>
              <mc:Fallback>
                <p:oleObj name="Equation" r:id="rId4" imgW="2260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227" y="5334878"/>
                        <a:ext cx="4520880" cy="40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14375" y="5890743"/>
            <a:ext cx="816582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vil finne et 95% konfidensintervall for forventet                                   tid mellom to nerveimpulser        </a:t>
            </a:r>
          </a:p>
        </p:txBody>
      </p:sp>
    </p:spTree>
    <p:extLst>
      <p:ext uri="{BB962C8B-B14F-4D97-AF65-F5344CB8AC3E}">
        <p14:creationId xmlns:p14="http://schemas.microsoft.com/office/powerpoint/2010/main" val="178324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16752" y="366373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b="1" kern="0" dirty="0">
                <a:solidFill>
                  <a:srgbClr val="0066FF"/>
                </a:solidFill>
              </a:rPr>
              <a:t>Generelt har vi følgende situasjon: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16452" y="1136295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Observasjonene                       er observerte verdier av stokastiske variabler                        som er uavhengige og eksponentialfordelt, </a:t>
            </a:r>
            <a:r>
              <a:rPr lang="nb-NO" altLang="nb-NO" sz="2800" kern="0" dirty="0" err="1">
                <a:solidFill>
                  <a:schemeClr val="tx1"/>
                </a:solidFill>
              </a:rPr>
              <a:t>dvs</a:t>
            </a:r>
            <a:r>
              <a:rPr lang="nb-NO" altLang="nb-NO" sz="2800" kern="0" dirty="0">
                <a:solidFill>
                  <a:schemeClr val="tx1"/>
                </a:solidFill>
              </a:rPr>
              <a:t> de har tettheten (jf. side 234)    </a:t>
            </a: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050054"/>
              </p:ext>
            </p:extLst>
          </p:nvPr>
        </p:nvGraphicFramePr>
        <p:xfrm>
          <a:off x="3507794" y="1180838"/>
          <a:ext cx="183991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228600" progId="Equation.DSMT4">
                  <p:embed/>
                </p:oleObj>
              </mc:Choice>
              <mc:Fallback>
                <p:oleObj name="Equation" r:id="rId2" imgW="812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7794" y="1180838"/>
                        <a:ext cx="183991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699130"/>
              </p:ext>
            </p:extLst>
          </p:nvPr>
        </p:nvGraphicFramePr>
        <p:xfrm>
          <a:off x="5674270" y="1623109"/>
          <a:ext cx="21272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228600" progId="Equation.DSMT4">
                  <p:embed/>
                </p:oleObj>
              </mc:Choice>
              <mc:Fallback>
                <p:oleObj name="Equation" r:id="rId4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4270" y="1623109"/>
                        <a:ext cx="21272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880804"/>
              </p:ext>
            </p:extLst>
          </p:nvPr>
        </p:nvGraphicFramePr>
        <p:xfrm>
          <a:off x="1676400" y="3292475"/>
          <a:ext cx="437038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482400" progId="Equation.DSMT4">
                  <p:embed/>
                </p:oleObj>
              </mc:Choice>
              <mc:Fallback>
                <p:oleObj name="Equation" r:id="rId6" imgW="19303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92475"/>
                        <a:ext cx="4370388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78254" y="4609960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vil finne et konfidensintervall for </a:t>
            </a:r>
            <a:r>
              <a:rPr lang="nb-NO" altLang="nb-NO" sz="2800" kern="0" dirty="0">
                <a:solidFill>
                  <a:schemeClr val="tx1"/>
                </a:solidFill>
                <a:latin typeface="+mn-lt"/>
              </a:rPr>
              <a:t>forventningsverdien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m=</a:t>
            </a:r>
            <a:r>
              <a:rPr lang="nb-NO" altLang="nb-NO" sz="2800" kern="0" dirty="0">
                <a:solidFill>
                  <a:schemeClr val="tx1"/>
                </a:solidFill>
                <a:latin typeface="Symbol" panose="05050102010706020507" pitchFamily="18" charset="2"/>
              </a:rPr>
              <a:t>1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38788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47725" y="1294373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kan vise at                   er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kji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-kvadratfordelt          med 2 frihetsgrader, </a:t>
            </a:r>
            <a:r>
              <a:rPr lang="nb-NO" altLang="nb-NO" sz="2800" kern="0" dirty="0" err="1">
                <a:solidFill>
                  <a:schemeClr val="tx1"/>
                </a:solidFill>
              </a:rPr>
              <a:t>dvs</a:t>
            </a:r>
            <a:r>
              <a:rPr lang="nb-NO" altLang="nb-NO" sz="2800" kern="0" dirty="0">
                <a:solidFill>
                  <a:schemeClr val="tx1"/>
                </a:solidFill>
              </a:rPr>
              <a:t> gamma-fordelt med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       (detaljer på forelesningen)</a:t>
            </a: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</a:t>
            </a:r>
            <a:endParaRPr lang="nb-NO" altLang="nb-NO" sz="2800" i="1" kern="0" dirty="0">
              <a:solidFill>
                <a:schemeClr val="tx1"/>
              </a:solidFill>
              <a:latin typeface="Euclid Symbol" panose="05050102010706020507" pitchFamily="18" charset="2"/>
            </a:endParaRPr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835498"/>
              </p:ext>
            </p:extLst>
          </p:nvPr>
        </p:nvGraphicFramePr>
        <p:xfrm>
          <a:off x="3267075" y="1343025"/>
          <a:ext cx="14954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0240" imgH="228600" progId="Equation.DSMT4">
                  <p:embed/>
                </p:oleObj>
              </mc:Choice>
              <mc:Fallback>
                <p:oleObj name="Equation" r:id="rId2" imgW="660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1343025"/>
                        <a:ext cx="14954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43588" y="3576968"/>
            <a:ext cx="798352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endParaRPr lang="nb-NO" altLang="nb-NO" sz="2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37226" y="3184034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følger at                                                                  </a:t>
            </a:r>
          </a:p>
          <a:p>
            <a:pPr algn="l" eaLnBrk="1" hangingPunct="1">
              <a:defRPr/>
            </a:pPr>
            <a:endParaRPr lang="nb-NO" altLang="nb-NO" sz="18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er </a:t>
            </a:r>
            <a:r>
              <a:rPr lang="nb-NO" altLang="nb-NO" sz="2800" kern="0">
                <a:solidFill>
                  <a:schemeClr val="tx1"/>
                </a:solidFill>
              </a:rPr>
              <a:t>kji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-kvadratfordelt  med 2</a:t>
            </a:r>
            <a:r>
              <a:rPr lang="nb-NO" altLang="nb-NO" sz="2800" i="1" kern="0" dirty="0">
                <a:solidFill>
                  <a:schemeClr val="tx1"/>
                </a:solidFill>
              </a:rPr>
              <a:t>n</a:t>
            </a:r>
            <a:r>
              <a:rPr lang="nb-NO" altLang="nb-NO" sz="2800" kern="0" dirty="0">
                <a:solidFill>
                  <a:schemeClr val="tx1"/>
                </a:solidFill>
              </a:rPr>
              <a:t> frihetsgrader, dvs. gamma-fordelt med 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            </a:t>
            </a:r>
          </a:p>
        </p:txBody>
      </p:sp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645355"/>
              </p:ext>
            </p:extLst>
          </p:nvPr>
        </p:nvGraphicFramePr>
        <p:xfrm>
          <a:off x="4249738" y="4392517"/>
          <a:ext cx="36544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800" imgH="203040" progId="Equation.DSMT4">
                  <p:embed/>
                </p:oleObj>
              </mc:Choice>
              <mc:Fallback>
                <p:oleObj name="Equation" r:id="rId4" imgW="1612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9738" y="4392517"/>
                        <a:ext cx="365442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132807"/>
              </p:ext>
            </p:extLst>
          </p:nvPr>
        </p:nvGraphicFramePr>
        <p:xfrm>
          <a:off x="963231" y="2250407"/>
          <a:ext cx="336708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203040" progId="Equation.DSMT4">
                  <p:embed/>
                </p:oleObj>
              </mc:Choice>
              <mc:Fallback>
                <p:oleObj name="Equation" r:id="rId6" imgW="1485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231" y="2250407"/>
                        <a:ext cx="336708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116608"/>
              </p:ext>
            </p:extLst>
          </p:nvPr>
        </p:nvGraphicFramePr>
        <p:xfrm>
          <a:off x="3297238" y="3008313"/>
          <a:ext cx="359410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87240" imgH="431640" progId="Equation.DSMT4">
                  <p:embed/>
                </p:oleObj>
              </mc:Choice>
              <mc:Fallback>
                <p:oleObj name="Equation" r:id="rId8" imgW="15872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3008313"/>
                        <a:ext cx="3594100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837226" y="437962"/>
            <a:ext cx="8218552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 finner først et konfidensintervall for </a:t>
            </a:r>
            <a:r>
              <a:rPr lang="nb-NO" altLang="nb-NO" sz="2800" i="1" kern="0" dirty="0">
                <a:solidFill>
                  <a:schemeClr val="tx1"/>
                </a:solidFill>
                <a:latin typeface="Euclid Symbol" panose="05050102010706020507" pitchFamily="18" charset="2"/>
              </a:rPr>
              <a:t>ƛ</a:t>
            </a:r>
          </a:p>
        </p:txBody>
      </p:sp>
    </p:spTree>
    <p:extLst>
      <p:ext uri="{BB962C8B-B14F-4D97-AF65-F5344CB8AC3E}">
        <p14:creationId xmlns:p14="http://schemas.microsoft.com/office/powerpoint/2010/main" val="281672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61529" y="366752"/>
            <a:ext cx="6252325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La          være                    -</a:t>
            </a:r>
            <a:r>
              <a:rPr lang="nb-NO" altLang="nb-NO" sz="2800" kern="0" dirty="0" err="1">
                <a:solidFill>
                  <a:schemeClr val="tx1"/>
                </a:solidFill>
              </a:rPr>
              <a:t>persentilen</a:t>
            </a:r>
            <a:r>
              <a:rPr lang="nb-NO" altLang="nb-NO" sz="2800" kern="0" dirty="0">
                <a:solidFill>
                  <a:schemeClr val="tx1"/>
                </a:solidFill>
              </a:rPr>
              <a:t> i </a:t>
            </a:r>
            <a:r>
              <a:rPr lang="nb-NO" altLang="nb-NO" sz="2800" kern="0" dirty="0" err="1">
                <a:solidFill>
                  <a:schemeClr val="tx1"/>
                </a:solidFill>
              </a:rPr>
              <a:t>kji</a:t>
            </a:r>
            <a:r>
              <a:rPr lang="nb-NO" altLang="nb-NO" sz="2800" kern="0" dirty="0">
                <a:solidFill>
                  <a:schemeClr val="tx1"/>
                </a:solidFill>
              </a:rPr>
              <a:t>-kvadratfordelingen med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n</a:t>
            </a:r>
            <a:r>
              <a:rPr lang="nb-NO" altLang="nb-NO" sz="2800" kern="0" dirty="0">
                <a:solidFill>
                  <a:schemeClr val="tx1"/>
                </a:solidFill>
              </a:rPr>
              <a:t> frihetsgrader 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478098"/>
              </p:ext>
            </p:extLst>
          </p:nvPr>
        </p:nvGraphicFramePr>
        <p:xfrm>
          <a:off x="1052513" y="342900"/>
          <a:ext cx="6318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360" imgH="253800" progId="Equation.DSMT4">
                  <p:embed/>
                </p:oleObj>
              </mc:Choice>
              <mc:Fallback>
                <p:oleObj name="Equation" r:id="rId2" imgW="2793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342900"/>
                        <a:ext cx="6318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13965" y="1853661"/>
            <a:ext cx="8516007" cy="5625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Da har vi at 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078489"/>
              </p:ext>
            </p:extLst>
          </p:nvPr>
        </p:nvGraphicFramePr>
        <p:xfrm>
          <a:off x="1397000" y="2640013"/>
          <a:ext cx="538003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74560" imgH="291960" progId="Equation.DSMT4">
                  <p:embed/>
                </p:oleObj>
              </mc:Choice>
              <mc:Fallback>
                <p:oleObj name="Equation" r:id="rId4" imgW="23745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2640013"/>
                        <a:ext cx="5380038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876103"/>
              </p:ext>
            </p:extLst>
          </p:nvPr>
        </p:nvGraphicFramePr>
        <p:xfrm>
          <a:off x="2760663" y="457200"/>
          <a:ext cx="189706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080" imgH="203040" progId="Equation.DSMT4">
                  <p:embed/>
                </p:oleObj>
              </mc:Choice>
              <mc:Fallback>
                <p:oleObj name="Equation" r:id="rId6" imgW="838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663" y="457200"/>
                        <a:ext cx="1897062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13963" y="3476195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 gir  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017305"/>
              </p:ext>
            </p:extLst>
          </p:nvPr>
        </p:nvGraphicFramePr>
        <p:xfrm>
          <a:off x="1368960" y="4072109"/>
          <a:ext cx="4919663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71520" imgH="507960" progId="Equation.DSMT4">
                  <p:embed/>
                </p:oleObj>
              </mc:Choice>
              <mc:Fallback>
                <p:oleObj name="Equation" r:id="rId8" imgW="21715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960" y="4072109"/>
                        <a:ext cx="4919663" cy="115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13964" y="5482756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Av dette får vi et 95% konfidensintervall for </a:t>
            </a:r>
            <a:r>
              <a:rPr lang="nb-NO" altLang="nb-NO" sz="28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3854" y="312440"/>
            <a:ext cx="2530146" cy="179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30047" y="152699"/>
            <a:ext cx="5664171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Forventningsverdien er gitt ved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99788" y="905060"/>
            <a:ext cx="6394933" cy="5625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Derfor er                   og vi har at  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5293"/>
              </p:ext>
            </p:extLst>
          </p:nvPr>
        </p:nvGraphicFramePr>
        <p:xfrm>
          <a:off x="1071563" y="1695450"/>
          <a:ext cx="5005387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09680" imgH="507960" progId="Equation.DSMT4">
                  <p:embed/>
                </p:oleObj>
              </mc:Choice>
              <mc:Fallback>
                <p:oleObj name="Equation" r:id="rId2" imgW="22096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1695450"/>
                        <a:ext cx="5005387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64365" y="4817597"/>
            <a:ext cx="8516007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Et 95% konfidensintervall </a:t>
            </a:r>
            <a:r>
              <a:rPr lang="nb-NO" altLang="nb-NO" sz="2800" kern="0" dirty="0">
                <a:solidFill>
                  <a:schemeClr val="tx1"/>
                </a:solidFill>
                <a:latin typeface="+mn-lt"/>
              </a:rPr>
              <a:t>for forventningsverdien er </a:t>
            </a:r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066768"/>
              </p:ext>
            </p:extLst>
          </p:nvPr>
        </p:nvGraphicFramePr>
        <p:xfrm>
          <a:off x="5583238" y="215900"/>
          <a:ext cx="1265237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720" imgH="203040" progId="Equation.DSMT4">
                  <p:embed/>
                </p:oleObj>
              </mc:Choice>
              <mc:Fallback>
                <p:oleObj name="Equation" r:id="rId4" imgW="558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3238" y="215900"/>
                        <a:ext cx="1265237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317572"/>
              </p:ext>
            </p:extLst>
          </p:nvPr>
        </p:nvGraphicFramePr>
        <p:xfrm>
          <a:off x="2295525" y="944563"/>
          <a:ext cx="12652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58720" imgH="203040" progId="Equation.DSMT4">
                  <p:embed/>
                </p:oleObj>
              </mc:Choice>
              <mc:Fallback>
                <p:oleObj name="Equation" r:id="rId6" imgW="558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5525" y="944563"/>
                        <a:ext cx="1265238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64366" y="2967975"/>
            <a:ext cx="8516007" cy="5625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Dette gir</a:t>
            </a: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303957"/>
              </p:ext>
            </p:extLst>
          </p:nvPr>
        </p:nvGraphicFramePr>
        <p:xfrm>
          <a:off x="1412875" y="3498850"/>
          <a:ext cx="49482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84120" imgH="507960" progId="Equation.DSMT4">
                  <p:embed/>
                </p:oleObj>
              </mc:Choice>
              <mc:Fallback>
                <p:oleObj name="Equation" r:id="rId8" imgW="21841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3498850"/>
                        <a:ext cx="494823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869290"/>
              </p:ext>
            </p:extLst>
          </p:nvPr>
        </p:nvGraphicFramePr>
        <p:xfrm>
          <a:off x="1462088" y="5438775"/>
          <a:ext cx="31083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71600" imgH="507960" progId="Equation.DSMT4">
                  <p:embed/>
                </p:oleObj>
              </mc:Choice>
              <mc:Fallback>
                <p:oleObj name="Equation" r:id="rId10" imgW="137160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088" y="5438775"/>
                        <a:ext cx="31083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055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87270" y="141805"/>
            <a:ext cx="8701458" cy="89601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For nerveimpulsene har vi at </a:t>
            </a:r>
            <a:r>
              <a:rPr lang="nb-NO" altLang="nb-NO" sz="2800" i="1" kern="0" dirty="0">
                <a:solidFill>
                  <a:schemeClr val="tx1"/>
                </a:solidFill>
              </a:rPr>
              <a:t>n</a:t>
            </a:r>
            <a:r>
              <a:rPr lang="nb-NO" altLang="nb-NO" sz="2800" kern="0" dirty="0">
                <a:solidFill>
                  <a:schemeClr val="tx1"/>
                </a:solidFill>
              </a:rPr>
              <a:t> =799 og</a:t>
            </a:r>
          </a:p>
          <a:p>
            <a:pPr algn="l" eaLnBrk="1" hangingPunct="1">
              <a:defRPr/>
            </a:pPr>
            <a:endParaRPr lang="nb-NO" altLang="nb-NO" sz="14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Fra Python finner vi at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87270" y="2775866"/>
            <a:ext cx="816582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Et 95% konfidensintervall for forventet tid mellom to nerveimpulser er (målt i 1/100 sekunder)       </a:t>
            </a:r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120444"/>
              </p:ext>
            </p:extLst>
          </p:nvPr>
        </p:nvGraphicFramePr>
        <p:xfrm>
          <a:off x="6743073" y="220620"/>
          <a:ext cx="1411287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80" imgH="177480" progId="Equation.DSMT4">
                  <p:embed/>
                </p:oleObj>
              </mc:Choice>
              <mc:Fallback>
                <p:oleObj name="Equation" r:id="rId3" imgW="6220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073" y="220620"/>
                        <a:ext cx="1411287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072393"/>
              </p:ext>
            </p:extLst>
          </p:nvPr>
        </p:nvGraphicFramePr>
        <p:xfrm>
          <a:off x="1303338" y="3889375"/>
          <a:ext cx="4602162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31840" imgH="431640" progId="Equation.DSMT4">
                  <p:embed/>
                </p:oleObj>
              </mc:Choice>
              <mc:Fallback>
                <p:oleObj name="Equation" r:id="rId5" imgW="20318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338" y="3889375"/>
                        <a:ext cx="4602162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707919"/>
              </p:ext>
            </p:extLst>
          </p:nvPr>
        </p:nvGraphicFramePr>
        <p:xfrm>
          <a:off x="1360488" y="5510213"/>
          <a:ext cx="195421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63280" imgH="253800" progId="Equation.DSMT4">
                  <p:embed/>
                </p:oleObj>
              </mc:Choice>
              <mc:Fallback>
                <p:oleObj name="Equation" r:id="rId7" imgW="863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0488" y="5510213"/>
                        <a:ext cx="1954212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40041" y="5016139"/>
            <a:ext cx="8165823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 err="1">
                <a:solidFill>
                  <a:schemeClr val="tx1"/>
                </a:solidFill>
              </a:rPr>
              <a:t>dvs</a:t>
            </a:r>
            <a:endParaRPr lang="nb-NO" altLang="nb-NO" sz="2800" kern="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40041" y="1377382"/>
            <a:ext cx="8664690" cy="1183428"/>
            <a:chOff x="440041" y="1377382"/>
            <a:chExt cx="8664690" cy="1183428"/>
          </a:xfrm>
        </p:grpSpPr>
        <p:graphicFrame>
          <p:nvGraphicFramePr>
            <p:cNvPr id="8" name="Objek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6346945"/>
                </p:ext>
              </p:extLst>
            </p:nvPr>
          </p:nvGraphicFramePr>
          <p:xfrm>
            <a:off x="440041" y="1389026"/>
            <a:ext cx="8548687" cy="576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771720" imgH="253800" progId="Equation.DSMT4">
                    <p:embed/>
                  </p:oleObj>
                </mc:Choice>
                <mc:Fallback>
                  <p:oleObj name="Equation" r:id="rId9" imgW="377172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041" y="1389026"/>
                          <a:ext cx="8548687" cy="576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k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403632"/>
                </p:ext>
              </p:extLst>
            </p:nvPr>
          </p:nvGraphicFramePr>
          <p:xfrm>
            <a:off x="440041" y="1984548"/>
            <a:ext cx="8604250" cy="576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797280" imgH="253800" progId="Equation.DSMT4">
                    <p:embed/>
                  </p:oleObj>
                </mc:Choice>
                <mc:Fallback>
                  <p:oleObj name="Equation" r:id="rId11" imgW="379728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041" y="1984548"/>
                          <a:ext cx="8604250" cy="576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3604419" y="1377382"/>
              <a:ext cx="550031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00FF"/>
                  </a:solidFill>
                </a:rPr>
                <a:t>kommando</a:t>
              </a:r>
              <a:r>
                <a:rPr lang="en-US" sz="2400" dirty="0">
                  <a:solidFill>
                    <a:srgbClr val="0000FF"/>
                  </a:solidFill>
                </a:rPr>
                <a:t>: stats.chi2.ppf(0.025,1598)</a:t>
              </a:r>
              <a:endParaRPr lang="nb-NO" sz="2400" dirty="0">
                <a:solidFill>
                  <a:srgbClr val="0000FF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04419" y="1959916"/>
              <a:ext cx="550031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00FF"/>
                  </a:solidFill>
                </a:rPr>
                <a:t>kommando</a:t>
              </a:r>
              <a:r>
                <a:rPr lang="en-US" sz="2400" dirty="0">
                  <a:solidFill>
                    <a:srgbClr val="0000FF"/>
                  </a:solidFill>
                </a:rPr>
                <a:t>: stats.chi2.ppf(0.975,1598)</a:t>
              </a:r>
              <a:endParaRPr lang="nb-NO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25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12170</TotalTime>
  <Words>1017</Words>
  <Application>Microsoft Macintosh PowerPoint</Application>
  <PresentationFormat>On-screen Show (4:3)</PresentationFormat>
  <Paragraphs>185</Paragraphs>
  <Slides>21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Euclid Symbol</vt:lpstr>
      <vt:lpstr>Symbol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geirs</cp:lastModifiedBy>
  <cp:revision>754</cp:revision>
  <cp:lastPrinted>2021-04-21T11:23:38Z</cp:lastPrinted>
  <dcterms:created xsi:type="dcterms:W3CDTF">2003-10-01T16:45:29Z</dcterms:created>
  <dcterms:modified xsi:type="dcterms:W3CDTF">2025-04-19T11:30:40Z</dcterms:modified>
</cp:coreProperties>
</file>