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57" r:id="rId2"/>
    <p:sldId id="493" r:id="rId3"/>
    <p:sldId id="494" r:id="rId4"/>
    <p:sldId id="495" r:id="rId5"/>
    <p:sldId id="503" r:id="rId6"/>
    <p:sldId id="504" r:id="rId7"/>
    <p:sldId id="506" r:id="rId8"/>
    <p:sldId id="507" r:id="rId9"/>
    <p:sldId id="508" r:id="rId10"/>
    <p:sldId id="509" r:id="rId11"/>
    <p:sldId id="510" r:id="rId12"/>
    <p:sldId id="511" r:id="rId13"/>
    <p:sldId id="518" r:id="rId14"/>
    <p:sldId id="513" r:id="rId15"/>
    <p:sldId id="514" r:id="rId16"/>
    <p:sldId id="515" r:id="rId17"/>
    <p:sldId id="516" r:id="rId18"/>
    <p:sldId id="517" r:id="rId19"/>
    <p:sldId id="486" r:id="rId20"/>
    <p:sldId id="519" r:id="rId21"/>
    <p:sldId id="488" r:id="rId22"/>
    <p:sldId id="489" r:id="rId23"/>
    <p:sldId id="490" r:id="rId24"/>
    <p:sldId id="520" r:id="rId25"/>
    <p:sldId id="491" r:id="rId26"/>
  </p:sldIdLst>
  <p:sldSz cx="9144000" cy="6858000" type="screen4x3"/>
  <p:notesSz cx="7099300" cy="10234613"/>
  <p:embeddedFontLst>
    <p:embeddedFont>
      <p:font typeface="Cambria Math" panose="02040503050406030204" pitchFamily="18" charset="0"/>
      <p:regular r:id="rId2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 userDrawn="1">
          <p15:clr>
            <a:srgbClr val="A4A3A4"/>
          </p15:clr>
        </p15:guide>
        <p15:guide id="2" pos="18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Ørnulf Borgan" initials="ØB" lastIdx="1" clrIdx="0">
    <p:extLst>
      <p:ext uri="{19B8F6BF-5375-455C-9EA6-DF929625EA0E}">
        <p15:presenceInfo xmlns:p15="http://schemas.microsoft.com/office/powerpoint/2012/main" userId="eb34665b27db1b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FF"/>
    <a:srgbClr val="33CC33"/>
    <a:srgbClr val="000099"/>
    <a:srgbClr val="008000"/>
    <a:srgbClr val="CC0000"/>
    <a:srgbClr val="333333"/>
    <a:srgbClr val="800000"/>
    <a:srgbClr val="99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52" autoAdjust="0"/>
    <p:restoredTop sz="94676" autoAdjust="0"/>
  </p:normalViewPr>
  <p:slideViewPr>
    <p:cSldViewPr snapToGrid="0" showGuides="1">
      <p:cViewPr varScale="1">
        <p:scale>
          <a:sx n="92" d="100"/>
          <a:sy n="92" d="100"/>
        </p:scale>
        <p:origin x="1904" y="184"/>
      </p:cViewPr>
      <p:guideLst>
        <p:guide orient="horz" pos="3339"/>
        <p:guide pos="18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E3DD7B7-4FF1-48C1-A663-B5087298C4E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0597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7D8FE92F-B087-48E7-A001-F333C185C1A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8110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9976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99791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18424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52160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6918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66029-75B7-4C52-8CCB-14D2A6B175B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7984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83BD0-709B-4CEE-A21F-F09F5051C3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958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C4E30-D586-418B-BDC4-D88672AB64D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1383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EDF7D-86AB-4116-A066-E16A10A7B4A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377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527C7-4A89-4910-B48D-5147BCA4F3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3452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7CFB6-0BAD-48A3-8641-3BAD3580B9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961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A4692-C68A-4E5B-9D76-4536B80B398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273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BC1E4-5CDA-4EA6-8243-4A900C293E1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4088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A24E9-DA08-41FC-8A22-4FC4173B74C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5415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41118-0264-466F-B9E2-E043171FA6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676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89F7E-CA8D-45FE-82DE-D0730B36BAC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7560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DCA8A-8796-4D66-83E1-DAA3C553C6E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5387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F1053-E525-4569-929D-699942DBDF1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744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D28448-6ABE-467F-B660-63F90FD44D0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image" Target="../media/image10.png"/><Relationship Id="rId18" Type="http://schemas.openxmlformats.org/officeDocument/2006/relationships/oleObject" Target="../embeddings/oleObject11.bin"/><Relationship Id="rId26" Type="http://schemas.openxmlformats.org/officeDocument/2006/relationships/image" Target="../media/image17.png"/><Relationship Id="rId3" Type="http://schemas.openxmlformats.org/officeDocument/2006/relationships/oleObject" Target="../embeddings/oleObject4.bin"/><Relationship Id="rId21" Type="http://schemas.openxmlformats.org/officeDocument/2006/relationships/image" Target="../media/image12.wmf"/><Relationship Id="rId7" Type="http://schemas.openxmlformats.org/officeDocument/2006/relationships/oleObject" Target="../embeddings/oleObject6.bin"/><Relationship Id="rId12" Type="http://schemas.openxmlformats.org/officeDocument/2006/relationships/image" Target="../media/image8.wmf"/><Relationship Id="rId17" Type="http://schemas.openxmlformats.org/officeDocument/2006/relationships/image" Target="../media/image10.wmf"/><Relationship Id="rId25" Type="http://schemas.openxmlformats.org/officeDocument/2006/relationships/image" Target="../media/image14.wmf"/><Relationship Id="rId2" Type="http://schemas.openxmlformats.org/officeDocument/2006/relationships/image" Target="../media/image4.png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8.bin"/><Relationship Id="rId24" Type="http://schemas.openxmlformats.org/officeDocument/2006/relationships/oleObject" Target="../embeddings/oleObject14.bin"/><Relationship Id="rId5" Type="http://schemas.openxmlformats.org/officeDocument/2006/relationships/oleObject" Target="../embeddings/oleObject5.bin"/><Relationship Id="rId15" Type="http://schemas.openxmlformats.org/officeDocument/2006/relationships/image" Target="../media/image9.wmf"/><Relationship Id="rId23" Type="http://schemas.openxmlformats.org/officeDocument/2006/relationships/image" Target="../media/image13.wmf"/><Relationship Id="rId28" Type="http://schemas.openxmlformats.org/officeDocument/2006/relationships/image" Target="../media/image19.png"/><Relationship Id="rId10" Type="http://schemas.openxmlformats.org/officeDocument/2006/relationships/image" Target="../media/image7.wmf"/><Relationship Id="rId19" Type="http://schemas.openxmlformats.org/officeDocument/2006/relationships/image" Target="../media/image11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3.bin"/><Relationship Id="rId27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20.wmf"/><Relationship Id="rId7" Type="http://schemas.openxmlformats.org/officeDocument/2006/relationships/image" Target="../media/image21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6.png"/><Relationship Id="rId9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0.wmf"/><Relationship Id="rId3" Type="http://schemas.openxmlformats.org/officeDocument/2006/relationships/image" Target="../media/image61.png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3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3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37.bin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3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49.wmf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5" Type="http://schemas.openxmlformats.org/officeDocument/2006/relationships/oleObject" Target="../embeddings/oleObject50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5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83.png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5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8" Type="http://schemas.openxmlformats.org/officeDocument/2006/relationships/oleObject" Target="../embeddings/oleObject61.bin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39.wmf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5" Type="http://schemas.openxmlformats.org/officeDocument/2006/relationships/image" Target="../media/image75.png"/><Relationship Id="rId10" Type="http://schemas.openxmlformats.org/officeDocument/2006/relationships/image" Target="../media/image60.wmf"/><Relationship Id="rId19" Type="http://schemas.openxmlformats.org/officeDocument/2006/relationships/image" Target="../media/image61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5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67.wmf"/><Relationship Id="rId3" Type="http://schemas.openxmlformats.org/officeDocument/2006/relationships/image" Target="../media/image62.wmf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67.bin"/><Relationship Id="rId17" Type="http://schemas.openxmlformats.org/officeDocument/2006/relationships/image" Target="../media/image69.wmf"/><Relationship Id="rId2" Type="http://schemas.openxmlformats.org/officeDocument/2006/relationships/oleObject" Target="../embeddings/oleObject62.bin"/><Relationship Id="rId16" Type="http://schemas.openxmlformats.org/officeDocument/2006/relationships/oleObject" Target="../embeddings/oleObject6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66.wmf"/><Relationship Id="rId5" Type="http://schemas.openxmlformats.org/officeDocument/2006/relationships/image" Target="../media/image63.wmf"/><Relationship Id="rId15" Type="http://schemas.openxmlformats.org/officeDocument/2006/relationships/image" Target="../media/image68.wmf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3.bin"/><Relationship Id="rId9" Type="http://schemas.openxmlformats.org/officeDocument/2006/relationships/image" Target="../media/image65.wmf"/><Relationship Id="rId14" Type="http://schemas.openxmlformats.org/officeDocument/2006/relationships/oleObject" Target="../embeddings/oleObject6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13" Type="http://schemas.openxmlformats.org/officeDocument/2006/relationships/image" Target="../media/image74.wmf"/><Relationship Id="rId3" Type="http://schemas.openxmlformats.org/officeDocument/2006/relationships/image" Target="../media/image70.wmf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74.bin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73.wmf"/><Relationship Id="rId5" Type="http://schemas.openxmlformats.org/officeDocument/2006/relationships/image" Target="../media/image71.wmf"/><Relationship Id="rId15" Type="http://schemas.openxmlformats.org/officeDocument/2006/relationships/image" Target="../media/image75.w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1.bin"/><Relationship Id="rId9" Type="http://schemas.openxmlformats.org/officeDocument/2006/relationships/image" Target="../media/image72.wmf"/><Relationship Id="rId14" Type="http://schemas.openxmlformats.org/officeDocument/2006/relationships/oleObject" Target="../embeddings/oleObject7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13" Type="http://schemas.openxmlformats.org/officeDocument/2006/relationships/image" Target="../media/image81.wmf"/><Relationship Id="rId3" Type="http://schemas.openxmlformats.org/officeDocument/2006/relationships/image" Target="../media/image76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81.bin"/><Relationship Id="rId17" Type="http://schemas.openxmlformats.org/officeDocument/2006/relationships/image" Target="../media/image83.wmf"/><Relationship Id="rId2" Type="http://schemas.openxmlformats.org/officeDocument/2006/relationships/oleObject" Target="../embeddings/oleObject76.bin"/><Relationship Id="rId16" Type="http://schemas.openxmlformats.org/officeDocument/2006/relationships/oleObject" Target="../embeddings/oleObject8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80.wmf"/><Relationship Id="rId5" Type="http://schemas.openxmlformats.org/officeDocument/2006/relationships/image" Target="../media/image77.wmf"/><Relationship Id="rId15" Type="http://schemas.openxmlformats.org/officeDocument/2006/relationships/image" Target="../media/image82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8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13" Type="http://schemas.openxmlformats.org/officeDocument/2006/relationships/image" Target="../media/image88.wmf"/><Relationship Id="rId18" Type="http://schemas.openxmlformats.org/officeDocument/2006/relationships/image" Target="../media/image1110.png"/><Relationship Id="rId3" Type="http://schemas.openxmlformats.org/officeDocument/2006/relationships/image" Target="../media/image84.wmf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89.bin"/><Relationship Id="rId17" Type="http://schemas.openxmlformats.org/officeDocument/2006/relationships/image" Target="../media/image89.wmf"/><Relationship Id="rId2" Type="http://schemas.openxmlformats.org/officeDocument/2006/relationships/oleObject" Target="../embeddings/oleObject84.bin"/><Relationship Id="rId16" Type="http://schemas.openxmlformats.org/officeDocument/2006/relationships/oleObject" Target="../embeddings/oleObject9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87.wmf"/><Relationship Id="rId5" Type="http://schemas.openxmlformats.org/officeDocument/2006/relationships/image" Target="../media/image33.wmf"/><Relationship Id="rId15" Type="http://schemas.openxmlformats.org/officeDocument/2006/relationships/image" Target="../media/image111.png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5.bin"/><Relationship Id="rId9" Type="http://schemas.openxmlformats.org/officeDocument/2006/relationships/image" Target="../media/image8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13" Type="http://schemas.openxmlformats.org/officeDocument/2006/relationships/oleObject" Target="../embeddings/oleObject96.bin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12" Type="http://schemas.openxmlformats.org/officeDocument/2006/relationships/image" Target="../media/image9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wmf"/><Relationship Id="rId11" Type="http://schemas.openxmlformats.org/officeDocument/2006/relationships/oleObject" Target="../embeddings/oleObject95.bin"/><Relationship Id="rId5" Type="http://schemas.openxmlformats.org/officeDocument/2006/relationships/oleObject" Target="../embeddings/oleObject92.bin"/><Relationship Id="rId10" Type="http://schemas.openxmlformats.org/officeDocument/2006/relationships/image" Target="../media/image93.wmf"/><Relationship Id="rId4" Type="http://schemas.openxmlformats.org/officeDocument/2006/relationships/image" Target="../media/image90.wmf"/><Relationship Id="rId9" Type="http://schemas.openxmlformats.org/officeDocument/2006/relationships/oleObject" Target="../embeddings/oleObject94.bin"/><Relationship Id="rId14" Type="http://schemas.openxmlformats.org/officeDocument/2006/relationships/image" Target="../media/image95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0.wmf"/><Relationship Id="rId3" Type="http://schemas.openxmlformats.org/officeDocument/2006/relationships/image" Target="../media/image61.png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3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3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13" Type="http://schemas.openxmlformats.org/officeDocument/2006/relationships/image" Target="../media/image102.wmf"/><Relationship Id="rId18" Type="http://schemas.openxmlformats.org/officeDocument/2006/relationships/oleObject" Target="../embeddings/oleObject105.bin"/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02.bin"/><Relationship Id="rId17" Type="http://schemas.openxmlformats.org/officeDocument/2006/relationships/image" Target="../media/image104.wmf"/><Relationship Id="rId2" Type="http://schemas.openxmlformats.org/officeDocument/2006/relationships/oleObject" Target="../embeddings/oleObject97.bin"/><Relationship Id="rId16" Type="http://schemas.openxmlformats.org/officeDocument/2006/relationships/oleObject" Target="../embeddings/oleObject10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9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image" Target="../media/image103.wmf"/><Relationship Id="rId10" Type="http://schemas.openxmlformats.org/officeDocument/2006/relationships/oleObject" Target="../embeddings/oleObject101.bin"/><Relationship Id="rId19" Type="http://schemas.openxmlformats.org/officeDocument/2006/relationships/image" Target="../media/image105.wmf"/><Relationship Id="rId4" Type="http://schemas.openxmlformats.org/officeDocument/2006/relationships/oleObject" Target="../embeddings/oleObject98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10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3" Type="http://schemas.openxmlformats.org/officeDocument/2006/relationships/oleObject" Target="../embeddings/oleObject106.bin"/><Relationship Id="rId7" Type="http://schemas.openxmlformats.org/officeDocument/2006/relationships/image" Target="../media/image108.w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110.png"/><Relationship Id="rId4" Type="http://schemas.openxmlformats.org/officeDocument/2006/relationships/image" Target="../media/image107.wmf"/><Relationship Id="rId9" Type="http://schemas.openxmlformats.org/officeDocument/2006/relationships/image" Target="../media/image10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3" Type="http://schemas.openxmlformats.org/officeDocument/2006/relationships/image" Target="../media/image110.wmf"/><Relationship Id="rId7" Type="http://schemas.openxmlformats.org/officeDocument/2006/relationships/image" Target="../media/image112.wmf"/><Relationship Id="rId2" Type="http://schemas.openxmlformats.org/officeDocument/2006/relationships/oleObject" Target="../embeddings/oleObject10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1.bin"/><Relationship Id="rId11" Type="http://schemas.openxmlformats.org/officeDocument/2006/relationships/image" Target="../media/image114.wmf"/><Relationship Id="rId5" Type="http://schemas.openxmlformats.org/officeDocument/2006/relationships/image" Target="../media/image111.wmf"/><Relationship Id="rId10" Type="http://schemas.openxmlformats.org/officeDocument/2006/relationships/oleObject" Target="../embeddings/oleObject113.bin"/><Relationship Id="rId4" Type="http://schemas.openxmlformats.org/officeDocument/2006/relationships/oleObject" Target="../embeddings/oleObject110.bin"/><Relationship Id="rId9" Type="http://schemas.openxmlformats.org/officeDocument/2006/relationships/image" Target="../media/image11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oleObject" Target="../embeddings/oleObject114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13" Type="http://schemas.openxmlformats.org/officeDocument/2006/relationships/image" Target="../media/image122.wmf"/><Relationship Id="rId18" Type="http://schemas.openxmlformats.org/officeDocument/2006/relationships/image" Target="../media/image124.wmf"/><Relationship Id="rId3" Type="http://schemas.openxmlformats.org/officeDocument/2006/relationships/image" Target="../media/image117.wmf"/><Relationship Id="rId21" Type="http://schemas.openxmlformats.org/officeDocument/2006/relationships/oleObject" Target="../embeddings/oleObject125.bin"/><Relationship Id="rId7" Type="http://schemas.openxmlformats.org/officeDocument/2006/relationships/image" Target="../media/image119.wmf"/><Relationship Id="rId12" Type="http://schemas.openxmlformats.org/officeDocument/2006/relationships/oleObject" Target="../embeddings/oleObject120.bin"/><Relationship Id="rId17" Type="http://schemas.openxmlformats.org/officeDocument/2006/relationships/oleObject" Target="../embeddings/oleObject123.bin"/><Relationship Id="rId2" Type="http://schemas.openxmlformats.org/officeDocument/2006/relationships/oleObject" Target="../embeddings/oleObject115.bin"/><Relationship Id="rId16" Type="http://schemas.openxmlformats.org/officeDocument/2006/relationships/oleObject" Target="../embeddings/oleObject122.bin"/><Relationship Id="rId20" Type="http://schemas.openxmlformats.org/officeDocument/2006/relationships/image" Target="../media/image125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7.bin"/><Relationship Id="rId11" Type="http://schemas.openxmlformats.org/officeDocument/2006/relationships/image" Target="../media/image121.wmf"/><Relationship Id="rId5" Type="http://schemas.openxmlformats.org/officeDocument/2006/relationships/image" Target="../media/image118.wmf"/><Relationship Id="rId15" Type="http://schemas.openxmlformats.org/officeDocument/2006/relationships/image" Target="../media/image123.wmf"/><Relationship Id="rId10" Type="http://schemas.openxmlformats.org/officeDocument/2006/relationships/oleObject" Target="../embeddings/oleObject119.bin"/><Relationship Id="rId19" Type="http://schemas.openxmlformats.org/officeDocument/2006/relationships/oleObject" Target="../embeddings/oleObject124.bin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120.wmf"/><Relationship Id="rId14" Type="http://schemas.openxmlformats.org/officeDocument/2006/relationships/oleObject" Target="../embeddings/oleObject121.bin"/><Relationship Id="rId22" Type="http://schemas.openxmlformats.org/officeDocument/2006/relationships/image" Target="../media/image1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ssholder for lysbildenumm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204392-4964-4F2E-9F80-6D40DDBFA0D6}" type="slidenum">
              <a:rPr lang="en-US" altLang="nb-NO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56471" y="569081"/>
            <a:ext cx="72009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3600" b="1" kern="0" dirty="0">
                <a:solidFill>
                  <a:srgbClr val="000099"/>
                </a:solidFill>
              </a:rPr>
              <a:t>STK3100 and STK4100 </a:t>
            </a:r>
          </a:p>
          <a:p>
            <a:pPr>
              <a:spcBef>
                <a:spcPts val="1200"/>
              </a:spcBef>
              <a:defRPr/>
            </a:pP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030572" y="2476882"/>
            <a:ext cx="7543800" cy="8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 dirty="0">
                <a:solidFill>
                  <a:srgbClr val="CC0000"/>
                </a:solidFill>
              </a:rPr>
              <a:t>Covers the following material from chapters 5 and 6:</a:t>
            </a: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1056521" y="5568950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nb-NO" sz="2000" dirty="0"/>
              <a:t>Department of Mathematics</a:t>
            </a:r>
          </a:p>
          <a:p>
            <a:pPr algn="ctr" eaLnBrk="1" hangingPunct="1">
              <a:buFontTx/>
              <a:buNone/>
            </a:pPr>
            <a:r>
              <a:rPr lang="en-GB" altLang="nb-NO" sz="2000" dirty="0"/>
              <a:t>University of Oslo</a:t>
            </a:r>
            <a:endParaRPr lang="en-GB" altLang="nb-NO" dirty="0"/>
          </a:p>
          <a:p>
            <a:pPr algn="ctr" eaLnBrk="1" hangingPunct="1">
              <a:buFontTx/>
              <a:buNone/>
            </a:pPr>
            <a:endParaRPr lang="en-GB" altLang="nb-NO" dirty="0"/>
          </a:p>
        </p:txBody>
      </p:sp>
      <p:sp>
        <p:nvSpPr>
          <p:cNvPr id="3078" name="Rektangel 5"/>
          <p:cNvSpPr>
            <a:spLocks noChangeArrowheads="1"/>
          </p:cNvSpPr>
          <p:nvPr/>
        </p:nvSpPr>
        <p:spPr bwMode="auto">
          <a:xfrm>
            <a:off x="268572" y="1301061"/>
            <a:ext cx="8305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b="1" dirty="0">
                <a:solidFill>
                  <a:srgbClr val="000099"/>
                </a:solidFill>
              </a:rPr>
              <a:t>GLMs for binomial and multinomial data and ordinal response 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6710" y="3106828"/>
            <a:ext cx="9057290" cy="8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C00000"/>
                </a:solidFill>
              </a:rPr>
              <a:t>Link </a:t>
            </a:r>
            <a:r>
              <a:rPr lang="nb-NO" sz="2000" dirty="0" err="1">
                <a:solidFill>
                  <a:srgbClr val="C00000"/>
                </a:solidFill>
              </a:rPr>
              <a:t>functions</a:t>
            </a:r>
            <a:r>
              <a:rPr lang="nb-NO" sz="2000" dirty="0">
                <a:solidFill>
                  <a:srgbClr val="C00000"/>
                </a:solidFill>
              </a:rPr>
              <a:t> for binomial data (</a:t>
            </a:r>
            <a:r>
              <a:rPr lang="en-GB" sz="2000" dirty="0">
                <a:solidFill>
                  <a:srgbClr val="CC0000"/>
                </a:solidFill>
              </a:rPr>
              <a:t>s</a:t>
            </a:r>
            <a:r>
              <a:rPr lang="en-GB" altLang="nb-NO" sz="2000" dirty="0">
                <a:solidFill>
                  <a:srgbClr val="CC0000"/>
                </a:solidFill>
              </a:rPr>
              <a:t>ections 5.6.1, </a:t>
            </a:r>
            <a:r>
              <a:rPr lang="en-GB" altLang="nb-NO" sz="2000" dirty="0">
                <a:solidFill>
                  <a:srgbClr val="C00000"/>
                </a:solidFill>
              </a:rPr>
              <a:t>5.6.3, 5.7.2)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0"/>
              </a:spcAft>
            </a:pPr>
            <a:r>
              <a:rPr lang="nb-NO" altLang="nb-NO" sz="2000" dirty="0" err="1">
                <a:solidFill>
                  <a:srgbClr val="C00000"/>
                </a:solidFill>
              </a:rPr>
              <a:t>S</a:t>
            </a:r>
            <a:r>
              <a:rPr lang="nb-NO" sz="2000" dirty="0" err="1">
                <a:solidFill>
                  <a:srgbClr val="C00000"/>
                </a:solidFill>
              </a:rPr>
              <a:t>ummarizing</a:t>
            </a:r>
            <a:r>
              <a:rPr lang="nb-NO" sz="2000" dirty="0">
                <a:solidFill>
                  <a:srgbClr val="C00000"/>
                </a:solidFill>
              </a:rPr>
              <a:t> </a:t>
            </a:r>
            <a:r>
              <a:rPr lang="nb-NO" sz="2000" dirty="0" err="1">
                <a:solidFill>
                  <a:srgbClr val="C00000"/>
                </a:solidFill>
              </a:rPr>
              <a:t>predictive</a:t>
            </a:r>
            <a:r>
              <a:rPr lang="nb-NO" sz="2000" dirty="0">
                <a:solidFill>
                  <a:srgbClr val="C00000"/>
                </a:solidFill>
              </a:rPr>
              <a:t> </a:t>
            </a:r>
            <a:r>
              <a:rPr lang="nb-NO" sz="2000" dirty="0" err="1">
                <a:solidFill>
                  <a:srgbClr val="C00000"/>
                </a:solidFill>
              </a:rPr>
              <a:t>power</a:t>
            </a:r>
            <a:r>
              <a:rPr lang="nb-NO" sz="2000" dirty="0">
                <a:solidFill>
                  <a:srgbClr val="C00000"/>
                </a:solidFill>
              </a:rPr>
              <a:t> for </a:t>
            </a:r>
            <a:r>
              <a:rPr lang="nb-NO" sz="2000" dirty="0" err="1">
                <a:solidFill>
                  <a:srgbClr val="C00000"/>
                </a:solidFill>
              </a:rPr>
              <a:t>GLMs</a:t>
            </a:r>
            <a:r>
              <a:rPr lang="nb-NO" sz="2000" dirty="0">
                <a:solidFill>
                  <a:srgbClr val="C00000"/>
                </a:solidFill>
              </a:rPr>
              <a:t> for binomial data (</a:t>
            </a:r>
            <a:r>
              <a:rPr lang="en-GB" sz="2000" dirty="0">
                <a:solidFill>
                  <a:srgbClr val="C00000"/>
                </a:solidFill>
              </a:rPr>
              <a:t>s</a:t>
            </a:r>
            <a:r>
              <a:rPr lang="en-GB" altLang="nb-NO" sz="2000" dirty="0">
                <a:solidFill>
                  <a:srgbClr val="C00000"/>
                </a:solidFill>
              </a:rPr>
              <a:t>ections 5.2.4-5.2.5)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0"/>
              </a:spcAft>
            </a:pP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Baseline-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category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 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logit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 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models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 for 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multinomial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 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responses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 </a:t>
            </a:r>
            <a:r>
              <a:rPr lang="en-GB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(s</a:t>
            </a:r>
            <a:r>
              <a:rPr lang="en-GB" altLang="nb-NO" sz="2000" dirty="0">
                <a:solidFill>
                  <a:srgbClr val="C00000"/>
                </a:solidFill>
              </a:rPr>
              <a:t>ections 6.1.1-6.1.4, 6.3.2)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0"/>
              </a:spcAft>
            </a:pP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Ordinal 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responses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, 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cumulative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 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logit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 </a:t>
            </a:r>
            <a:r>
              <a:rPr lang="nb-NO" sz="2000" b="0" i="0" dirty="0" err="1">
                <a:solidFill>
                  <a:srgbClr val="C00000"/>
                </a:solidFill>
                <a:effectLst/>
                <a:latin typeface="Helvetica" pitchFamily="2" charset="0"/>
              </a:rPr>
              <a:t>model</a:t>
            </a:r>
            <a:r>
              <a:rPr lang="nb-NO" sz="2000" b="0" i="0" dirty="0">
                <a:solidFill>
                  <a:srgbClr val="C00000"/>
                </a:solidFill>
                <a:effectLst/>
                <a:latin typeface="Helvetica" pitchFamily="2" charset="0"/>
              </a:rPr>
              <a:t> (</a:t>
            </a:r>
            <a:r>
              <a:rPr lang="en-GB" altLang="nb-NO" sz="2000" dirty="0">
                <a:solidFill>
                  <a:srgbClr val="C00000"/>
                </a:solidFill>
              </a:rPr>
              <a:t>Sections 6.2.1, 6.2.2, 6.3.3)</a:t>
            </a:r>
          </a:p>
          <a:p>
            <a:pPr eaLnBrk="1" hangingPunct="1">
              <a:spcBef>
                <a:spcPct val="0"/>
              </a:spcBef>
              <a:spcAft>
                <a:spcPts val="0"/>
              </a:spcAft>
              <a:buNone/>
            </a:pPr>
            <a:endParaRPr lang="en-GB" altLang="nb-NO" sz="2000" dirty="0">
              <a:solidFill>
                <a:srgbClr val="C00000"/>
              </a:solidFill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0"/>
              </a:spcAft>
            </a:pPr>
            <a:endParaRPr lang="en-GB" altLang="nb-NO" sz="20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33553" y="241021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Link functions for binomial GLMs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3553" y="940479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motivate the discussion by the beetle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553" y="1593883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Let       be the probability that a beetle dies at dose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899090"/>
              </p:ext>
            </p:extLst>
          </p:nvPr>
        </p:nvGraphicFramePr>
        <p:xfrm>
          <a:off x="1042988" y="1598613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40" imgH="228600" progId="Equation.DSMT4">
                  <p:embed/>
                </p:oleObj>
              </mc:Choice>
              <mc:Fallback>
                <p:oleObj name="Equation" r:id="rId2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598613"/>
                        <a:ext cx="381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6501" y="2360974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Logistic regression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350897"/>
              </p:ext>
            </p:extLst>
          </p:nvPr>
        </p:nvGraphicFramePr>
        <p:xfrm>
          <a:off x="1909763" y="3014663"/>
          <a:ext cx="2946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241200" progId="Equation.DSMT4">
                  <p:embed/>
                </p:oleObj>
              </mc:Choice>
              <mc:Fallback>
                <p:oleObj name="Equation" r:id="rId4" imgW="14731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3" y="3014663"/>
                        <a:ext cx="2946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33553" y="3688721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and the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probit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model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234809"/>
              </p:ext>
            </p:extLst>
          </p:nvPr>
        </p:nvGraphicFramePr>
        <p:xfrm>
          <a:off x="1859554" y="4227212"/>
          <a:ext cx="215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79280" imgH="228600" progId="Equation.DSMT4">
                  <p:embed/>
                </p:oleObj>
              </mc:Choice>
              <mc:Fallback>
                <p:oleObj name="Equation" r:id="rId6" imgW="1079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9554" y="4227212"/>
                        <a:ext cx="2159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3553" y="4899318"/>
            <a:ext cx="8469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give similar model fit, but quite different parameter             estimates (cf. R code on web page)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3553" y="6064354"/>
            <a:ext cx="8253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How can this be explained?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3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635489" y="4393543"/>
                <a:ext cx="840218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</a:pPr>
                <a:r>
                  <a:rPr lang="en-GB" altLang="nb-NO" sz="2400" i="0" dirty="0"/>
                  <a:t>If  </a:t>
                </a:r>
                <a:r>
                  <a:rPr lang="en-GB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GB" altLang="nb-NO" sz="2400" dirty="0"/>
                  <a:t>  </a:t>
                </a:r>
                <a:r>
                  <a:rPr lang="en-GB" altLang="nb-NO" sz="2400" i="0" dirty="0"/>
                  <a:t>has </a:t>
                </a:r>
                <a:r>
                  <a:rPr lang="en-GB" altLang="nb-NO" sz="2400" i="0" dirty="0" err="1"/>
                  <a:t>cdf</a:t>
                </a:r>
                <a:r>
                  <a:rPr lang="en-GB" altLang="nb-NO" sz="2400" i="0" dirty="0"/>
                  <a:t>                             , we have the logistic model with </a:t>
                </a:r>
                <a14:m>
                  <m:oMath xmlns:m="http://schemas.openxmlformats.org/officeDocument/2006/math"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altLang="nb-NO" sz="2400" i="0" dirty="0"/>
                  <a:t> and                       (the usual </a:t>
                </a:r>
                <a14:m>
                  <m:oMath xmlns:m="http://schemas.openxmlformats.org/officeDocument/2006/math">
                    <m:r>
                      <a:rPr lang="en-GB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=3.14)</m:t>
                    </m:r>
                  </m:oMath>
                </a14:m>
                <a:endParaRPr lang="en-GB" altLang="nb-NO" sz="2400" i="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489" y="4393543"/>
                <a:ext cx="8402185" cy="830997"/>
              </a:xfrm>
              <a:prstGeom prst="rect">
                <a:avLst/>
              </a:prstGeom>
              <a:blipFill>
                <a:blip r:embed="rId2"/>
                <a:stretch>
                  <a:fillRect l="-1056" t="-6061" b="-151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72709" y="700921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where              with                                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19537" y="253680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Assume the lethal dose for a beetle is given as                       </a:t>
            </a: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337023"/>
              </p:ext>
            </p:extLst>
          </p:nvPr>
        </p:nvGraphicFramePr>
        <p:xfrm>
          <a:off x="1617981" y="766674"/>
          <a:ext cx="838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164880" progId="Equation.DSMT4">
                  <p:embed/>
                </p:oleObj>
              </mc:Choice>
              <mc:Fallback>
                <p:oleObj name="Equation" r:id="rId3" imgW="4190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981" y="766674"/>
                        <a:ext cx="838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368695"/>
              </p:ext>
            </p:extLst>
          </p:nvPr>
        </p:nvGraphicFramePr>
        <p:xfrm>
          <a:off x="7226300" y="306388"/>
          <a:ext cx="1498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160" imgH="177480" progId="Equation.DSMT4">
                  <p:embed/>
                </p:oleObj>
              </mc:Choice>
              <mc:Fallback>
                <p:oleObj name="Equation" r:id="rId5" imgW="7491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6300" y="306388"/>
                        <a:ext cx="14986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274476"/>
              </p:ext>
            </p:extLst>
          </p:nvPr>
        </p:nvGraphicFramePr>
        <p:xfrm>
          <a:off x="3355165" y="766903"/>
          <a:ext cx="1244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22080" imgH="203040" progId="Equation.DSMT4">
                  <p:embed/>
                </p:oleObj>
              </mc:Choice>
              <mc:Fallback>
                <p:oleObj name="Equation" r:id="rId7" imgW="622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165" y="766903"/>
                        <a:ext cx="1244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4602" y="1268640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If a beetle is given a dose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nb-NO" sz="2400" i="0" dirty="0"/>
              <a:t>, the probability that it will die is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987936"/>
              </p:ext>
            </p:extLst>
          </p:nvPr>
        </p:nvGraphicFramePr>
        <p:xfrm>
          <a:off x="1655763" y="1819275"/>
          <a:ext cx="182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14400" imgH="228600" progId="Equation.DSMT4">
                  <p:embed/>
                </p:oleObj>
              </mc:Choice>
              <mc:Fallback>
                <p:oleObj name="Equation" r:id="rId9" imgW="914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763" y="1819275"/>
                        <a:ext cx="1828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887525"/>
              </p:ext>
            </p:extLst>
          </p:nvPr>
        </p:nvGraphicFramePr>
        <p:xfrm>
          <a:off x="2008188" y="2317750"/>
          <a:ext cx="19558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77760" imgH="203040" progId="Equation.DSMT4">
                  <p:embed/>
                </p:oleObj>
              </mc:Choice>
              <mc:Fallback>
                <p:oleObj name="Equation" r:id="rId11" imgW="977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188" y="2317750"/>
                        <a:ext cx="1955800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620858" y="3282684"/>
                <a:ext cx="8707967" cy="10257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</a:pPr>
                <a:r>
                  <a:rPr lang="en-GB" altLang="nb-NO" sz="2400" i="0" dirty="0"/>
                  <a:t>If                  , </a:t>
                </a:r>
                <a14:m>
                  <m:oMath xmlns:m="http://schemas.openxmlformats.org/officeDocument/2006/math"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altLang="nb-NO" sz="2400" b="0" i="0" smtClean="0">
                                <a:latin typeface="Cambria Math" panose="02040503050406030204" pitchFamily="18" charset="0"/>
                              </a:rPr>
                              <m:t>erf</m:t>
                            </m:r>
                          </m:fName>
                          <m:e>
                            <m:d>
                              <m:dPr>
                                <m:ctrlPr>
                                  <a:rPr lang="nb-NO" alt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nb-NO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nb-NO" altLang="nb-NO" sz="24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b-NO" altLang="nb-NO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nb-NO" altLang="nb-NO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nb-NO" altLang="nb-NO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nb-NO" altLang="nb-NO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GB" altLang="nb-NO" sz="2400" i="0" dirty="0"/>
                  <a:t>(erf is </a:t>
                </a:r>
                <a:r>
                  <a:rPr lang="en-GB" altLang="nb-NO" sz="2400" dirty="0"/>
                  <a:t>the error function</a:t>
                </a:r>
                <a:r>
                  <a:rPr lang="en-GB" altLang="nb-NO" sz="2400" i="0" dirty="0"/>
                  <a:t>), and we obtain the </a:t>
                </a:r>
                <a:r>
                  <a:rPr lang="en-GB" altLang="nb-NO" sz="2400" i="0" dirty="0" err="1"/>
                  <a:t>probit</a:t>
                </a:r>
                <a:r>
                  <a:rPr lang="en-GB" altLang="nb-NO" sz="2400" i="0" dirty="0"/>
                  <a:t> model with </a:t>
                </a:r>
                <a14:m>
                  <m:oMath xmlns:m="http://schemas.openxmlformats.org/officeDocument/2006/math">
                    <m:r>
                      <a:rPr lang="nb-NO" altLang="nb-NO" sz="240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alt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40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nb-NO" altLang="nb-NO" sz="240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altLang="nb-NO" sz="2400" i="0" dirty="0"/>
                  <a:t> and </a:t>
                </a:r>
                <a:r>
                  <a:rPr lang="en-GB" altLang="nb-NO" sz="2400" i="0" dirty="0">
                    <a:latin typeface="Times" pitchFamily="2" charset="0"/>
                  </a:rPr>
                  <a:t>var</a:t>
                </a:r>
                <a:r>
                  <a:rPr lang="en-GB" altLang="nb-NO" sz="2400" i="0" dirty="0"/>
                  <a:t>(</a:t>
                </a:r>
                <a:r>
                  <a:rPr lang="en-GB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GB" altLang="nb-NO" sz="2400" i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GB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GB" altLang="nb-NO" sz="2400" i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GB" altLang="nb-NO" sz="2400" i="0" dirty="0"/>
                  <a:t>               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858" y="3282684"/>
                <a:ext cx="8707967" cy="1025730"/>
              </a:xfrm>
              <a:prstGeom prst="rect">
                <a:avLst/>
              </a:prstGeom>
              <a:blipFill>
                <a:blip r:embed="rId13"/>
                <a:stretch>
                  <a:fillRect l="-1019" b="-121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73177"/>
              </p:ext>
            </p:extLst>
          </p:nvPr>
        </p:nvGraphicFramePr>
        <p:xfrm>
          <a:off x="1035397" y="3425745"/>
          <a:ext cx="1422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11000" imgH="203040" progId="Equation.DSMT4">
                  <p:embed/>
                </p:oleObj>
              </mc:Choice>
              <mc:Fallback>
                <p:oleObj name="Equation" r:id="rId14" imgW="711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397" y="3425745"/>
                        <a:ext cx="1422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96155"/>
              </p:ext>
            </p:extLst>
          </p:nvPr>
        </p:nvGraphicFramePr>
        <p:xfrm>
          <a:off x="2586813" y="4382653"/>
          <a:ext cx="228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0" imgH="228600" progId="Equation.DSMT4">
                  <p:embed/>
                </p:oleObj>
              </mc:Choice>
              <mc:Fallback>
                <p:oleObj name="Equation" r:id="rId16" imgW="1143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813" y="4382653"/>
                        <a:ext cx="2286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782177"/>
              </p:ext>
            </p:extLst>
          </p:nvPr>
        </p:nvGraphicFramePr>
        <p:xfrm>
          <a:off x="3660775" y="1860550"/>
          <a:ext cx="2082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41120" imgH="203040" progId="Equation.DSMT4">
                  <p:embed/>
                </p:oleObj>
              </mc:Choice>
              <mc:Fallback>
                <p:oleObj name="Equation" r:id="rId18" imgW="10411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0775" y="1860550"/>
                        <a:ext cx="2082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316338"/>
              </p:ext>
            </p:extLst>
          </p:nvPr>
        </p:nvGraphicFramePr>
        <p:xfrm>
          <a:off x="5929313" y="1854200"/>
          <a:ext cx="246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31560" imgH="203040" progId="Equation.DSMT4">
                  <p:embed/>
                </p:oleObj>
              </mc:Choice>
              <mc:Fallback>
                <p:oleObj name="Equation" r:id="rId20" imgW="1231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13" y="1854200"/>
                        <a:ext cx="2463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588987"/>
              </p:ext>
            </p:extLst>
          </p:nvPr>
        </p:nvGraphicFramePr>
        <p:xfrm>
          <a:off x="4054475" y="2316163"/>
          <a:ext cx="1778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888840" imgH="228600" progId="Equation.DSMT4">
                  <p:embed/>
                </p:oleObj>
              </mc:Choice>
              <mc:Fallback>
                <p:oleObj name="Equation" r:id="rId22" imgW="8888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4475" y="2316163"/>
                        <a:ext cx="1778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617895" y="4654354"/>
            <a:ext cx="84021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endParaRPr lang="en-GB" altLang="nb-NO" sz="2400" i="0" dirty="0"/>
          </a:p>
        </p:txBody>
      </p:sp>
      <p:graphicFrame>
        <p:nvGraphicFramePr>
          <p:cNvPr id="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2299298"/>
              </p:ext>
            </p:extLst>
          </p:nvPr>
        </p:nvGraphicFramePr>
        <p:xfrm>
          <a:off x="3230563" y="4752536"/>
          <a:ext cx="1879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939600" imgH="228600" progId="Equation.DSMT4">
                  <p:embed/>
                </p:oleObj>
              </mc:Choice>
              <mc:Fallback>
                <p:oleObj name="Equation" r:id="rId24" imgW="939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0563" y="4752536"/>
                        <a:ext cx="1879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620858" y="2842248"/>
                <a:ext cx="649520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</a:pPr>
                <a:r>
                  <a:rPr lang="en-GB" altLang="nb-NO" sz="2400" i="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nb-NO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altLang="nb-NO" sz="2400" i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nb-NO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=1/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altLang="nb-NO" sz="2400" i="0" dirty="0"/>
                  <a:t>  </a:t>
                </a: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858" y="2842248"/>
                <a:ext cx="6495205" cy="461665"/>
              </a:xfrm>
              <a:prstGeom prst="rect">
                <a:avLst/>
              </a:prstGeom>
              <a:blipFill>
                <a:blip r:embed="rId26"/>
                <a:stretch>
                  <a:fillRect l="-1365" t="-10526" b="-263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615005" y="5247996"/>
                <a:ext cx="8065941" cy="1252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</a:pPr>
                <a:r>
                  <a:rPr lang="en-GB" altLang="nb-NO" sz="2400" i="0" dirty="0"/>
                  <a:t>Hence the logistic model is comparable with the </a:t>
                </a:r>
                <a:r>
                  <a:rPr lang="en-GB" altLang="nb-NO" sz="2400" i="0" dirty="0" err="1"/>
                  <a:t>probit</a:t>
                </a:r>
                <a:r>
                  <a:rPr lang="en-GB" altLang="nb-NO" sz="2400" i="0" dirty="0"/>
                  <a:t> model (</a:t>
                </a:r>
                <a:r>
                  <a:rPr lang="en-GB" altLang="nb-NO" sz="2400" i="0" dirty="0" err="1"/>
                  <a:t>wrt</a:t>
                </a:r>
                <a:r>
                  <a:rPr lang="en-GB" altLang="nb-NO" sz="2400" i="0" dirty="0"/>
                  <a:t> mean and variance)  if we “standardize” by dividing </a:t>
                </a:r>
                <a:r>
                  <a:rPr lang="en-GB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GB" altLang="nb-NO" sz="2400" i="0" dirty="0"/>
                  <a:t>  by </a:t>
                </a:r>
                <a14:m>
                  <m:oMath xmlns:m="http://schemas.openxmlformats.org/officeDocument/2006/math">
                    <m:r>
                      <a:rPr lang="en-GB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altLang="nb-NO" sz="2400" i="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005" y="5247996"/>
                <a:ext cx="8065941" cy="1252266"/>
              </a:xfrm>
              <a:prstGeom prst="rect">
                <a:avLst/>
              </a:prstGeom>
              <a:blipFill>
                <a:blip r:embed="rId27"/>
                <a:stretch>
                  <a:fillRect l="-1258" t="-4040" b="-101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>
                <a:spLocks noChangeArrowheads="1"/>
              </p:cNvSpPr>
              <p:nvPr/>
            </p:nvSpPr>
            <p:spPr bwMode="auto">
              <a:xfrm>
                <a:off x="586363" y="6347040"/>
                <a:ext cx="8065941" cy="496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</a:pPr>
                <a:r>
                  <a:rPr lang="en-GB" altLang="nb-NO" sz="2400" i="0" dirty="0"/>
                  <a:t>This corresponds to dividing the estimates by </a:t>
                </a:r>
                <a14:m>
                  <m:oMath xmlns:m="http://schemas.openxmlformats.org/officeDocument/2006/math">
                    <m:r>
                      <a:rPr lang="en-GB" altLang="nb-NO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nb-NO" altLang="nb-NO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nb-NO" altLang="nb-NO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altLang="nb-NO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nb-NO" altLang="nb-NO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≈1.8</m:t>
                    </m:r>
                  </m:oMath>
                </a14:m>
                <a:r>
                  <a:rPr lang="en-GB" altLang="nb-NO" sz="2400" i="0" dirty="0"/>
                  <a:t> </a:t>
                </a: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363" y="6347040"/>
                <a:ext cx="8065941" cy="496483"/>
              </a:xfrm>
              <a:prstGeom prst="rect">
                <a:avLst/>
              </a:prstGeom>
              <a:blipFill>
                <a:blip r:embed="rId28"/>
                <a:stretch>
                  <a:fillRect l="-1258" t="-2439" b="-2439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805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  <p:bldP spid="14" grpId="0"/>
      <p:bldP spid="27" grpId="0"/>
      <p:bldP spid="28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4" name="TextBox 3"/>
          <p:cNvSpPr txBox="1"/>
          <p:nvPr/>
        </p:nvSpPr>
        <p:spPr>
          <a:xfrm>
            <a:off x="538841" y="131085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logit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probit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links are symmetric around 1/2, in the sense that  </a:t>
            </a: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876455"/>
              </p:ext>
            </p:extLst>
          </p:nvPr>
        </p:nvGraphicFramePr>
        <p:xfrm>
          <a:off x="1903413" y="1065213"/>
          <a:ext cx="2946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120" imgH="228600" progId="Equation.DSMT4">
                  <p:embed/>
                </p:oleObj>
              </mc:Choice>
              <mc:Fallback>
                <p:oleObj name="Equation" r:id="rId2" imgW="14731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3413" y="1065213"/>
                        <a:ext cx="2946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22366" y="1619676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so the response curve is symmetric around </a:t>
            </a: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323936"/>
              </p:ext>
            </p:extLst>
          </p:nvPr>
        </p:nvGraphicFramePr>
        <p:xfrm>
          <a:off x="6789738" y="1673225"/>
          <a:ext cx="1143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71320" imgH="228600" progId="Equation.DSMT4">
                  <p:embed/>
                </p:oleObj>
              </mc:Choice>
              <mc:Fallback>
                <p:oleObj name="Equation" r:id="rId4" imgW="571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9738" y="1673225"/>
                        <a:ext cx="1143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1498" y="2276936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An alternative asymmetric link function is obtained from</a:t>
            </a:r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091552"/>
              </p:ext>
            </p:extLst>
          </p:nvPr>
        </p:nvGraphicFramePr>
        <p:xfrm>
          <a:off x="1925638" y="2887663"/>
          <a:ext cx="2997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98320" imgH="203040" progId="Equation.DSMT4">
                  <p:embed/>
                </p:oleObj>
              </mc:Choice>
              <mc:Fallback>
                <p:oleObj name="Equation" r:id="rId6" imgW="14983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638" y="2887663"/>
                        <a:ext cx="2997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0594" y="3328250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which gives </a:t>
            </a:r>
          </a:p>
        </p:txBody>
      </p:sp>
      <p:graphicFrame>
        <p:nvGraphicFramePr>
          <p:cNvPr id="1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202419"/>
              </p:ext>
            </p:extLst>
          </p:nvPr>
        </p:nvGraphicFramePr>
        <p:xfrm>
          <a:off x="2025650" y="3787775"/>
          <a:ext cx="355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7680" imgH="228600" progId="Equation.DSMT4">
                  <p:embed/>
                </p:oleObj>
              </mc:Choice>
              <mc:Fallback>
                <p:oleObj name="Equation" r:id="rId8" imgW="1777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650" y="3787775"/>
                        <a:ext cx="3556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68166" y="4275889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corresponding link function is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complementary               log-log link</a:t>
            </a:r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27155"/>
              </p:ext>
            </p:extLst>
          </p:nvPr>
        </p:nvGraphicFramePr>
        <p:xfrm>
          <a:off x="2025650" y="5137800"/>
          <a:ext cx="342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14320" imgH="228600" progId="Equation.DSMT4">
                  <p:embed/>
                </p:oleObj>
              </mc:Choice>
              <mc:Fallback>
                <p:oleObj name="Equation" r:id="rId10" imgW="1714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650" y="5137800"/>
                        <a:ext cx="3429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2365" y="5636909"/>
            <a:ext cx="8237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See See R code on the lecture plan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 results for the beetle data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6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5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33553" y="125278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Predictive power: classification and ROC curves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3667" y="648654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From a fitted model with binary data we may obtain a prediction rule (typically to be used for new data):</a:t>
            </a: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9021493"/>
              </p:ext>
            </p:extLst>
          </p:nvPr>
        </p:nvGraphicFramePr>
        <p:xfrm>
          <a:off x="2025650" y="1660525"/>
          <a:ext cx="2387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457200" progId="Equation.DSMT4">
                  <p:embed/>
                </p:oleObj>
              </mc:Choice>
              <mc:Fallback>
                <p:oleObj name="Equation" r:id="rId2" imgW="1193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650" y="1660525"/>
                        <a:ext cx="2387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3553" y="2710580"/>
                <a:ext cx="80493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For a particular cut-off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𝜋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we have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53" y="2710580"/>
                <a:ext cx="8049395" cy="461665"/>
              </a:xfrm>
              <a:prstGeom prst="rect">
                <a:avLst/>
              </a:prstGeom>
              <a:blipFill>
                <a:blip r:embed="rId5"/>
                <a:stretch>
                  <a:fillRect l="-1260" t="-10811" b="-270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30300"/>
              </p:ext>
            </p:extLst>
          </p:nvPr>
        </p:nvGraphicFramePr>
        <p:xfrm>
          <a:off x="1727200" y="3307653"/>
          <a:ext cx="485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25680" imgH="203040" progId="Equation.DSMT4">
                  <p:embed/>
                </p:oleObj>
              </mc:Choice>
              <mc:Fallback>
                <p:oleObj name="Equation" r:id="rId6" imgW="24256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3307653"/>
                        <a:ext cx="4851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32190"/>
              </p:ext>
            </p:extLst>
          </p:nvPr>
        </p:nvGraphicFramePr>
        <p:xfrm>
          <a:off x="1727200" y="3767900"/>
          <a:ext cx="500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01640" imgH="203040" progId="Equation.DSMT4">
                  <p:embed/>
                </p:oleObj>
              </mc:Choice>
              <mc:Fallback>
                <p:oleObj name="Equation" r:id="rId8" imgW="25016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3767900"/>
                        <a:ext cx="5003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2667" y="4250556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 ROC (receiver operating characteristic) curve is a plot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tpr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as a function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fpr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for all possible cut-offs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0896" y="5131199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 measure of the predictive power of the model is the area under the ROC curve, denoted AUC 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324" y="6027003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See R code on the lecture plan for illustration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3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4" grpId="0"/>
      <p:bldP spid="15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32865" y="151599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Predictive power: correlation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636" y="698886"/>
            <a:ext cx="873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For a normal linear model it is common to use</a:t>
            </a:r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078447"/>
              </p:ext>
            </p:extLst>
          </p:nvPr>
        </p:nvGraphicFramePr>
        <p:xfrm>
          <a:off x="1824038" y="1295400"/>
          <a:ext cx="2286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507960" progId="Equation.DSMT4">
                  <p:embed/>
                </p:oleObj>
              </mc:Choice>
              <mc:Fallback>
                <p:oleObj name="Equation" r:id="rId2" imgW="114300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038" y="1295400"/>
                        <a:ext cx="22860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33553" y="2792087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One may show that (if the model has an intercept,                    see page 55 in text book)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47080"/>
              </p:ext>
            </p:extLst>
          </p:nvPr>
        </p:nvGraphicFramePr>
        <p:xfrm>
          <a:off x="1209675" y="3968750"/>
          <a:ext cx="57404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69920" imgH="558720" progId="Equation.DSMT4">
                  <p:embed/>
                </p:oleObj>
              </mc:Choice>
              <mc:Fallback>
                <p:oleObj name="Equation" r:id="rId4" imgW="286992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675" y="3968750"/>
                        <a:ext cx="57404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00896" y="5611039"/>
            <a:ext cx="80493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This motivates that we also for GLMs may use                       as a measure of predictive power of a model (see R code on the lecture plan for illustration)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496" y="2287945"/>
            <a:ext cx="873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as a measure of «explained variation»  </a:t>
            </a:r>
          </a:p>
        </p:txBody>
      </p:sp>
      <p:graphicFrame>
        <p:nvGraphicFramePr>
          <p:cNvPr id="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513719"/>
              </p:ext>
            </p:extLst>
          </p:nvPr>
        </p:nvGraphicFramePr>
        <p:xfrm>
          <a:off x="6834987" y="5658525"/>
          <a:ext cx="1244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80" imgH="203040" progId="Equation.DSMT4">
                  <p:embed/>
                </p:oleObj>
              </mc:Choice>
              <mc:Fallback>
                <p:oleObj name="Equation" r:id="rId6" imgW="622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4987" y="5658525"/>
                        <a:ext cx="1244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665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41470" y="3322062"/>
            <a:ext cx="8572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have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525" y="4002740"/>
            <a:ext cx="8572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response for subject 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may be given by the vector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               , where              if the response of subject 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                     is in category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, and all other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33552" y="120031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Multinomial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3553" y="722760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consider a situation with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response categories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3552" y="2279165"/>
                <a:ext cx="8572501" cy="86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We consider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independent subjects,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𝜋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denote             the probability that subject </a:t>
                </a:r>
                <a:r>
                  <a:rPr lang="en-US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has response in category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52" y="2279165"/>
                <a:ext cx="8572501" cy="860748"/>
              </a:xfrm>
              <a:prstGeom prst="rect">
                <a:avLst/>
              </a:prstGeom>
              <a:blipFill>
                <a:blip r:embed="rId3"/>
                <a:stretch>
                  <a:fillRect l="-1185" t="-5797" r="-3704" b="-14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602277" y="4374304"/>
          <a:ext cx="132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240" imgH="228600" progId="Equation.DSMT4">
                  <p:embed/>
                </p:oleObj>
              </mc:Choice>
              <mc:Fallback>
                <p:oleObj name="Equation" r:id="rId4" imgW="660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277" y="4374304"/>
                        <a:ext cx="1320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3553" y="1300557"/>
            <a:ext cx="8710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may distinguish between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nominal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(unordered) and      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ordinal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(ordered) responses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32018"/>
              </p:ext>
            </p:extLst>
          </p:nvPr>
        </p:nvGraphicFramePr>
        <p:xfrm>
          <a:off x="2143125" y="3251200"/>
          <a:ext cx="1473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560" imgH="304560" progId="Equation.DSMT4">
                  <p:embed/>
                </p:oleObj>
              </mc:Choice>
              <mc:Fallback>
                <p:oleObj name="Equation" r:id="rId6" imgW="73656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3251200"/>
                        <a:ext cx="14732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014369" y="4424512"/>
          <a:ext cx="81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80" imgH="241200" progId="Equation.DSMT4">
                  <p:embed/>
                </p:oleObj>
              </mc:Choice>
              <mc:Fallback>
                <p:oleObj name="Equation" r:id="rId8" imgW="4060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4369" y="4424512"/>
                        <a:ext cx="81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4621828" y="4774520"/>
          <a:ext cx="88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44240" imgH="228600" progId="Equation.DSMT4">
                  <p:embed/>
                </p:oleObj>
              </mc:Choice>
              <mc:Fallback>
                <p:oleObj name="Equation" r:id="rId10" imgW="444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828" y="4774520"/>
                        <a:ext cx="889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74126" y="5369523"/>
            <a:ext cx="7595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multinomial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pmf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of                     takes the form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709132"/>
              </p:ext>
            </p:extLst>
          </p:nvPr>
        </p:nvGraphicFramePr>
        <p:xfrm>
          <a:off x="1884589" y="5888038"/>
          <a:ext cx="3098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49080" imgH="241200" progId="Equation.DSMT4">
                  <p:embed/>
                </p:oleObj>
              </mc:Choice>
              <mc:Fallback>
                <p:oleObj name="Equation" r:id="rId12" imgW="15490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589" y="5888038"/>
                        <a:ext cx="3098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130527"/>
              </p:ext>
            </p:extLst>
          </p:nvPr>
        </p:nvGraphicFramePr>
        <p:xfrm>
          <a:off x="4025218" y="5402413"/>
          <a:ext cx="132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60240" imgH="228600" progId="Equation.DSMT4">
                  <p:embed/>
                </p:oleObj>
              </mc:Choice>
              <mc:Fallback>
                <p:oleObj name="Equation" r:id="rId14" imgW="660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218" y="5402413"/>
                        <a:ext cx="1320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032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4" grpId="0"/>
      <p:bldP spid="5" grpId="0"/>
      <p:bldP spid="7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33553" y="241021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Multinomial models for nominal response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553" y="777193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For illustration we consider a data set on food choice of 219 alligators in four Florida lakes (section 6.3.2)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53" y="1661430"/>
            <a:ext cx="8541235" cy="38415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3553" y="5719307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Here the response categories (food choices) are nominal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(R code for the example is given on the lecture plan)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3517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502264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9</a:t>
            </a:fld>
            <a:endParaRPr lang="en-US" alt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637404" y="144145"/>
            <a:ext cx="7581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will consider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multinomial logit model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                (or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baseline-category logit model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using category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as a reference 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7404" y="1296799"/>
            <a:ext cx="7581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model is given by equating the linear predictor to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baseline-category logit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which is the logit of a conditional probability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796" y="5304713"/>
            <a:ext cx="9060873" cy="1382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where                         is a </a:t>
            </a:r>
            <a:r>
              <a:rPr lang="en-US" sz="24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row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vector of covariates for subject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</a:t>
            </a:r>
          </a:p>
          <a:p>
            <a:pPr>
              <a:lnSpc>
                <a:spcPct val="120000"/>
              </a:lnSpc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is a vector of parameters for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-</a:t>
            </a:r>
            <a:r>
              <a:rPr lang="en-US" sz="2400" dirty="0" err="1">
                <a:latin typeface="+mn-lt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 category and            (without loss of generality, see ex. 6.2 in the textbook)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324008"/>
              </p:ext>
            </p:extLst>
          </p:nvPr>
        </p:nvGraphicFramePr>
        <p:xfrm>
          <a:off x="1381892" y="5359709"/>
          <a:ext cx="1955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760" imgH="241200" progId="Equation.DSMT4">
                  <p:embed/>
                </p:oleObj>
              </mc:Choice>
              <mc:Fallback>
                <p:oleObj name="Equation" r:id="rId2" imgW="9777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892" y="5359709"/>
                        <a:ext cx="1955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813259"/>
              </p:ext>
            </p:extLst>
          </p:nvPr>
        </p:nvGraphicFramePr>
        <p:xfrm>
          <a:off x="451257" y="5737225"/>
          <a:ext cx="2235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440" imgH="253800" progId="Equation.DSMT4">
                  <p:embed/>
                </p:oleObj>
              </mc:Choice>
              <mc:Fallback>
                <p:oleObj name="Equation" r:id="rId4" imgW="1117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257" y="5737225"/>
                        <a:ext cx="2235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3427532"/>
              </p:ext>
            </p:extLst>
          </p:nvPr>
        </p:nvGraphicFramePr>
        <p:xfrm>
          <a:off x="1049102" y="6233323"/>
          <a:ext cx="863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1640" imgH="228600" progId="Equation.DSMT4">
                  <p:embed/>
                </p:oleObj>
              </mc:Choice>
              <mc:Fallback>
                <p:oleObj name="Equation" r:id="rId6" imgW="431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102" y="6233323"/>
                        <a:ext cx="863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6">
            <a:extLst>
              <a:ext uri="{FF2B5EF4-FFF2-40B4-BE49-F238E27FC236}">
                <a16:creationId xmlns:a16="http://schemas.microsoft.com/office/drawing/2014/main" id="{4F7E98E7-4773-7B40-8A32-5606D34531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234967"/>
              </p:ext>
            </p:extLst>
          </p:nvPr>
        </p:nvGraphicFramePr>
        <p:xfrm>
          <a:off x="1066305" y="2706860"/>
          <a:ext cx="4013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06280" imgH="241200" progId="Equation.DSMT4">
                  <p:embed/>
                </p:oleObj>
              </mc:Choice>
              <mc:Fallback>
                <p:oleObj name="Equation" r:id="rId8" imgW="2006280" imgH="241200" progId="Equation.DSMT4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305" y="2706860"/>
                        <a:ext cx="4013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7">
            <a:extLst>
              <a:ext uri="{FF2B5EF4-FFF2-40B4-BE49-F238E27FC236}">
                <a16:creationId xmlns:a16="http://schemas.microsoft.com/office/drawing/2014/main" id="{1183E417-5648-A647-AA4C-087D2B768B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532737"/>
              </p:ext>
            </p:extLst>
          </p:nvPr>
        </p:nvGraphicFramePr>
        <p:xfrm>
          <a:off x="2310905" y="3281535"/>
          <a:ext cx="45466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73040" imgH="507960" progId="Equation.DSMT4">
                  <p:embed/>
                </p:oleObj>
              </mc:Choice>
              <mc:Fallback>
                <p:oleObj name="Equation" r:id="rId10" imgW="2273040" imgH="507960" progId="Equation.DSMT4">
                  <p:embed/>
                  <p:pic>
                    <p:nvPicPr>
                      <p:cNvPr id="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0905" y="3281535"/>
                        <a:ext cx="45466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8">
            <a:extLst>
              <a:ext uri="{FF2B5EF4-FFF2-40B4-BE49-F238E27FC236}">
                <a16:creationId xmlns:a16="http://schemas.microsoft.com/office/drawing/2014/main" id="{E481F0EC-9154-5246-B73C-F07E771691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036674"/>
              </p:ext>
            </p:extLst>
          </p:nvPr>
        </p:nvGraphicFramePr>
        <p:xfrm>
          <a:off x="2389568" y="4297164"/>
          <a:ext cx="1143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71320" imgH="457200" progId="Equation.DSMT4">
                  <p:embed/>
                </p:oleObj>
              </mc:Choice>
              <mc:Fallback>
                <p:oleObj name="Equation" r:id="rId12" imgW="571320" imgH="457200" progId="Equation.DSMT4">
                  <p:embed/>
                  <p:pic>
                    <p:nvPicPr>
                      <p:cNvPr id="1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9568" y="4297164"/>
                        <a:ext cx="1143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">
            <a:extLst>
              <a:ext uri="{FF2B5EF4-FFF2-40B4-BE49-F238E27FC236}">
                <a16:creationId xmlns:a16="http://schemas.microsoft.com/office/drawing/2014/main" id="{0A781BC0-38C8-174A-945C-DFA6A26158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932290"/>
              </p:ext>
            </p:extLst>
          </p:nvPr>
        </p:nvGraphicFramePr>
        <p:xfrm>
          <a:off x="2627205" y="4297164"/>
          <a:ext cx="3403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01720" imgH="457200" progId="Equation.DSMT4">
                  <p:embed/>
                </p:oleObj>
              </mc:Choice>
              <mc:Fallback>
                <p:oleObj name="Equation" r:id="rId14" imgW="1701720" imgH="4572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205" y="4297164"/>
                        <a:ext cx="3403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FFC10639-A190-6BC8-6C12-5150A98C1371}"/>
              </a:ext>
            </a:extLst>
          </p:cNvPr>
          <p:cNvSpPr txBox="1"/>
          <p:nvPr/>
        </p:nvSpPr>
        <p:spPr>
          <a:xfrm>
            <a:off x="1912702" y="5058150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16" name="Pil opp 15">
            <a:extLst>
              <a:ext uri="{FF2B5EF4-FFF2-40B4-BE49-F238E27FC236}">
                <a16:creationId xmlns:a16="http://schemas.microsoft.com/office/drawing/2014/main" id="{DD48D3D1-CEEE-E97D-82CD-1739B511E3C9}"/>
              </a:ext>
            </a:extLst>
          </p:cNvPr>
          <p:cNvSpPr/>
          <p:nvPr/>
        </p:nvSpPr>
        <p:spPr>
          <a:xfrm>
            <a:off x="2477120" y="4862677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01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3" name="TextBox 2"/>
          <p:cNvSpPr txBox="1"/>
          <p:nvPr/>
        </p:nvSpPr>
        <p:spPr>
          <a:xfrm>
            <a:off x="637405" y="124821"/>
            <a:ext cx="7581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Note that we have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465" y="2649649"/>
            <a:ext cx="7581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Note also that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614779"/>
              </p:ext>
            </p:extLst>
          </p:nvPr>
        </p:nvGraphicFramePr>
        <p:xfrm>
          <a:off x="1578134" y="1298137"/>
          <a:ext cx="914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7200" imgH="431640" progId="Equation.DSMT4">
                  <p:embed/>
                </p:oleObj>
              </mc:Choice>
              <mc:Fallback>
                <p:oleObj name="Equation" r:id="rId2" imgW="4572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8134" y="1298137"/>
                        <a:ext cx="9144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465132"/>
              </p:ext>
            </p:extLst>
          </p:nvPr>
        </p:nvGraphicFramePr>
        <p:xfrm>
          <a:off x="2595946" y="1301684"/>
          <a:ext cx="2260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040" imgH="431640" progId="Equation.DSMT4">
                  <p:embed/>
                </p:oleObj>
              </mc:Choice>
              <mc:Fallback>
                <p:oleObj name="Equation" r:id="rId4" imgW="11300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946" y="1301684"/>
                        <a:ext cx="22606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27720"/>
              </p:ext>
            </p:extLst>
          </p:nvPr>
        </p:nvGraphicFramePr>
        <p:xfrm>
          <a:off x="4997834" y="1489009"/>
          <a:ext cx="165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228600" progId="Equation.DSMT4">
                  <p:embed/>
                </p:oleObj>
              </mc:Choice>
              <mc:Fallback>
                <p:oleObj name="Equation" r:id="rId6" imgW="825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7834" y="1489009"/>
                        <a:ext cx="1651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5">
            <a:extLst>
              <a:ext uri="{FF2B5EF4-FFF2-40B4-BE49-F238E27FC236}">
                <a16:creationId xmlns:a16="http://schemas.microsoft.com/office/drawing/2014/main" id="{5A3882BF-A8B8-7C4D-B8B1-6BFFBCFC29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9528336"/>
              </p:ext>
            </p:extLst>
          </p:nvPr>
        </p:nvGraphicFramePr>
        <p:xfrm>
          <a:off x="1260036" y="3478212"/>
          <a:ext cx="35560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7680" imgH="749160" progId="Equation.DSMT4">
                  <p:embed/>
                </p:oleObj>
              </mc:Choice>
              <mc:Fallback>
                <p:oleObj name="Equation" r:id="rId8" imgW="1777680" imgH="74916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036" y="3478212"/>
                        <a:ext cx="35560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9">
            <a:extLst>
              <a:ext uri="{FF2B5EF4-FFF2-40B4-BE49-F238E27FC236}">
                <a16:creationId xmlns:a16="http://schemas.microsoft.com/office/drawing/2014/main" id="{4A7C5EF4-8EDC-EE4A-845C-328C1F6C82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24903"/>
              </p:ext>
            </p:extLst>
          </p:nvPr>
        </p:nvGraphicFramePr>
        <p:xfrm>
          <a:off x="5090673" y="3605212"/>
          <a:ext cx="23368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68200" imgH="685800" progId="Equation.DSMT4">
                  <p:embed/>
                </p:oleObj>
              </mc:Choice>
              <mc:Fallback>
                <p:oleObj name="Equation" r:id="rId10" imgW="1168200" imgH="68580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0673" y="3605212"/>
                        <a:ext cx="23368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0863C1DC-7C5F-30BD-94E7-3E3C3700FEF4}"/>
              </a:ext>
            </a:extLst>
          </p:cNvPr>
          <p:cNvSpPr txBox="1"/>
          <p:nvPr/>
        </p:nvSpPr>
        <p:spPr>
          <a:xfrm>
            <a:off x="1183127" y="4620399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5" name="Pil opp 4">
            <a:extLst>
              <a:ext uri="{FF2B5EF4-FFF2-40B4-BE49-F238E27FC236}">
                <a16:creationId xmlns:a16="http://schemas.microsoft.com/office/drawing/2014/main" id="{F2622AA4-15AA-1343-89A9-AA83DC51EC5A}"/>
              </a:ext>
            </a:extLst>
          </p:cNvPr>
          <p:cNvSpPr/>
          <p:nvPr/>
        </p:nvSpPr>
        <p:spPr>
          <a:xfrm>
            <a:off x="1747545" y="4424926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27938" y="3730175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where        is the (vector-valued) natural parameter, and               is the dispersion parameter</a:t>
            </a:r>
            <a:endParaRPr lang="en-GB" altLang="nb-NO" sz="2400" i="0" dirty="0">
              <a:latin typeface="+mn-lt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15432" y="1714324"/>
            <a:ext cx="87299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For a multivariate GLM we have independent vectors                      with a distribution from the following multivariate generalization of the exponential dispersion family  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42895" y="141620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Multivariate GLMs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42895" y="779437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multinomial logit model is an example of a multivariate generalized linear model </a:t>
            </a:r>
          </a:p>
        </p:txBody>
      </p:sp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586663" y="1757363"/>
          <a:ext cx="1244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080" imgH="228600" progId="Equation.DSMT4">
                  <p:embed/>
                </p:oleObj>
              </mc:Choice>
              <mc:Fallback>
                <p:oleObj name="Equation" r:id="rId3" imgW="622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6663" y="1757363"/>
                        <a:ext cx="1244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361250"/>
              </p:ext>
            </p:extLst>
          </p:nvPr>
        </p:nvGraphicFramePr>
        <p:xfrm>
          <a:off x="1119188" y="3068638"/>
          <a:ext cx="5918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58840" imgH="279360" progId="Equation.DSMT4">
                  <p:embed/>
                </p:oleObj>
              </mc:Choice>
              <mc:Fallback>
                <p:oleObj name="Equation" r:id="rId5" imgW="29588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3068638"/>
                        <a:ext cx="59182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8"/>
          <p:cNvGraphicFramePr>
            <a:graphicFrameLocks noChangeAspect="1"/>
          </p:cNvGraphicFramePr>
          <p:nvPr/>
        </p:nvGraphicFramePr>
        <p:xfrm>
          <a:off x="1432603" y="3756025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228600" progId="Equation.DSMT4">
                  <p:embed/>
                </p:oleObj>
              </mc:Choice>
              <mc:Fallback>
                <p:oleObj name="Equation" r:id="rId7" imgW="152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2603" y="3756025"/>
                        <a:ext cx="304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539997"/>
              </p:ext>
            </p:extLst>
          </p:nvPr>
        </p:nvGraphicFramePr>
        <p:xfrm>
          <a:off x="8113713" y="3748088"/>
          <a:ext cx="25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203040" progId="Equation.DSMT4">
                  <p:embed/>
                </p:oleObj>
              </mc:Choice>
              <mc:Fallback>
                <p:oleObj name="Equation" r:id="rId9" imgW="126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3713" y="3748088"/>
                        <a:ext cx="25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23627" y="4721883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the response vector         with mean vector                    , we have a vector </a:t>
            </a:r>
            <a:r>
              <a:rPr lang="en-GB" altLang="nb-NO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altLang="nb-NO" sz="2400" i="0" dirty="0"/>
              <a:t> of link functions such that   </a:t>
            </a:r>
            <a:endParaRPr lang="en-GB" altLang="nb-NO" sz="2400" i="0" dirty="0">
              <a:latin typeface="+mn-lt"/>
            </a:endParaRPr>
          </a:p>
        </p:txBody>
      </p:sp>
      <p:graphicFrame>
        <p:nvGraphicFramePr>
          <p:cNvPr id="20" name="Object 8"/>
          <p:cNvGraphicFramePr>
            <a:graphicFrameLocks noChangeAspect="1"/>
          </p:cNvGraphicFramePr>
          <p:nvPr/>
        </p:nvGraphicFramePr>
        <p:xfrm>
          <a:off x="3867830" y="4760242"/>
          <a:ext cx="355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7480" imgH="228600" progId="Equation.DSMT4">
                  <p:embed/>
                </p:oleObj>
              </mc:Choice>
              <mc:Fallback>
                <p:oleObj name="Equation" r:id="rId11" imgW="177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830" y="4760242"/>
                        <a:ext cx="355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8"/>
          <p:cNvGraphicFramePr>
            <a:graphicFrameLocks noChangeAspect="1"/>
          </p:cNvGraphicFramePr>
          <p:nvPr/>
        </p:nvGraphicFramePr>
        <p:xfrm>
          <a:off x="6901523" y="4743295"/>
          <a:ext cx="142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11000" imgH="228600" progId="Equation.DSMT4">
                  <p:embed/>
                </p:oleObj>
              </mc:Choice>
              <mc:Fallback>
                <p:oleObj name="Equation" r:id="rId13" imgW="711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1523" y="4743295"/>
                        <a:ext cx="1422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105785"/>
              </p:ext>
            </p:extLst>
          </p:nvPr>
        </p:nvGraphicFramePr>
        <p:xfrm>
          <a:off x="1960563" y="5630283"/>
          <a:ext cx="1549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774360" imgH="228600" progId="Equation.DSMT4">
                  <p:embed/>
                </p:oleObj>
              </mc:Choice>
              <mc:Fallback>
                <p:oleObj name="Equation" r:id="rId15" imgW="7743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563" y="5630283"/>
                        <a:ext cx="1549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8">
                <a:extLst>
                  <a:ext uri="{FF2B5EF4-FFF2-40B4-BE49-F238E27FC236}">
                    <a16:creationId xmlns:a16="http://schemas.microsoft.com/office/drawing/2014/main" id="{82A06732-324B-C57F-0CDA-9034E9A3A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204" y="6024209"/>
                <a:ext cx="8369725" cy="861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nb-NO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400" b="1" i="0" smtClean="0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altLang="nb-NO" sz="2400" i="0" dirty="0">
                    <a:latin typeface="+mn-lt"/>
                  </a:rPr>
                  <a:t> is the model matrix for subject </a:t>
                </a:r>
                <a:r>
                  <a:rPr lang="en-GB" altLang="nb-NO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altLang="nb-NO" sz="2400" dirty="0">
                    <a:latin typeface="+mn-lt"/>
                  </a:rPr>
                  <a:t> </a:t>
                </a:r>
                <a:r>
                  <a:rPr lang="en-GB" altLang="nb-NO" sz="2400" i="0" dirty="0">
                    <a:latin typeface="+mn-lt"/>
                  </a:rPr>
                  <a:t>with explanatory variables for response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altLang="nb-NO" sz="2400" i="0" dirty="0">
                    <a:latin typeface="+mn-lt"/>
                  </a:rPr>
                  <a:t> in </a:t>
                </a:r>
                <a:r>
                  <a:rPr lang="en-GB" altLang="nb-NO" sz="2400" i="0" dirty="0"/>
                  <a:t>row </a:t>
                </a:r>
                <a:r>
                  <a:rPr lang="en-GB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GB" altLang="nb-NO" sz="2400" i="0" dirty="0"/>
                  <a:t> </a:t>
                </a:r>
                <a:endParaRPr lang="en-GB" altLang="nb-NO" sz="2400" b="1" i="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Rectangle 18">
                <a:extLst>
                  <a:ext uri="{FF2B5EF4-FFF2-40B4-BE49-F238E27FC236}">
                    <a16:creationId xmlns:a16="http://schemas.microsoft.com/office/drawing/2014/main" id="{82A06732-324B-C57F-0CDA-9034E9A3AD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204" y="6024209"/>
                <a:ext cx="8369725" cy="861070"/>
              </a:xfrm>
              <a:prstGeom prst="rect">
                <a:avLst/>
              </a:prstGeom>
              <a:blipFill>
                <a:blip r:embed="rId17"/>
                <a:stretch>
                  <a:fillRect l="-1212" t="-5882" b="-1323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17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0" grpId="0"/>
      <p:bldP spid="17" grpId="0"/>
      <p:bldP spid="19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378056" y="311271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When we write the multinomial logit model as a multivariate GLM, we let                                and note that </a:t>
            </a:r>
          </a:p>
        </p:txBody>
      </p:sp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266251"/>
              </p:ext>
            </p:extLst>
          </p:nvPr>
        </p:nvGraphicFramePr>
        <p:xfrm>
          <a:off x="2354263" y="673100"/>
          <a:ext cx="2260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30040" imgH="253800" progId="Equation.DSMT4">
                  <p:embed/>
                </p:oleObj>
              </mc:Choice>
              <mc:Fallback>
                <p:oleObj name="Equation" r:id="rId3" imgW="11300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4263" y="673100"/>
                        <a:ext cx="22606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88941" y="1918343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Here we have                                  and the vector </a:t>
            </a:r>
            <a:r>
              <a:rPr lang="en-GB" altLang="nb-NO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pPr eaLnBrk="1" hangingPunct="1">
              <a:spcBef>
                <a:spcPts val="0"/>
              </a:spcBef>
            </a:pPr>
            <a:r>
              <a:rPr lang="en-GB" altLang="nb-NO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GB" altLang="nb-NO" sz="2400" i="0" dirty="0"/>
              <a:t>of link functions is given by</a:t>
            </a:r>
            <a:endParaRPr lang="en-GB" altLang="nb-NO" sz="2400" i="0" dirty="0">
              <a:latin typeface="+mn-lt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88942" y="4218554"/>
            <a:ext cx="6284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linear predictors take the form</a:t>
            </a:r>
            <a:endParaRPr lang="en-GB" altLang="nb-NO" sz="2400" i="0" dirty="0">
              <a:latin typeface="Times" pitchFamily="2" charset="0"/>
            </a:endParaRPr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342561"/>
              </p:ext>
            </p:extLst>
          </p:nvPr>
        </p:nvGraphicFramePr>
        <p:xfrm>
          <a:off x="2665413" y="1884363"/>
          <a:ext cx="2336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68200" imgH="253800" progId="Equation.DSMT4">
                  <p:embed/>
                </p:oleObj>
              </mc:Choice>
              <mc:Fallback>
                <p:oleObj name="Equation" r:id="rId5" imgW="11682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5413" y="1884363"/>
                        <a:ext cx="23368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178741"/>
              </p:ext>
            </p:extLst>
          </p:nvPr>
        </p:nvGraphicFramePr>
        <p:xfrm>
          <a:off x="608013" y="1117600"/>
          <a:ext cx="2870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34960" imgH="241200" progId="Equation.DSMT4">
                  <p:embed/>
                </p:oleObj>
              </mc:Choice>
              <mc:Fallback>
                <p:oleObj name="Equation" r:id="rId7" imgW="14349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013" y="1117600"/>
                        <a:ext cx="2870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743610"/>
              </p:ext>
            </p:extLst>
          </p:nvPr>
        </p:nvGraphicFramePr>
        <p:xfrm>
          <a:off x="531813" y="2244725"/>
          <a:ext cx="2057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28520" imgH="241200" progId="Equation.DSMT4">
                  <p:embed/>
                </p:oleObj>
              </mc:Choice>
              <mc:Fallback>
                <p:oleObj name="Equation" r:id="rId9" imgW="10285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2244725"/>
                        <a:ext cx="2057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132401"/>
              </p:ext>
            </p:extLst>
          </p:nvPr>
        </p:nvGraphicFramePr>
        <p:xfrm>
          <a:off x="1497013" y="4897438"/>
          <a:ext cx="37846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892160" imgH="761760" progId="Equation.DSMT4">
                  <p:embed/>
                </p:oleObj>
              </mc:Choice>
              <mc:Fallback>
                <p:oleObj name="Equation" r:id="rId11" imgW="189216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7013" y="4897438"/>
                        <a:ext cx="37846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3BA9BBB6-2E1E-8BE6-F8F3-FB8FC362A252}"/>
                  </a:ext>
                </a:extLst>
              </p:cNvPr>
              <p:cNvSpPr txBox="1"/>
              <p:nvPr/>
            </p:nvSpPr>
            <p:spPr>
              <a:xfrm>
                <a:off x="1204155" y="2999876"/>
                <a:ext cx="6120458" cy="8582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GB" altLang="nb-NO" sz="2400" i="1" dirty="0">
                              <a:latin typeface="Times" pitchFamily="2" charset="0"/>
                            </a:rPr>
                            <m:t>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𝛍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𝛃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d>
                                    <m:d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⋯+</m:t>
                                      </m:r>
                                      <m:sSub>
                                        <m:sSubPr>
                                          <m:ctrlP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  <m:r>
                                            <a:rPr lang="nb-NO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3BA9BBB6-2E1E-8BE6-F8F3-FB8FC362A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155" y="2999876"/>
                <a:ext cx="6120458" cy="858248"/>
              </a:xfrm>
              <a:prstGeom prst="rect">
                <a:avLst/>
              </a:prstGeom>
              <a:blipFill>
                <a:blip r:embed="rId1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kstSylinder 3">
            <a:extLst>
              <a:ext uri="{FF2B5EF4-FFF2-40B4-BE49-F238E27FC236}">
                <a16:creationId xmlns:a16="http://schemas.microsoft.com/office/drawing/2014/main" id="{1613C80D-0363-9337-AC7C-7D407AF7E33D}"/>
              </a:ext>
            </a:extLst>
          </p:cNvPr>
          <p:cNvSpPr txBox="1"/>
          <p:nvPr/>
        </p:nvSpPr>
        <p:spPr>
          <a:xfrm>
            <a:off x="2729821" y="3920014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5" name="Pil opp 4">
            <a:extLst>
              <a:ext uri="{FF2B5EF4-FFF2-40B4-BE49-F238E27FC236}">
                <a16:creationId xmlns:a16="http://schemas.microsoft.com/office/drawing/2014/main" id="{6AEC9620-6AB4-36DA-5B9B-32BA40A2422F}"/>
              </a:ext>
            </a:extLst>
          </p:cNvPr>
          <p:cNvSpPr/>
          <p:nvPr/>
        </p:nvSpPr>
        <p:spPr>
          <a:xfrm>
            <a:off x="3294239" y="3724541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68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9" grpId="0"/>
      <p:bldP spid="3" grpId="0"/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146437" y="3395611"/>
            <a:ext cx="86992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From this we see that                      are the natural parameters and hence the link in the multinomial model is the canonical link</a:t>
            </a:r>
            <a:endParaRPr lang="en-GB" altLang="nb-NO" sz="2400" i="0" dirty="0">
              <a:latin typeface="+mn-lt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42895" y="141620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Fitting the multinomial logit model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42895" y="779437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contribution to the log-likelihood from the </a:t>
            </a:r>
            <a:r>
              <a:rPr lang="en-GB" altLang="nb-N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altLang="nb-NO" sz="2400" i="0" dirty="0" err="1"/>
              <a:t>-th</a:t>
            </a:r>
            <a:r>
              <a:rPr lang="en-GB" altLang="nb-NO" sz="2400" i="0" dirty="0"/>
              <a:t> subject is</a:t>
            </a:r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9964" y="1224453"/>
          <a:ext cx="1651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25480" imgH="507960" progId="Equation.DSMT4">
                  <p:embed/>
                </p:oleObj>
              </mc:Choice>
              <mc:Fallback>
                <p:oleObj name="Equation" r:id="rId3" imgW="825480" imgH="507960" progId="Equation.DSMT4">
                  <p:embed/>
                  <p:pic>
                    <p:nvPicPr>
                      <p:cNvPr id="1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4" y="1224453"/>
                        <a:ext cx="16510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8"/>
          <p:cNvGraphicFramePr>
            <a:graphicFrameLocks noChangeAspect="1"/>
          </p:cNvGraphicFramePr>
          <p:nvPr/>
        </p:nvGraphicFramePr>
        <p:xfrm>
          <a:off x="3323047" y="3418704"/>
          <a:ext cx="1549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74360" imgH="241200" progId="Equation.DSMT4">
                  <p:embed/>
                </p:oleObj>
              </mc:Choice>
              <mc:Fallback>
                <p:oleObj name="Equation" r:id="rId5" imgW="774360" imgH="241200" progId="Equation.DSMT4">
                  <p:embed/>
                  <p:pic>
                    <p:nvPicPr>
                      <p:cNvPr id="3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3047" y="3418704"/>
                        <a:ext cx="1549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/>
        </p:nvGraphicFramePr>
        <p:xfrm>
          <a:off x="1647549" y="1283191"/>
          <a:ext cx="4165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82600" imgH="482400" progId="Equation.DSMT4">
                  <p:embed/>
                </p:oleObj>
              </mc:Choice>
              <mc:Fallback>
                <p:oleObj name="Equation" r:id="rId7" imgW="2082600" imgH="482400" progId="Equation.DSMT4">
                  <p:embed/>
                  <p:pic>
                    <p:nvPicPr>
                      <p:cNvPr id="1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549" y="1283191"/>
                        <a:ext cx="4165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42895" y="4923663"/>
            <a:ext cx="7263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Remember that                                            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913654" y="5316441"/>
          <a:ext cx="27432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1600" imgH="622080" progId="Equation.DSMT4">
                  <p:embed/>
                </p:oleObj>
              </mc:Choice>
              <mc:Fallback>
                <p:oleObj name="Equation" r:id="rId9" imgW="1371600" imgH="622080" progId="Equation.DSMT4">
                  <p:embed/>
                  <p:pic>
                    <p:nvPicPr>
                      <p:cNvPr id="29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3654" y="5316441"/>
                        <a:ext cx="274320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996170" y="5439341"/>
            <a:ext cx="1752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and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64086" y="6381750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13</a:t>
            </a:fld>
            <a:endParaRPr lang="en-US" altLang="nb-NO" dirty="0"/>
          </a:p>
        </p:txBody>
      </p:sp>
      <p:graphicFrame>
        <p:nvGraphicFramePr>
          <p:cNvPr id="14" name="Object 5">
            <a:extLst>
              <a:ext uri="{FF2B5EF4-FFF2-40B4-BE49-F238E27FC236}">
                <a16:creationId xmlns:a16="http://schemas.microsoft.com/office/drawing/2014/main" id="{84F77BD6-17CA-2A45-AE25-42A0CEC2D3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5262" y="4140728"/>
          <a:ext cx="3403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01720" imgH="457200" progId="Equation.DSMT4">
                  <p:embed/>
                </p:oleObj>
              </mc:Choice>
              <mc:Fallback>
                <p:oleObj name="Equation" r:id="rId11" imgW="1701720" imgH="457200" progId="Equation.DSMT4">
                  <p:embed/>
                  <p:pic>
                    <p:nvPicPr>
                      <p:cNvPr id="14" name="Object 5">
                        <a:extLst>
                          <a:ext uri="{FF2B5EF4-FFF2-40B4-BE49-F238E27FC236}">
                            <a16:creationId xmlns:a16="http://schemas.microsoft.com/office/drawing/2014/main" id="{84F77BD6-17CA-2A45-AE25-42A0CEC2D3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5262" y="4140728"/>
                        <a:ext cx="3403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3">
            <a:extLst>
              <a:ext uri="{FF2B5EF4-FFF2-40B4-BE49-F238E27FC236}">
                <a16:creationId xmlns:a16="http://schemas.microsoft.com/office/drawing/2014/main" id="{A07454D7-5A59-084A-B0CB-BEC9ACEEB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078" y="4384417"/>
            <a:ext cx="7263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A442E0A-E9FD-8D0B-357B-A59B3EBA84C1}"/>
                  </a:ext>
                </a:extLst>
              </p:cNvPr>
              <p:cNvSpPr txBox="1"/>
              <p:nvPr/>
            </p:nvSpPr>
            <p:spPr>
              <a:xfrm>
                <a:off x="298381" y="2240353"/>
                <a:ext cx="1518336" cy="76687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500" b="0" i="1" smtClean="0">
                              <a:latin typeface="Cambria Math" panose="02040503050406030204" pitchFamily="18" charset="0"/>
                            </a:rPr>
                            <m:t>𝑖𝑐</m:t>
                          </m:r>
                        </m:sub>
                      </m:sSub>
                      <m:r>
                        <a:rPr lang="nb-NO" sz="1500" b="0" i="1" smtClean="0">
                          <a:latin typeface="Cambria Math" panose="02040503050406030204" pitchFamily="18" charset="0"/>
                        </a:rPr>
                        <m:t>=1−</m:t>
                      </m:r>
                      <m:nary>
                        <m:naryPr>
                          <m:chr m:val="∑"/>
                          <m:ctrlPr>
                            <a:rPr lang="nb-NO" sz="15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5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sz="15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5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sz="15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5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A442E0A-E9FD-8D0B-357B-A59B3EBA8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81" y="2240353"/>
                <a:ext cx="1518336" cy="766877"/>
              </a:xfrm>
              <a:prstGeom prst="rect">
                <a:avLst/>
              </a:prstGeom>
              <a:blipFill>
                <a:blip r:embed="rId15"/>
                <a:stretch>
                  <a:fillRect t="-90323" r="-8264" b="-13871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il opp 4">
            <a:extLst>
              <a:ext uri="{FF2B5EF4-FFF2-40B4-BE49-F238E27FC236}">
                <a16:creationId xmlns:a16="http://schemas.microsoft.com/office/drawing/2014/main" id="{BAB33E23-BD1F-3DAC-C30D-2F449C320216}"/>
              </a:ext>
            </a:extLst>
          </p:cNvPr>
          <p:cNvSpPr/>
          <p:nvPr/>
        </p:nvSpPr>
        <p:spPr>
          <a:xfrm>
            <a:off x="1734397" y="1875621"/>
            <a:ext cx="45719" cy="352386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EE0F10E-E10B-3ACE-D2C9-58284780F353}"/>
                  </a:ext>
                </a:extLst>
              </p:cNvPr>
              <p:cNvSpPr txBox="1"/>
              <p:nvPr/>
            </p:nvSpPr>
            <p:spPr>
              <a:xfrm>
                <a:off x="1842853" y="2057223"/>
                <a:ext cx="4366259" cy="9893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22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nb-NO" sz="2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2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22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nb-NO" sz="2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2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  <m:t>𝑖𝑐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  <m:t>𝑖𝑐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  <a:endParaRPr lang="nb-NO" sz="220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EE0F10E-E10B-3ACE-D2C9-58284780F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853" y="2057223"/>
                <a:ext cx="4366259" cy="989310"/>
              </a:xfrm>
              <a:prstGeom prst="rect">
                <a:avLst/>
              </a:prstGeom>
              <a:blipFill>
                <a:blip r:embed="rId16"/>
                <a:stretch>
                  <a:fillRect l="-16185" t="-107500" b="-16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D8AE24FE-FAD0-B052-B0DE-455B26008DF8}"/>
                  </a:ext>
                </a:extLst>
              </p:cNvPr>
              <p:cNvSpPr txBox="1"/>
              <p:nvPr/>
            </p:nvSpPr>
            <p:spPr>
              <a:xfrm>
                <a:off x="6010804" y="1987960"/>
                <a:ext cx="3227972" cy="1043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func>
                            <m:funcPr>
                              <m:ctrlPr>
                                <a:rPr lang="nb-NO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2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nb-NO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  <m:t>𝑖𝑐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nb-NO" sz="2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22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  <m:t>𝑖𝑐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func>
                        </m:e>
                      </m:nary>
                    </m:oMath>
                  </m:oMathPara>
                </a14:m>
                <a:endParaRPr lang="nb-NO" sz="2200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D8AE24FE-FAD0-B052-B0DE-455B26008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804" y="1987960"/>
                <a:ext cx="3227972" cy="1043363"/>
              </a:xfrm>
              <a:prstGeom prst="rect">
                <a:avLst/>
              </a:prstGeom>
              <a:blipFill>
                <a:blip r:embed="rId17"/>
                <a:stretch>
                  <a:fillRect l="-20000" t="-100000" b="-1566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27">
            <a:extLst>
              <a:ext uri="{FF2B5EF4-FFF2-40B4-BE49-F238E27FC236}">
                <a16:creationId xmlns:a16="http://schemas.microsoft.com/office/drawing/2014/main" id="{C7CB1A01-07A2-37C0-A9E2-2A1E1E4DD8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420493"/>
              </p:ext>
            </p:extLst>
          </p:nvPr>
        </p:nvGraphicFramePr>
        <p:xfrm>
          <a:off x="5069261" y="5116928"/>
          <a:ext cx="27178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58640" imgH="685800" progId="Equation.DSMT4">
                  <p:embed/>
                </p:oleObj>
              </mc:Choice>
              <mc:Fallback>
                <p:oleObj name="Equation" r:id="rId18" imgW="1358640" imgH="685800" progId="Equation.DSMT4">
                  <p:embed/>
                  <p:pic>
                    <p:nvPicPr>
                      <p:cNvPr id="28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9261" y="5116928"/>
                        <a:ext cx="27178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003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7" grpId="0"/>
      <p:bldP spid="24" grpId="0"/>
      <p:bldP spid="31" grpId="0"/>
      <p:bldP spid="4" grpId="0" animBg="1"/>
      <p:bldP spid="5" grpId="0" animBg="1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8581" y="15092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Thus the log-likelihood may be written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684492"/>
              </p:ext>
            </p:extLst>
          </p:nvPr>
        </p:nvGraphicFramePr>
        <p:xfrm>
          <a:off x="812800" y="676275"/>
          <a:ext cx="3479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39880" imgH="533160" progId="Equation.DSMT4">
                  <p:embed/>
                </p:oleObj>
              </mc:Choice>
              <mc:Fallback>
                <p:oleObj name="Equation" r:id="rId2" imgW="173988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676275"/>
                        <a:ext cx="3479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906650"/>
              </p:ext>
            </p:extLst>
          </p:nvPr>
        </p:nvGraphicFramePr>
        <p:xfrm>
          <a:off x="1852613" y="1855788"/>
          <a:ext cx="5334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6880" imgH="507960" progId="Equation.DSMT4">
                  <p:embed/>
                </p:oleObj>
              </mc:Choice>
              <mc:Fallback>
                <p:oleObj name="Equation" r:id="rId4" imgW="26668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2613" y="1855788"/>
                        <a:ext cx="53340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396297"/>
              </p:ext>
            </p:extLst>
          </p:nvPr>
        </p:nvGraphicFramePr>
        <p:xfrm>
          <a:off x="1689100" y="3032125"/>
          <a:ext cx="6324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62240" imgH="482400" progId="Equation.DSMT4">
                  <p:embed/>
                </p:oleObj>
              </mc:Choice>
              <mc:Fallback>
                <p:oleObj name="Equation" r:id="rId6" imgW="31622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3032125"/>
                        <a:ext cx="6324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19017"/>
              </p:ext>
            </p:extLst>
          </p:nvPr>
        </p:nvGraphicFramePr>
        <p:xfrm>
          <a:off x="4406900" y="727075"/>
          <a:ext cx="3581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90640" imgH="482400" progId="Equation.DSMT4">
                  <p:embed/>
                </p:oleObj>
              </mc:Choice>
              <mc:Fallback>
                <p:oleObj name="Equation" r:id="rId8" imgW="17906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0" y="727075"/>
                        <a:ext cx="35814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67184" y="4187306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score functions take the form (                                  )</a:t>
            </a: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3425"/>
              </p:ext>
            </p:extLst>
          </p:nvPr>
        </p:nvGraphicFramePr>
        <p:xfrm>
          <a:off x="679450" y="5013325"/>
          <a:ext cx="1117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58720" imgH="444240" progId="Equation.DSMT4">
                  <p:embed/>
                </p:oleObj>
              </mc:Choice>
              <mc:Fallback>
                <p:oleObj name="Equation" r:id="rId10" imgW="5587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5013325"/>
                        <a:ext cx="11176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910625"/>
              </p:ext>
            </p:extLst>
          </p:nvPr>
        </p:nvGraphicFramePr>
        <p:xfrm>
          <a:off x="6396038" y="5013325"/>
          <a:ext cx="2540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9720" imgH="431640" progId="Equation.DSMT4">
                  <p:embed/>
                </p:oleObj>
              </mc:Choice>
              <mc:Fallback>
                <p:oleObj name="Equation" r:id="rId12" imgW="12697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6038" y="5013325"/>
                        <a:ext cx="25400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525777"/>
              </p:ext>
            </p:extLst>
          </p:nvPr>
        </p:nvGraphicFramePr>
        <p:xfrm>
          <a:off x="1930400" y="4594225"/>
          <a:ext cx="41910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95200" imgH="863280" progId="Equation.DSMT4">
                  <p:embed/>
                </p:oleObj>
              </mc:Choice>
              <mc:Fallback>
                <p:oleObj name="Equation" r:id="rId14" imgW="2095200" imgH="863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0400" y="4594225"/>
                        <a:ext cx="41910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4F53EE7-C292-E3AB-1A36-99F894A93328}"/>
              </a:ext>
            </a:extLst>
          </p:cNvPr>
          <p:cNvSpPr txBox="1"/>
          <p:nvPr/>
        </p:nvSpPr>
        <p:spPr>
          <a:xfrm>
            <a:off x="1364432" y="2791589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13" name="Pil opp 12">
            <a:extLst>
              <a:ext uri="{FF2B5EF4-FFF2-40B4-BE49-F238E27FC236}">
                <a16:creationId xmlns:a16="http://schemas.microsoft.com/office/drawing/2014/main" id="{85B7C178-AC96-98C9-0CC3-EB2CA02C6915}"/>
              </a:ext>
            </a:extLst>
          </p:cNvPr>
          <p:cNvSpPr/>
          <p:nvPr/>
        </p:nvSpPr>
        <p:spPr>
          <a:xfrm>
            <a:off x="1928850" y="2596116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7FCDE14-3EBA-B83F-55A1-B857A11B0F19}"/>
              </a:ext>
            </a:extLst>
          </p:cNvPr>
          <p:cNvSpPr txBox="1"/>
          <p:nvPr/>
        </p:nvSpPr>
        <p:spPr>
          <a:xfrm>
            <a:off x="1191010" y="3895181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15" name="Pil opp 14">
            <a:extLst>
              <a:ext uri="{FF2B5EF4-FFF2-40B4-BE49-F238E27FC236}">
                <a16:creationId xmlns:a16="http://schemas.microsoft.com/office/drawing/2014/main" id="{171D8F9C-546B-238D-B17A-87F58E51F533}"/>
              </a:ext>
            </a:extLst>
          </p:cNvPr>
          <p:cNvSpPr/>
          <p:nvPr/>
        </p:nvSpPr>
        <p:spPr>
          <a:xfrm>
            <a:off x="1755428" y="3699708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  <p:graphicFrame>
        <p:nvGraphicFramePr>
          <p:cNvPr id="16" name="Object 6">
            <a:extLst>
              <a:ext uri="{FF2B5EF4-FFF2-40B4-BE49-F238E27FC236}">
                <a16:creationId xmlns:a16="http://schemas.microsoft.com/office/drawing/2014/main" id="{EC9FF6F1-9E89-940B-EF37-121A03C14E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2175"/>
              </p:ext>
            </p:extLst>
          </p:nvPr>
        </p:nvGraphicFramePr>
        <p:xfrm>
          <a:off x="5419998" y="4223915"/>
          <a:ext cx="297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485720" imgH="203040" progId="Equation.DSMT4">
                  <p:embed/>
                </p:oleObj>
              </mc:Choice>
              <mc:Fallback>
                <p:oleObj name="Equation" r:id="rId16" imgW="1485720" imgH="20304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9998" y="4223915"/>
                        <a:ext cx="2971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644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13" grpId="0" animBg="1"/>
      <p:bldP spid="14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38846" y="15307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likelihood equations become (                                   ) 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825538"/>
              </p:ext>
            </p:extLst>
          </p:nvPr>
        </p:nvGraphicFramePr>
        <p:xfrm>
          <a:off x="1095375" y="825500"/>
          <a:ext cx="2362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800" imgH="431640" progId="Equation.DSMT4">
                  <p:embed/>
                </p:oleObj>
              </mc:Choice>
              <mc:Fallback>
                <p:oleObj name="Equation" r:id="rId2" imgW="11808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825500"/>
                        <a:ext cx="23622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47419" y="1047102"/>
            <a:ext cx="12688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where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520237"/>
              </p:ext>
            </p:extLst>
          </p:nvPr>
        </p:nvGraphicFramePr>
        <p:xfrm>
          <a:off x="5330825" y="827088"/>
          <a:ext cx="2446338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685800" progId="Equation.DSMT4">
                  <p:embed/>
                </p:oleObj>
              </mc:Choice>
              <mc:Fallback>
                <p:oleObj name="Equation" r:id="rId4" imgW="135864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0825" y="827088"/>
                        <a:ext cx="2446338" cy="123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704046"/>
              </p:ext>
            </p:extLst>
          </p:nvPr>
        </p:nvGraphicFramePr>
        <p:xfrm>
          <a:off x="5049508" y="219075"/>
          <a:ext cx="297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720" imgH="203040" progId="Equation.DSMT4">
                  <p:embed/>
                </p:oleObj>
              </mc:Choice>
              <mc:Fallback>
                <p:oleObj name="Equation" r:id="rId6" imgW="1485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9508" y="219075"/>
                        <a:ext cx="2971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2128" y="2177573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elements of the Hessian matrix are given by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040118"/>
              </p:ext>
            </p:extLst>
          </p:nvPr>
        </p:nvGraphicFramePr>
        <p:xfrm>
          <a:off x="785813" y="2925763"/>
          <a:ext cx="1119187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469800" progId="Equation.DSMT4">
                  <p:embed/>
                </p:oleObj>
              </mc:Choice>
              <mc:Fallback>
                <p:oleObj name="Equation" r:id="rId8" imgW="62208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2925763"/>
                        <a:ext cx="1119187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215677"/>
              </p:ext>
            </p:extLst>
          </p:nvPr>
        </p:nvGraphicFramePr>
        <p:xfrm>
          <a:off x="919163" y="4343400"/>
          <a:ext cx="6926262" cy="166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848040" imgH="927000" progId="Equation.DSMT4">
                  <p:embed/>
                </p:oleObj>
              </mc:Choice>
              <mc:Fallback>
                <p:oleObj name="Equation" r:id="rId10" imgW="3848040" imgH="9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4343400"/>
                        <a:ext cx="6926262" cy="166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929910"/>
              </p:ext>
            </p:extLst>
          </p:nvPr>
        </p:nvGraphicFramePr>
        <p:xfrm>
          <a:off x="1030288" y="6030913"/>
          <a:ext cx="249237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84200" imgH="431640" progId="Equation.DSMT4">
                  <p:embed/>
                </p:oleObj>
              </mc:Choice>
              <mc:Fallback>
                <p:oleObj name="Equation" r:id="rId12" imgW="13842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6030913"/>
                        <a:ext cx="249237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126093"/>
              </p:ext>
            </p:extLst>
          </p:nvPr>
        </p:nvGraphicFramePr>
        <p:xfrm>
          <a:off x="2133600" y="2563813"/>
          <a:ext cx="3429000" cy="155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4760" imgH="863280" progId="Equation.DSMT4">
                  <p:embed/>
                </p:oleObj>
              </mc:Choice>
              <mc:Fallback>
                <p:oleObj name="Equation" r:id="rId14" imgW="1904760" imgH="863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563813"/>
                        <a:ext cx="3429000" cy="155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070A7A8-14F6-64C1-714B-5B6644368364}"/>
              </a:ext>
            </a:extLst>
          </p:cNvPr>
          <p:cNvSpPr txBox="1"/>
          <p:nvPr/>
        </p:nvSpPr>
        <p:spPr>
          <a:xfrm>
            <a:off x="434260" y="5550567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15" name="Pil opp 14">
            <a:extLst>
              <a:ext uri="{FF2B5EF4-FFF2-40B4-BE49-F238E27FC236}">
                <a16:creationId xmlns:a16="http://schemas.microsoft.com/office/drawing/2014/main" id="{B57B4010-1B2F-797A-4441-7A452B8D09E8}"/>
              </a:ext>
            </a:extLst>
          </p:cNvPr>
          <p:cNvSpPr/>
          <p:nvPr/>
        </p:nvSpPr>
        <p:spPr>
          <a:xfrm>
            <a:off x="998678" y="5355094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17" name="Pil ned 16">
            <a:extLst>
              <a:ext uri="{FF2B5EF4-FFF2-40B4-BE49-F238E27FC236}">
                <a16:creationId xmlns:a16="http://schemas.microsoft.com/office/drawing/2014/main" id="{BA5A0503-9536-C7B6-1C12-263D71F7F256}"/>
              </a:ext>
            </a:extLst>
          </p:cNvPr>
          <p:cNvSpPr/>
          <p:nvPr/>
        </p:nvSpPr>
        <p:spPr>
          <a:xfrm>
            <a:off x="1095376" y="6011863"/>
            <a:ext cx="55508" cy="2111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036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4" grpId="0"/>
      <p:bldP spid="15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38846" y="15307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and for 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653521"/>
              </p:ext>
            </p:extLst>
          </p:nvPr>
        </p:nvGraphicFramePr>
        <p:xfrm>
          <a:off x="1652588" y="165100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3480" imgH="203040" progId="Equation.DSMT4">
                  <p:embed/>
                </p:oleObj>
              </mc:Choice>
              <mc:Fallback>
                <p:oleObj name="Equation" r:id="rId2" imgW="393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2588" y="165100"/>
                        <a:ext cx="787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197605"/>
              </p:ext>
            </p:extLst>
          </p:nvPr>
        </p:nvGraphicFramePr>
        <p:xfrm>
          <a:off x="630238" y="1009650"/>
          <a:ext cx="1141412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34680" imgH="469800" progId="Equation.DSMT4">
                  <p:embed/>
                </p:oleObj>
              </mc:Choice>
              <mc:Fallback>
                <p:oleObj name="Equation" r:id="rId4" imgW="63468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1009650"/>
                        <a:ext cx="1141412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3781208"/>
              </p:ext>
            </p:extLst>
          </p:nvPr>
        </p:nvGraphicFramePr>
        <p:xfrm>
          <a:off x="6173788" y="1033463"/>
          <a:ext cx="1852612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28520" imgH="431640" progId="Equation.DSMT4">
                  <p:embed/>
                </p:oleObj>
              </mc:Choice>
              <mc:Fallback>
                <p:oleObj name="Equation" r:id="rId6" imgW="1028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1033463"/>
                        <a:ext cx="1852612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02132" y="2692249"/>
            <a:ext cx="8570923" cy="129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</a:pPr>
            <a:r>
              <a:rPr lang="en-GB" altLang="nb-NO" sz="2400" i="0" dirty="0"/>
              <a:t>The expected (=observed, because of the canonical link) information matrix consists of            blocks of size          , and block           takes the form (remember </a:t>
            </a:r>
            <a:r>
              <a:rPr lang="en-GB" altLang="nb-NO" sz="2400" b="1" i="0" dirty="0">
                <a:latin typeface="Times" pitchFamily="2" charset="0"/>
              </a:rPr>
              <a:t>x</a:t>
            </a:r>
            <a:r>
              <a:rPr lang="en-GB" altLang="nb-NO" sz="2400" i="0" baseline="-25000" dirty="0"/>
              <a:t>i</a:t>
            </a:r>
            <a:r>
              <a:rPr lang="en-GB" altLang="nb-NO" sz="2400" i="0" dirty="0"/>
              <a:t> is a row vector)   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465422"/>
              </p:ext>
            </p:extLst>
          </p:nvPr>
        </p:nvGraphicFramePr>
        <p:xfrm>
          <a:off x="4629828" y="3089384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200" imgH="228600" progId="Equation.DSMT4">
                  <p:embed/>
                </p:oleObj>
              </mc:Choice>
              <mc:Fallback>
                <p:oleObj name="Equation" r:id="rId8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828" y="3089384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24143"/>
              </p:ext>
            </p:extLst>
          </p:nvPr>
        </p:nvGraphicFramePr>
        <p:xfrm>
          <a:off x="7507472" y="3200618"/>
          <a:ext cx="736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68280" imgH="164880" progId="Equation.DSMT4">
                  <p:embed/>
                </p:oleObj>
              </mc:Choice>
              <mc:Fallback>
                <p:oleObj name="Equation" r:id="rId10" imgW="368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7472" y="3200618"/>
                        <a:ext cx="736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23695"/>
              </p:ext>
            </p:extLst>
          </p:nvPr>
        </p:nvGraphicFramePr>
        <p:xfrm>
          <a:off x="1381740" y="3526897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93480" imgH="203040" progId="Equation.DSMT4">
                  <p:embed/>
                </p:oleObj>
              </mc:Choice>
              <mc:Fallback>
                <p:oleObj name="Equation" r:id="rId12" imgW="393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740" y="3526897"/>
                        <a:ext cx="787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664954"/>
              </p:ext>
            </p:extLst>
          </p:nvPr>
        </p:nvGraphicFramePr>
        <p:xfrm>
          <a:off x="1492250" y="4210050"/>
          <a:ext cx="45212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514600" imgH="469800" progId="Equation.DSMT4">
                  <p:embed/>
                </p:oleObj>
              </mc:Choice>
              <mc:Fallback>
                <p:oleObj name="Equation" r:id="rId14" imgW="25146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0" y="4210050"/>
                        <a:ext cx="45212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02132" y="5473774"/>
            <a:ext cx="8369725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</a:pPr>
            <a:r>
              <a:rPr lang="en-GB" altLang="nb-NO" sz="2400" i="0" dirty="0"/>
              <a:t>The information matrix is positive semi-definite, so the                      log-likelihood function is concave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873790"/>
              </p:ext>
            </p:extLst>
          </p:nvPr>
        </p:nvGraphicFramePr>
        <p:xfrm>
          <a:off x="2016125" y="923925"/>
          <a:ext cx="3905250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171520" imgH="749160" progId="Equation.DSMT4">
                  <p:embed/>
                </p:oleObj>
              </mc:Choice>
              <mc:Fallback>
                <p:oleObj name="Equation" r:id="rId16" imgW="217152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923925"/>
                        <a:ext cx="3905250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93DFCE7-43B9-49B0-DA2B-DA0F95FD2B2A}"/>
              </a:ext>
            </a:extLst>
          </p:cNvPr>
          <p:cNvSpPr txBox="1"/>
          <p:nvPr/>
        </p:nvSpPr>
        <p:spPr>
          <a:xfrm>
            <a:off x="1545729" y="1892948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6" name="Pil opp 5">
            <a:extLst>
              <a:ext uri="{FF2B5EF4-FFF2-40B4-BE49-F238E27FC236}">
                <a16:creationId xmlns:a16="http://schemas.microsoft.com/office/drawing/2014/main" id="{95AE3BBB-C5D5-E7EF-CF83-08686DC322A5}"/>
              </a:ext>
            </a:extLst>
          </p:cNvPr>
          <p:cNvSpPr/>
          <p:nvPr/>
        </p:nvSpPr>
        <p:spPr>
          <a:xfrm>
            <a:off x="2110147" y="1697475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8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5" grpId="0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49723" y="89800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Deviance and Pearson statistic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1496" y="726810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Assume now that we have </a:t>
            </a:r>
            <a:r>
              <a:rPr lang="en-GB" altLang="nb-NO" sz="2400" i="0" dirty="0">
                <a:solidFill>
                  <a:srgbClr val="FF0000"/>
                </a:solidFill>
              </a:rPr>
              <a:t>grouped data</a:t>
            </a:r>
            <a:r>
              <a:rPr lang="en-GB" altLang="nb-NO" sz="2400" i="0" dirty="0"/>
              <a:t>, and that we have         observations with corresponding covariate vector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676653"/>
              </p:ext>
            </p:extLst>
          </p:nvPr>
        </p:nvGraphicFramePr>
        <p:xfrm>
          <a:off x="6088063" y="3552825"/>
          <a:ext cx="3065462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01720" imgH="1041120" progId="Equation.DSMT4">
                  <p:embed/>
                </p:oleObj>
              </mc:Choice>
              <mc:Fallback>
                <p:oleObj name="Equation" r:id="rId2" imgW="1701720" imgH="1041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8063" y="3552825"/>
                        <a:ext cx="3065462" cy="187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742845"/>
              </p:ext>
            </p:extLst>
          </p:nvPr>
        </p:nvGraphicFramePr>
        <p:xfrm>
          <a:off x="7156668" y="1104948"/>
          <a:ext cx="1955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77760" imgH="241200" progId="Equation.DSMT4">
                  <p:embed/>
                </p:oleObj>
              </mc:Choice>
              <mc:Fallback>
                <p:oleObj name="Equation" r:id="rId4" imgW="9777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668" y="1104948"/>
                        <a:ext cx="1955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36812" y="1702073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Let        be the </a:t>
            </a:r>
            <a:r>
              <a:rPr lang="en-GB" altLang="nb-NO" sz="2400" i="0" dirty="0">
                <a:solidFill>
                  <a:srgbClr val="FF0000"/>
                </a:solidFill>
              </a:rPr>
              <a:t>proportion</a:t>
            </a:r>
            <a:r>
              <a:rPr lang="en-GB" altLang="nb-NO" sz="2400" i="0" dirty="0"/>
              <a:t> of the       observations that are in category </a:t>
            </a:r>
            <a:r>
              <a:rPr lang="en-GB" alt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GB" altLang="nb-NO" sz="2400" i="0" dirty="0"/>
              <a:t> 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926644" y="1734731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228600" progId="Equation.DSMT4">
                  <p:embed/>
                </p:oleObj>
              </mc:Choice>
              <mc:Fallback>
                <p:oleObj name="Equation" r:id="rId6" imgW="152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6644" y="1734731"/>
                        <a:ext cx="304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8500401" y="742958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228600" progId="Equation.DSMT4">
                  <p:embed/>
                </p:oleObj>
              </mc:Choice>
              <mc:Fallback>
                <p:oleObj name="Equation" r:id="rId8" imgW="152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0401" y="742958"/>
                        <a:ext cx="304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151984" y="1729804"/>
          <a:ext cx="330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4880" imgH="241200" progId="Equation.DSMT4">
                  <p:embed/>
                </p:oleObj>
              </mc:Choice>
              <mc:Fallback>
                <p:oleObj name="Equation" r:id="rId10" imgW="1648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1984" y="1729804"/>
                        <a:ext cx="330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71496" y="2731398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Then the likelihood is given by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068293"/>
              </p:ext>
            </p:extLst>
          </p:nvPr>
        </p:nvGraphicFramePr>
        <p:xfrm>
          <a:off x="4838700" y="2455863"/>
          <a:ext cx="2844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22360" imgH="507960" progId="Equation.DSMT4">
                  <p:embed/>
                </p:oleObj>
              </mc:Choice>
              <mc:Fallback>
                <p:oleObj name="Equation" r:id="rId12" imgW="14223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8700" y="2455863"/>
                        <a:ext cx="2844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371496" y="3416481"/>
                <a:ext cx="578123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</a:pPr>
                <a:r>
                  <a:rPr lang="en-GB" altLang="nb-NO" sz="2400" i="0" dirty="0"/>
                  <a:t>The deviance becomes (because </a:t>
                </a:r>
                <a14:m>
                  <m:oMath xmlns:m="http://schemas.openxmlformats.org/officeDocument/2006/math">
                    <m:r>
                      <a:rPr lang="en-GB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=1)</m:t>
                    </m:r>
                  </m:oMath>
                </a14:m>
                <a:endParaRPr lang="en-GB" altLang="nb-NO" sz="2400" i="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1496" y="3416481"/>
                <a:ext cx="5781230" cy="461665"/>
              </a:xfrm>
              <a:prstGeom prst="rect">
                <a:avLst/>
              </a:prstGeom>
              <a:blipFill>
                <a:blip r:embed="rId15"/>
                <a:stretch>
                  <a:fillRect l="-1754" t="-10526" b="-263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638185"/>
              </p:ext>
            </p:extLst>
          </p:nvPr>
        </p:nvGraphicFramePr>
        <p:xfrm>
          <a:off x="1093788" y="5214938"/>
          <a:ext cx="27654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36480" imgH="507960" progId="Equation.DSMT4">
                  <p:embed/>
                </p:oleObj>
              </mc:Choice>
              <mc:Fallback>
                <p:oleObj name="Equation" r:id="rId16" imgW="15364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788" y="5214938"/>
                        <a:ext cx="27654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1CF416A3-7787-6B47-A7A6-E4A7827BA6AF}"/>
                  </a:ext>
                </a:extLst>
              </p:cNvPr>
              <p:cNvSpPr txBox="1"/>
              <p:nvPr/>
            </p:nvSpPr>
            <p:spPr>
              <a:xfrm>
                <a:off x="188978" y="4161677"/>
                <a:ext cx="5963748" cy="5933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</m:e>
                          </m:acc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fName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likelihood</m:t>
                                      </m:r>
                                      <m: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for</m:t>
                                      </m:r>
                                      <m: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actual</m:t>
                                      </m:r>
                                      <m: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model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fName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likelihood</m:t>
                                      </m:r>
                                      <m: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for</m:t>
                                      </m:r>
                                      <m: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saturated</m:t>
                                      </m:r>
                                      <m: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model</m:t>
                                      </m:r>
                                    </m:e>
                                  </m:func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1CF416A3-7787-6B47-A7A6-E4A7827BA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78" y="4161677"/>
                <a:ext cx="5963748" cy="593368"/>
              </a:xfrm>
              <a:prstGeom prst="rect">
                <a:avLst/>
              </a:prstGeom>
              <a:blipFill>
                <a:blip r:embed="rId18"/>
                <a:stretch>
                  <a:fillRect l="-425" t="-8333" b="-27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23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75148" y="239420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Pearson statistic is given by 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420314"/>
              </p:ext>
            </p:extLst>
          </p:nvPr>
        </p:nvGraphicFramePr>
        <p:xfrm>
          <a:off x="1576388" y="809625"/>
          <a:ext cx="32258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12800" imgH="482400" progId="Equation.DSMT4">
                  <p:embed/>
                </p:oleObj>
              </mc:Choice>
              <mc:Fallback>
                <p:oleObj name="Equation" r:id="rId3" imgW="16128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809625"/>
                        <a:ext cx="32258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375148" y="2155306"/>
            <a:ext cx="83697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If the fitted model holds, and we replace         by       in the formulas above, the deviance and the Pearson statistic are approximately chi-squared distributed with  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296434"/>
              </p:ext>
            </p:extLst>
          </p:nvPr>
        </p:nvGraphicFramePr>
        <p:xfrm>
          <a:off x="1330325" y="3735388"/>
          <a:ext cx="4699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49360" imgH="431640" progId="Equation.DSMT4">
                  <p:embed/>
                </p:oleObj>
              </mc:Choice>
              <mc:Fallback>
                <p:oleObj name="Equation" r:id="rId5" imgW="23493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3735388"/>
                        <a:ext cx="46990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799492"/>
              </p:ext>
            </p:extLst>
          </p:nvPr>
        </p:nvGraphicFramePr>
        <p:xfrm>
          <a:off x="1944688" y="4810125"/>
          <a:ext cx="2489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44520" imgH="203040" progId="Equation.DSMT4">
                  <p:embed/>
                </p:oleObj>
              </mc:Choice>
              <mc:Fallback>
                <p:oleObj name="Equation" r:id="rId7" imgW="1244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688" y="4810125"/>
                        <a:ext cx="2489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6054272" y="2155306"/>
          <a:ext cx="381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0440" imgH="241200" progId="Equation.DSMT4">
                  <p:embed/>
                </p:oleObj>
              </mc:Choice>
              <mc:Fallback>
                <p:oleObj name="Equation" r:id="rId9" imgW="1904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4272" y="2155306"/>
                        <a:ext cx="381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7043269" y="2177078"/>
          <a:ext cx="330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4880" imgH="241200" progId="Equation.DSMT4">
                  <p:embed/>
                </p:oleObj>
              </mc:Choice>
              <mc:Fallback>
                <p:oleObj name="Equation" r:id="rId11" imgW="1648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269" y="2177078"/>
                        <a:ext cx="330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533408"/>
              </p:ext>
            </p:extLst>
          </p:nvPr>
        </p:nvGraphicFramePr>
        <p:xfrm>
          <a:off x="1931988" y="5426075"/>
          <a:ext cx="1981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90360" imgH="203040" progId="Equation.DSMT4">
                  <p:embed/>
                </p:oleObj>
              </mc:Choice>
              <mc:Fallback>
                <p:oleObj name="Equation" r:id="rId13" imgW="990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1988" y="5426075"/>
                        <a:ext cx="1981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4697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03" t="84713" r="-403" b="-2261"/>
          <a:stretch/>
        </p:blipFill>
        <p:spPr>
          <a:xfrm>
            <a:off x="466210" y="4552468"/>
            <a:ext cx="8250723" cy="1203438"/>
          </a:xfrm>
          <a:prstGeom prst="rect">
            <a:avLst/>
          </a:prstGeom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61217" y="58742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Multinomial models for ordinal response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553" y="598207"/>
            <a:ext cx="8572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For illustration we consider a data set on mental health for a random sample of adults in a county in Florida (section 6.3.3)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217" y="5715030"/>
            <a:ext cx="80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Here the response categories are ordinal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(R code for the example is given on the course web)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0187"/>
          <a:stretch/>
        </p:blipFill>
        <p:spPr>
          <a:xfrm>
            <a:off x="433553" y="1482444"/>
            <a:ext cx="8250723" cy="273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41470" y="3322062"/>
            <a:ext cx="8572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have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525" y="4002740"/>
            <a:ext cx="8572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response for subject 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may be given by the vector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               , where              if the response of subject 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                     is in category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, and all other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33552" y="120031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Reminder: Multinomial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3553" y="722760"/>
            <a:ext cx="80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consider a situation with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response categories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3552" y="2279165"/>
                <a:ext cx="8572501" cy="86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We consider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independent subjects,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𝜋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denote             the probability that subject </a:t>
                </a:r>
                <a:r>
                  <a:rPr lang="en-US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has response in category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52" y="2279165"/>
                <a:ext cx="8572501" cy="860748"/>
              </a:xfrm>
              <a:prstGeom prst="rect">
                <a:avLst/>
              </a:prstGeom>
              <a:blipFill>
                <a:blip r:embed="rId3"/>
                <a:stretch>
                  <a:fillRect l="-1185" t="-5797" r="-3704" b="-14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602277" y="4374304"/>
          <a:ext cx="132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240" imgH="228600" progId="Equation.DSMT4">
                  <p:embed/>
                </p:oleObj>
              </mc:Choice>
              <mc:Fallback>
                <p:oleObj name="Equation" r:id="rId4" imgW="660240" imgH="228600" progId="Equation.DSMT4">
                  <p:embed/>
                  <p:pic>
                    <p:nvPicPr>
                      <p:cNvPr id="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277" y="4374304"/>
                        <a:ext cx="1320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3553" y="1300557"/>
            <a:ext cx="8710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may distinguish between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nominal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(unordered) and      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ordinal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(ordered) responses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143125" y="3251200"/>
          <a:ext cx="1473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560" imgH="304560" progId="Equation.DSMT4">
                  <p:embed/>
                </p:oleObj>
              </mc:Choice>
              <mc:Fallback>
                <p:oleObj name="Equation" r:id="rId6" imgW="736560" imgH="30456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3251200"/>
                        <a:ext cx="14732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014369" y="4424512"/>
          <a:ext cx="81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80" imgH="241200" progId="Equation.DSMT4">
                  <p:embed/>
                </p:oleObj>
              </mc:Choice>
              <mc:Fallback>
                <p:oleObj name="Equation" r:id="rId8" imgW="406080" imgH="241200" progId="Equation.DSMT4">
                  <p:embed/>
                  <p:pic>
                    <p:nvPicPr>
                      <p:cNvPr id="13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4369" y="4424512"/>
                        <a:ext cx="81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4621828" y="4774520"/>
          <a:ext cx="88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44240" imgH="228600" progId="Equation.DSMT4">
                  <p:embed/>
                </p:oleObj>
              </mc:Choice>
              <mc:Fallback>
                <p:oleObj name="Equation" r:id="rId10" imgW="444240" imgH="228600" progId="Equation.DSMT4">
                  <p:embed/>
                  <p:pic>
                    <p:nvPicPr>
                      <p:cNvPr id="1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828" y="4774520"/>
                        <a:ext cx="889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74126" y="5369523"/>
            <a:ext cx="7595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multinomial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pmf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of                     takes the form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1884589" y="5888038"/>
          <a:ext cx="3098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49080" imgH="241200" progId="Equation.DSMT4">
                  <p:embed/>
                </p:oleObj>
              </mc:Choice>
              <mc:Fallback>
                <p:oleObj name="Equation" r:id="rId12" imgW="1549080" imgH="241200" progId="Equation.DSMT4">
                  <p:embed/>
                  <p:pic>
                    <p:nvPicPr>
                      <p:cNvPr id="1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589" y="5888038"/>
                        <a:ext cx="3098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4025218" y="5402413"/>
          <a:ext cx="132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60240" imgH="228600" progId="Equation.DSMT4">
                  <p:embed/>
                </p:oleObj>
              </mc:Choice>
              <mc:Fallback>
                <p:oleObj name="Equation" r:id="rId14" imgW="660240" imgH="228600" progId="Equation.DSMT4">
                  <p:embed/>
                  <p:pic>
                    <p:nvPicPr>
                      <p:cNvPr id="1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218" y="5402413"/>
                        <a:ext cx="1320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257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4" grpId="0"/>
      <p:bldP spid="5" grpId="0"/>
      <p:bldP spid="7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62087" y="1957103"/>
            <a:ext cx="7581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That is,             means              and               for   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  <p:sp>
        <p:nvSpPr>
          <p:cNvPr id="3" name="TextBox 2"/>
          <p:cNvSpPr txBox="1"/>
          <p:nvPr/>
        </p:nvSpPr>
        <p:spPr>
          <a:xfrm>
            <a:off x="365257" y="285852"/>
            <a:ext cx="8245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assume that the categories are ordered from the lowest to the highest, and consider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cumulative logit model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proportional odds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08" y="2573114"/>
            <a:ext cx="8555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We express the model in terms of the cumulative probabilities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477963" y="3157538"/>
          <a:ext cx="4953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76440" imgH="241200" progId="Equation.DSMT4">
                  <p:embed/>
                </p:oleObj>
              </mc:Choice>
              <mc:Fallback>
                <p:oleObj name="Equation" r:id="rId2" imgW="2476440" imgH="2412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7963" y="3157538"/>
                        <a:ext cx="4953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97912" y="1494012"/>
            <a:ext cx="7581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Let       be the response category for subject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                    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469525"/>
              </p:ext>
            </p:extLst>
          </p:nvPr>
        </p:nvGraphicFramePr>
        <p:xfrm>
          <a:off x="1072690" y="1522392"/>
          <a:ext cx="279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" imgH="228600" progId="Equation.DSMT4">
                  <p:embed/>
                </p:oleObj>
              </mc:Choice>
              <mc:Fallback>
                <p:oleObj name="Equation" r:id="rId4" imgW="139680" imgH="228600" progId="Equation.DSMT4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2690" y="1522392"/>
                        <a:ext cx="279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861260"/>
              </p:ext>
            </p:extLst>
          </p:nvPr>
        </p:nvGraphicFramePr>
        <p:xfrm>
          <a:off x="1586139" y="1973446"/>
          <a:ext cx="81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228600" progId="Equation.DSMT4">
                  <p:embed/>
                </p:oleObj>
              </mc:Choice>
              <mc:Fallback>
                <p:oleObj name="Equation" r:id="rId6" imgW="406080" imgH="228600" progId="Equation.DSMT4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6139" y="1973446"/>
                        <a:ext cx="812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890756"/>
              </p:ext>
            </p:extLst>
          </p:nvPr>
        </p:nvGraphicFramePr>
        <p:xfrm>
          <a:off x="3548635" y="1992383"/>
          <a:ext cx="81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80" imgH="241200" progId="Equation.DSMT4">
                  <p:embed/>
                </p:oleObj>
              </mc:Choice>
              <mc:Fallback>
                <p:oleObj name="Equation" r:id="rId8" imgW="406080" imgH="241200" progId="Equation.DSMT4">
                  <p:embed/>
                  <p:pic>
                    <p:nvPicPr>
                      <p:cNvPr id="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8635" y="1992383"/>
                        <a:ext cx="81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32066"/>
              </p:ext>
            </p:extLst>
          </p:nvPr>
        </p:nvGraphicFramePr>
        <p:xfrm>
          <a:off x="5293192" y="1982489"/>
          <a:ext cx="88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44240" imgH="228600" progId="Equation.DSMT4">
                  <p:embed/>
                </p:oleObj>
              </mc:Choice>
              <mc:Fallback>
                <p:oleObj name="Equation" r:id="rId10" imgW="444240" imgH="228600" progId="Equation.DSMT4">
                  <p:embed/>
                  <p:pic>
                    <p:nvPicPr>
                      <p:cNvPr id="1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3192" y="1982489"/>
                        <a:ext cx="889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769549"/>
              </p:ext>
            </p:extLst>
          </p:nvPr>
        </p:nvGraphicFramePr>
        <p:xfrm>
          <a:off x="6948488" y="1991738"/>
          <a:ext cx="711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55320" imgH="203040" progId="Equation.DSMT4">
                  <p:embed/>
                </p:oleObj>
              </mc:Choice>
              <mc:Fallback>
                <p:oleObj name="Equation" r:id="rId12" imgW="355320" imgH="203040" progId="Equation.DSMT4">
                  <p:embed/>
                  <p:pic>
                    <p:nvPicPr>
                      <p:cNvPr id="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1991738"/>
                        <a:ext cx="711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92254" y="3839281"/>
            <a:ext cx="8555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cumulative logits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given by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5392738" y="3884613"/>
          <a:ext cx="1879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39600" imgH="203040" progId="Equation.DSMT4">
                  <p:embed/>
                </p:oleObj>
              </mc:Choice>
              <mc:Fallback>
                <p:oleObj name="Equation" r:id="rId14" imgW="939600" imgH="203040" progId="Equation.DSMT4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2738" y="3884613"/>
                        <a:ext cx="1879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1312863" y="4360863"/>
          <a:ext cx="4470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234880" imgH="482400" progId="Equation.DSMT4">
                  <p:embed/>
                </p:oleObj>
              </mc:Choice>
              <mc:Fallback>
                <p:oleObj name="Equation" r:id="rId16" imgW="2234880" imgH="482400" progId="Equation.DSMT4">
                  <p:embed/>
                  <p:pic>
                    <p:nvPicPr>
                      <p:cNvPr id="24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4360863"/>
                        <a:ext cx="44704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3297238" y="5467350"/>
          <a:ext cx="27686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84200" imgH="507960" progId="Equation.DSMT4">
                  <p:embed/>
                </p:oleObj>
              </mc:Choice>
              <mc:Fallback>
                <p:oleObj name="Equation" r:id="rId18" imgW="1384200" imgH="507960" progId="Equation.DSMT4">
                  <p:embed/>
                  <p:pic>
                    <p:nvPicPr>
                      <p:cNvPr id="25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467350"/>
                        <a:ext cx="27686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104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14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932" y="3605920"/>
            <a:ext cx="8774731" cy="3212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460" y="175678"/>
            <a:ext cx="824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Now the cumulative logit model is given by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39900" y="681038"/>
          <a:ext cx="3225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12800" imgH="241200" progId="Equation.DSMT4">
                  <p:embed/>
                </p:oleObj>
              </mc:Choice>
              <mc:Fallback>
                <p:oleObj name="Equation" r:id="rId3" imgW="1612800" imgH="2412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681038"/>
                        <a:ext cx="3225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2977" y="1169679"/>
            <a:ext cx="8245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Note that each cumulative logit has its own intercept, but the effect of the covariates is assumed to be the same for each cumulative logit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2977" y="2523246"/>
                <a:ext cx="82453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Note further that the           are increasing in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 </a:t>
                </a:r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(because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 increases in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 </a:t>
                </a:r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for fixed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b-NO" sz="24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77" y="2523246"/>
                <a:ext cx="8245339" cy="830997"/>
              </a:xfrm>
              <a:prstGeom prst="rect">
                <a:avLst/>
              </a:prstGeom>
              <a:blipFill>
                <a:blip r:embed="rId5"/>
                <a:stretch>
                  <a:fillRect l="-1231" t="-6061"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572781" y="2554893"/>
          <a:ext cx="584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1960" imgH="241200" progId="Equation.DSMT4">
                  <p:embed/>
                </p:oleObj>
              </mc:Choice>
              <mc:Fallback>
                <p:oleObj name="Equation" r:id="rId6" imgW="291960" imgH="2412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2781" y="2554893"/>
                        <a:ext cx="584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2976" y="3520483"/>
            <a:ext cx="824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Illustration of the model for                     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050825"/>
              </p:ext>
            </p:extLst>
          </p:nvPr>
        </p:nvGraphicFramePr>
        <p:xfrm>
          <a:off x="4499302" y="3560271"/>
          <a:ext cx="685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720" imgH="177480" progId="Equation.DSMT4">
                  <p:embed/>
                </p:oleObj>
              </mc:Choice>
              <mc:Fallback>
                <p:oleObj name="Equation" r:id="rId8" imgW="342720" imgH="17748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302" y="3560271"/>
                        <a:ext cx="685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892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  <p:sp>
        <p:nvSpPr>
          <p:cNvPr id="3" name="TextBox 2"/>
          <p:cNvSpPr txBox="1"/>
          <p:nvPr/>
        </p:nvSpPr>
        <p:spPr>
          <a:xfrm>
            <a:off x="441461" y="1268781"/>
            <a:ext cx="8245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Note that if we reverse the order of the categories, i.e. we consider                        , then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15897"/>
              </p:ext>
            </p:extLst>
          </p:nvPr>
        </p:nvGraphicFramePr>
        <p:xfrm>
          <a:off x="1930400" y="1650570"/>
          <a:ext cx="1625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228600" progId="Equation.DSMT4">
                  <p:embed/>
                </p:oleObj>
              </mc:Choice>
              <mc:Fallback>
                <p:oleObj name="Equation" r:id="rId2" imgW="812520" imgH="2286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0400" y="1650570"/>
                        <a:ext cx="1625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789101"/>
              </p:ext>
            </p:extLst>
          </p:nvPr>
        </p:nvGraphicFramePr>
        <p:xfrm>
          <a:off x="581025" y="2099832"/>
          <a:ext cx="4597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98600" imgH="482400" progId="Equation.DSMT4">
                  <p:embed/>
                </p:oleObj>
              </mc:Choice>
              <mc:Fallback>
                <p:oleObj name="Equation" r:id="rId4" imgW="2298600" imgH="4824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2099832"/>
                        <a:ext cx="45974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377764"/>
              </p:ext>
            </p:extLst>
          </p:nvPr>
        </p:nvGraphicFramePr>
        <p:xfrm>
          <a:off x="5354638" y="2055382"/>
          <a:ext cx="2971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720" imgH="507960" progId="Equation.DSMT4">
                  <p:embed/>
                </p:oleObj>
              </mc:Choice>
              <mc:Fallback>
                <p:oleObj name="Equation" r:id="rId6" imgW="1485720" imgH="50796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4638" y="2055382"/>
                        <a:ext cx="2971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130128"/>
              </p:ext>
            </p:extLst>
          </p:nvPr>
        </p:nvGraphicFramePr>
        <p:xfrm>
          <a:off x="2524125" y="3231720"/>
          <a:ext cx="3175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87240" imgH="507960" progId="Equation.DSMT4">
                  <p:embed/>
                </p:oleObj>
              </mc:Choice>
              <mc:Fallback>
                <p:oleObj name="Equation" r:id="rId8" imgW="1587240" imgH="50796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3231720"/>
                        <a:ext cx="31750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122272"/>
              </p:ext>
            </p:extLst>
          </p:nvPr>
        </p:nvGraphicFramePr>
        <p:xfrm>
          <a:off x="5943600" y="3498420"/>
          <a:ext cx="2082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41120" imgH="241200" progId="Equation.DSMT4">
                  <p:embed/>
                </p:oleObj>
              </mc:Choice>
              <mc:Fallback>
                <p:oleObj name="Equation" r:id="rId10" imgW="1041120" imgH="241200" progId="Equation.DSMT4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498420"/>
                        <a:ext cx="2082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4350" y="4373609"/>
            <a:ext cx="824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so the cumulative logit model still holds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225" y="4932564"/>
            <a:ext cx="824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But it does not hold for other orderings of the categories</a:t>
            </a:r>
          </a:p>
        </p:txBody>
      </p:sp>
    </p:spTree>
    <p:extLst>
      <p:ext uri="{BB962C8B-B14F-4D97-AF65-F5344CB8AC3E}">
        <p14:creationId xmlns:p14="http://schemas.microsoft.com/office/powerpoint/2010/main" val="19225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  <p:sp>
        <p:nvSpPr>
          <p:cNvPr id="11" name="TextBox 10"/>
          <p:cNvSpPr txBox="1"/>
          <p:nvPr/>
        </p:nvSpPr>
        <p:spPr>
          <a:xfrm>
            <a:off x="530225" y="735021"/>
            <a:ext cx="8245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Note also that (the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cumulative odds ratio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952003"/>
              </p:ext>
            </p:extLst>
          </p:nvPr>
        </p:nvGraphicFramePr>
        <p:xfrm>
          <a:off x="1182688" y="1363799"/>
          <a:ext cx="5664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31760" imgH="431640" progId="Equation.DSMT4">
                  <p:embed/>
                </p:oleObj>
              </mc:Choice>
              <mc:Fallback>
                <p:oleObj name="Equation" r:id="rId2" imgW="2831760" imgH="43164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688" y="1363799"/>
                        <a:ext cx="56642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5A90030-250A-F41E-583E-445E9FBE6288}"/>
              </a:ext>
            </a:extLst>
          </p:cNvPr>
          <p:cNvSpPr txBox="1"/>
          <p:nvPr/>
        </p:nvSpPr>
        <p:spPr>
          <a:xfrm>
            <a:off x="4184972" y="2065824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 err="1">
                <a:solidFill>
                  <a:srgbClr val="FF0000"/>
                </a:solidFill>
              </a:rPr>
              <a:t>smartboard</a:t>
            </a:r>
            <a:endParaRPr lang="nb-NO" sz="1500" dirty="0">
              <a:solidFill>
                <a:srgbClr val="FF0000"/>
              </a:solidFill>
            </a:endParaRPr>
          </a:p>
        </p:txBody>
      </p:sp>
      <p:sp>
        <p:nvSpPr>
          <p:cNvPr id="14" name="Pil opp 13">
            <a:extLst>
              <a:ext uri="{FF2B5EF4-FFF2-40B4-BE49-F238E27FC236}">
                <a16:creationId xmlns:a16="http://schemas.microsoft.com/office/drawing/2014/main" id="{6A14C5B1-4509-2217-B3D2-684DBF80DAE1}"/>
              </a:ext>
            </a:extLst>
          </p:cNvPr>
          <p:cNvSpPr/>
          <p:nvPr/>
        </p:nvSpPr>
        <p:spPr>
          <a:xfrm>
            <a:off x="4735122" y="1903640"/>
            <a:ext cx="58993" cy="195473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  <a:p>
            <a:pPr algn="ctr"/>
            <a:endParaRPr lang="nb-NO" sz="1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A77956E5-9704-12AE-1249-7C5C47676DC6}"/>
                  </a:ext>
                </a:extLst>
              </p:cNvPr>
              <p:cNvSpPr txBox="1"/>
              <p:nvPr/>
            </p:nvSpPr>
            <p:spPr>
              <a:xfrm>
                <a:off x="530225" y="2495186"/>
                <a:ext cx="824533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Hence,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𝑗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cs typeface="Arial" pitchFamily="34" charset="0"/>
                      </a:rPr>
                      <m:t>=1,…,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cs typeface="Arial" pitchFamily="34" charset="0"/>
                      </a:rPr>
                      <m:t>𝑐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cs typeface="Arial" pitchFamily="34" charset="0"/>
                      </a:rPr>
                      <m:t>−1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, the odds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𝑌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𝑖</m:t>
                        </m:r>
                      </m:sub>
                    </m:sSub>
                    <m:r>
                      <a:rPr lang="nb-NO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≤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𝑗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multiplies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𝛽</m:t>
                        </m:r>
                      </m:e>
                      <m:sub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for 1 unit increase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(when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𝑖𝑙</m:t>
                        </m:r>
                      </m:sub>
                    </m:sSub>
                    <m:r>
                      <a:rPr lang="nb-NO" sz="2400" b="0" i="1" smtClean="0">
                        <a:latin typeface="Cambria Math" panose="02040503050406030204" pitchFamily="18" charset="0"/>
                        <a:cs typeface="Arial" pitchFamily="34" charset="0"/>
                      </a:rPr>
                      <m:t>,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cs typeface="Arial" pitchFamily="34" charset="0"/>
                      </a:rPr>
                      <m:t>𝑙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≠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are held constant) </a:t>
                </a:r>
              </a:p>
              <a:p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This is the 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proportional odds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property: Same proportionality constant for all </a:t>
                </a:r>
                <a:r>
                  <a:rPr lang="en-US" sz="2400" i="1" dirty="0">
                    <a:latin typeface="Arial" pitchFamily="34" charset="0"/>
                    <a:cs typeface="Arial" pitchFamily="34" charset="0"/>
                  </a:rPr>
                  <a:t>c-1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response categories</a:t>
                </a:r>
              </a:p>
            </p:txBody>
          </p:sp>
        </mc:Choice>
        <mc:Fallback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A77956E5-9704-12AE-1249-7C5C47676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25" y="2495186"/>
                <a:ext cx="8245339" cy="2308324"/>
              </a:xfrm>
              <a:prstGeom prst="rect">
                <a:avLst/>
              </a:prstGeom>
              <a:blipFill>
                <a:blip r:embed="rId4"/>
                <a:stretch>
                  <a:fillRect l="-1075" t="-2186" r="-1382" b="-43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340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61217" y="58742"/>
            <a:ext cx="8572500" cy="8842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nb-NO" sz="2800" b="1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Latent variable motivation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553" y="598207"/>
            <a:ext cx="8572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 latent variable formulation gives a motivation for the cumulative logit model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949" y="1482444"/>
            <a:ext cx="8729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Let                          be the underlying latent variable for                subject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where        has mean zero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cdf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                         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119188" y="1482725"/>
          <a:ext cx="1727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80" imgH="241200" progId="Equation.DSMT4">
                  <p:embed/>
                </p:oleObj>
              </mc:Choice>
              <mc:Fallback>
                <p:oleObj name="Equation" r:id="rId2" imgW="863280" imgH="24120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1482725"/>
                        <a:ext cx="1727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897188" y="1857375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1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1857375"/>
                        <a:ext cx="304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6700227" y="1895884"/>
          <a:ext cx="330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177480" progId="Equation.DSMT4">
                  <p:embed/>
                </p:oleObj>
              </mc:Choice>
              <mc:Fallback>
                <p:oleObj name="Equation" r:id="rId6" imgW="164880" imgH="177480" progId="Equation.DSMT4">
                  <p:embed/>
                  <p:pic>
                    <p:nvPicPr>
                      <p:cNvPr id="2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0227" y="1895884"/>
                        <a:ext cx="3302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16613" y="2402701"/>
            <a:ext cx="7581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Suppose we have cut-points                                                     and that we observe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4827588" y="2447925"/>
          <a:ext cx="3378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88760" imgH="228600" progId="Equation.DSMT4">
                  <p:embed/>
                </p:oleObj>
              </mc:Choice>
              <mc:Fallback>
                <p:oleObj name="Equation" r:id="rId8" imgW="1688760" imgH="228600" progId="Equation.DSMT4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7588" y="2447925"/>
                        <a:ext cx="3378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1981200" y="3362325"/>
          <a:ext cx="3302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50960" imgH="253800" progId="Equation.DSMT4">
                  <p:embed/>
                </p:oleObj>
              </mc:Choice>
              <mc:Fallback>
                <p:oleObj name="Equation" r:id="rId10" imgW="1650960" imgH="253800" progId="Equation.DSMT4">
                  <p:embed/>
                  <p:pic>
                    <p:nvPicPr>
                      <p:cNvPr id="24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362325"/>
                        <a:ext cx="3302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61217" y="3887548"/>
            <a:ext cx="7581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 we have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917575" y="4511675"/>
          <a:ext cx="119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96880" imgH="228600" progId="Equation.DSMT4">
                  <p:embed/>
                </p:oleObj>
              </mc:Choice>
              <mc:Fallback>
                <p:oleObj name="Equation" r:id="rId12" imgW="596880" imgH="228600" progId="Equation.DSMT4">
                  <p:embed/>
                  <p:pic>
                    <p:nvPicPr>
                      <p:cNvPr id="26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4511675"/>
                        <a:ext cx="1193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26224" y="5113827"/>
            <a:ext cx="7581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so we have a cumulative model with link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6172427" y="5186931"/>
          <a:ext cx="330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64880" imgH="177480" progId="Equation.DSMT4">
                  <p:embed/>
                </p:oleObj>
              </mc:Choice>
              <mc:Fallback>
                <p:oleObj name="Equation" r:id="rId14" imgW="164880" imgH="177480" progId="Equation.DSMT4">
                  <p:embed/>
                  <p:pic>
                    <p:nvPicPr>
                      <p:cNvPr id="29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427" y="5186931"/>
                        <a:ext cx="3302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94696" y="5816341"/>
            <a:ext cx="8305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If      is the logistic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cdf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we obtain the cumulative logit model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984647" y="5861325"/>
          <a:ext cx="330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4880" imgH="177480" progId="Equation.DSMT4">
                  <p:embed/>
                </p:oleObj>
              </mc:Choice>
              <mc:Fallback>
                <p:oleObj name="Equation" r:id="rId16" imgW="164880" imgH="177480" progId="Equation.DSMT4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647" y="5861325"/>
                        <a:ext cx="3302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211388" y="4511675"/>
          <a:ext cx="1676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38080" imgH="253800" progId="Equation.DSMT4">
                  <p:embed/>
                </p:oleObj>
              </mc:Choice>
              <mc:Fallback>
                <p:oleObj name="Equation" r:id="rId17" imgW="838080" imgH="253800" progId="Equation.DSMT4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388" y="4511675"/>
                        <a:ext cx="16764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4025900" y="4557713"/>
          <a:ext cx="2260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30040" imgH="241200" progId="Equation.DSMT4">
                  <p:embed/>
                </p:oleObj>
              </mc:Choice>
              <mc:Fallback>
                <p:oleObj name="Equation" r:id="rId19" imgW="1130040" imgH="241200" progId="Equation.DSMT4">
                  <p:embed/>
                  <p:pic>
                    <p:nvPicPr>
                      <p:cNvPr id="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900" y="4557713"/>
                        <a:ext cx="2260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6424613" y="4578350"/>
          <a:ext cx="1752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876240" imgH="241200" progId="Equation.DSMT4">
                  <p:embed/>
                </p:oleObj>
              </mc:Choice>
              <mc:Fallback>
                <p:oleObj name="Equation" r:id="rId21" imgW="876240" imgH="241200" progId="Equation.DSMT4">
                  <p:embed/>
                  <p:pic>
                    <p:nvPicPr>
                      <p:cNvPr id="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4613" y="4578350"/>
                        <a:ext cx="1752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204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22" grpId="0"/>
      <p:bldP spid="25" grpId="0"/>
      <p:bldP spid="27" grpId="0"/>
      <p:bldP spid="3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41320</TotalTime>
  <Words>1481</Words>
  <Application>Microsoft Macintosh PowerPoint</Application>
  <PresentationFormat>Skjermfremvisning (4:3)</PresentationFormat>
  <Paragraphs>166</Paragraphs>
  <Slides>25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32" baseType="lpstr">
      <vt:lpstr>Times New Roman</vt:lpstr>
      <vt:lpstr>Helvetica</vt:lpstr>
      <vt:lpstr>Cambria Math</vt:lpstr>
      <vt:lpstr>Times</vt:lpstr>
      <vt:lpstr>Arial</vt:lpstr>
      <vt:lpstr>Default Design</vt:lpstr>
      <vt:lpstr>Equation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Ida Scheel</cp:lastModifiedBy>
  <cp:revision>1379</cp:revision>
  <cp:lastPrinted>2017-10-10T09:56:09Z</cp:lastPrinted>
  <dcterms:created xsi:type="dcterms:W3CDTF">2003-10-01T16:45:29Z</dcterms:created>
  <dcterms:modified xsi:type="dcterms:W3CDTF">2023-10-18T19:23:44Z</dcterms:modified>
</cp:coreProperties>
</file>