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357" r:id="rId2"/>
    <p:sldId id="493" r:id="rId3"/>
    <p:sldId id="494" r:id="rId4"/>
    <p:sldId id="495" r:id="rId5"/>
    <p:sldId id="496" r:id="rId6"/>
    <p:sldId id="501" r:id="rId7"/>
    <p:sldId id="497" r:id="rId8"/>
    <p:sldId id="498" r:id="rId9"/>
    <p:sldId id="499" r:id="rId10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38" userDrawn="1">
          <p15:clr>
            <a:srgbClr val="A4A3A4"/>
          </p15:clr>
        </p15:guide>
        <p15:guide id="2" pos="181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0066FF"/>
    <a:srgbClr val="33CC33"/>
    <a:srgbClr val="000099"/>
    <a:srgbClr val="008000"/>
    <a:srgbClr val="CC0000"/>
    <a:srgbClr val="333333"/>
    <a:srgbClr val="800000"/>
    <a:srgbClr val="990000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665" autoAdjust="0"/>
    <p:restoredTop sz="94676" autoAdjust="0"/>
  </p:normalViewPr>
  <p:slideViewPr>
    <p:cSldViewPr snapToGrid="0" showGuides="1">
      <p:cViewPr varScale="1">
        <p:scale>
          <a:sx n="131" d="100"/>
          <a:sy n="131" d="100"/>
        </p:scale>
        <p:origin x="1808" y="184"/>
      </p:cViewPr>
      <p:guideLst>
        <p:guide orient="horz" pos="3838"/>
        <p:guide pos="181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8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2437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2437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2437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fld id="{2E3DD7B7-4FF1-48C1-A663-B5087298C4ED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4205978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noProof="0"/>
              <a:t>Click to edit Master text styles</a:t>
            </a:r>
          </a:p>
          <a:p>
            <a:pPr lvl="1"/>
            <a:r>
              <a:rPr lang="en-US" altLang="nb-NO" noProof="0"/>
              <a:t>Second level</a:t>
            </a:r>
          </a:p>
          <a:p>
            <a:pPr lvl="2"/>
            <a:r>
              <a:rPr lang="en-US" altLang="nb-NO" noProof="0"/>
              <a:t>Third level</a:t>
            </a:r>
          </a:p>
          <a:p>
            <a:pPr lvl="3"/>
            <a:r>
              <a:rPr lang="en-US" altLang="nb-NO" noProof="0"/>
              <a:t>Fourth level</a:t>
            </a:r>
          </a:p>
          <a:p>
            <a:pPr lvl="4"/>
            <a:r>
              <a:rPr lang="en-US" altLang="nb-NO" noProof="0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fld id="{7D8FE92F-B087-48E7-A001-F333C185C1A4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781109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8FE92F-B087-48E7-A001-F333C185C1A4}" type="slidenum">
              <a:rPr lang="en-US" altLang="nb-NO" smtClean="0"/>
              <a:pPr>
                <a:defRPr/>
              </a:pPr>
              <a:t>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8299760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8FE92F-B087-48E7-A001-F333C185C1A4}" type="slidenum">
              <a:rPr lang="en-US" altLang="nb-NO" smtClean="0"/>
              <a:pPr>
                <a:defRPr/>
              </a:pPr>
              <a:t>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433646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8FE92F-B087-48E7-A001-F333C185C1A4}" type="slidenum">
              <a:rPr lang="en-US" altLang="nb-NO" smtClean="0"/>
              <a:pPr>
                <a:defRPr/>
              </a:pPr>
              <a:t>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4463681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8FE92F-B087-48E7-A001-F333C185C1A4}" type="slidenum">
              <a:rPr lang="en-US" altLang="nb-NO" smtClean="0"/>
              <a:pPr>
                <a:defRPr/>
              </a:pPr>
              <a:t>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0742009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8FE92F-B087-48E7-A001-F333C185C1A4}" type="slidenum">
              <a:rPr lang="en-US" altLang="nb-NO" smtClean="0"/>
              <a:pPr>
                <a:defRPr/>
              </a:pPr>
              <a:t>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9077301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8FE92F-B087-48E7-A001-F333C185C1A4}" type="slidenum">
              <a:rPr lang="en-US" altLang="nb-NO" smtClean="0"/>
              <a:pPr>
                <a:defRPr/>
              </a:pPr>
              <a:t>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501238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D66029-75B7-4C52-8CCB-14D2A6B175B0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837984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083BD0-709B-4CEE-A21F-F09F5051C3E5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59589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EC4E30-D586-418B-BDC4-D88672AB64D7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513834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2EDF7D-86AB-4116-A066-E16A10A7B4A5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553779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6527C7-4A89-4910-B48D-5147BCA4F393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034524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77CFB6-0BAD-48A3-8641-3BAD3580B900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109618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7A4692-C68A-4E5B-9D76-4536B80B398B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82732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8BC1E4-5CDA-4EA6-8243-4A900C293E17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040883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4A24E9-DA08-41FC-8A22-4FC4173B74C9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654150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341118-0264-466F-B9E2-E043171FA697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46769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889F7E-CA8D-45FE-82DE-D0730B36BAC7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0756042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tel og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abell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nb-NO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0DCA8A-8796-4D66-83E1-DAA3C553C6EF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1653877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8F1053-E525-4569-929D-699942DBDF11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7443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text styles</a:t>
            </a:r>
          </a:p>
          <a:p>
            <a:pPr lvl="1"/>
            <a:r>
              <a:rPr lang="en-US" altLang="nb-NO"/>
              <a:t>Second level</a:t>
            </a:r>
          </a:p>
          <a:p>
            <a:pPr lvl="2"/>
            <a:r>
              <a:rPr lang="en-US" altLang="nb-NO"/>
              <a:t>Third level</a:t>
            </a:r>
          </a:p>
          <a:p>
            <a:pPr lvl="3"/>
            <a:r>
              <a:rPr lang="en-US" altLang="nb-NO"/>
              <a:t>Fourth level</a:t>
            </a:r>
          </a:p>
          <a:p>
            <a:pPr lvl="4"/>
            <a:r>
              <a:rPr lang="en-US" altLang="nb-NO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1D28448-6ABE-467F-B660-63F90FD44D0A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8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.wmf"/><Relationship Id="rId17" Type="http://schemas.openxmlformats.org/officeDocument/2006/relationships/oleObject" Target="../embeddings/oleObject8.bin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7.wmf"/><Relationship Id="rId20" Type="http://schemas.openxmlformats.org/officeDocument/2006/relationships/image" Target="../media/image9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10" Type="http://schemas.openxmlformats.org/officeDocument/2006/relationships/image" Target="../media/image4.wmf"/><Relationship Id="rId19" Type="http://schemas.openxmlformats.org/officeDocument/2006/relationships/oleObject" Target="../embeddings/oleObject9.bin"/><Relationship Id="rId4" Type="http://schemas.openxmlformats.org/officeDocument/2006/relationships/image" Target="../media/image1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6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13" Type="http://schemas.openxmlformats.org/officeDocument/2006/relationships/oleObject" Target="../embeddings/oleObject15.bin"/><Relationship Id="rId18" Type="http://schemas.openxmlformats.org/officeDocument/2006/relationships/oleObject" Target="../embeddings/oleObject18.bin"/><Relationship Id="rId26" Type="http://schemas.openxmlformats.org/officeDocument/2006/relationships/oleObject" Target="../embeddings/oleObject22.bin"/><Relationship Id="rId3" Type="http://schemas.openxmlformats.org/officeDocument/2006/relationships/oleObject" Target="../embeddings/oleObject10.bin"/><Relationship Id="rId21" Type="http://schemas.openxmlformats.org/officeDocument/2006/relationships/image" Target="../media/image18.wmf"/><Relationship Id="rId7" Type="http://schemas.openxmlformats.org/officeDocument/2006/relationships/oleObject" Target="../embeddings/oleObject12.bin"/><Relationship Id="rId12" Type="http://schemas.openxmlformats.org/officeDocument/2006/relationships/image" Target="../media/image14.wmf"/><Relationship Id="rId17" Type="http://schemas.openxmlformats.org/officeDocument/2006/relationships/image" Target="../media/image16.wmf"/><Relationship Id="rId25" Type="http://schemas.openxmlformats.org/officeDocument/2006/relationships/image" Target="../media/image20.wmf"/><Relationship Id="rId2" Type="http://schemas.openxmlformats.org/officeDocument/2006/relationships/notesSlide" Target="../notesSlides/notesSlide3.xml"/><Relationship Id="rId16" Type="http://schemas.openxmlformats.org/officeDocument/2006/relationships/oleObject" Target="../embeddings/oleObject17.bin"/><Relationship Id="rId20" Type="http://schemas.openxmlformats.org/officeDocument/2006/relationships/oleObject" Target="../embeddings/oleObject19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wmf"/><Relationship Id="rId11" Type="http://schemas.openxmlformats.org/officeDocument/2006/relationships/oleObject" Target="../embeddings/oleObject14.bin"/><Relationship Id="rId24" Type="http://schemas.openxmlformats.org/officeDocument/2006/relationships/oleObject" Target="../embeddings/oleObject21.bin"/><Relationship Id="rId5" Type="http://schemas.openxmlformats.org/officeDocument/2006/relationships/oleObject" Target="../embeddings/oleObject11.bin"/><Relationship Id="rId15" Type="http://schemas.openxmlformats.org/officeDocument/2006/relationships/oleObject" Target="../embeddings/oleObject16.bin"/><Relationship Id="rId23" Type="http://schemas.openxmlformats.org/officeDocument/2006/relationships/image" Target="../media/image19.wmf"/><Relationship Id="rId28" Type="http://schemas.openxmlformats.org/officeDocument/2006/relationships/image" Target="../media/image22.png"/><Relationship Id="rId10" Type="http://schemas.openxmlformats.org/officeDocument/2006/relationships/image" Target="../media/image13.wmf"/><Relationship Id="rId19" Type="http://schemas.openxmlformats.org/officeDocument/2006/relationships/image" Target="../media/image17.wmf"/><Relationship Id="rId4" Type="http://schemas.openxmlformats.org/officeDocument/2006/relationships/image" Target="../media/image10.wmf"/><Relationship Id="rId9" Type="http://schemas.openxmlformats.org/officeDocument/2006/relationships/oleObject" Target="../embeddings/oleObject13.bin"/><Relationship Id="rId14" Type="http://schemas.openxmlformats.org/officeDocument/2006/relationships/image" Target="../media/image15.wmf"/><Relationship Id="rId22" Type="http://schemas.openxmlformats.org/officeDocument/2006/relationships/oleObject" Target="../embeddings/oleObject20.bin"/><Relationship Id="rId27" Type="http://schemas.openxmlformats.org/officeDocument/2006/relationships/image" Target="../media/image21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13" Type="http://schemas.openxmlformats.org/officeDocument/2006/relationships/oleObject" Target="../embeddings/oleObject29.bin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5.bin"/><Relationship Id="rId12" Type="http://schemas.openxmlformats.org/officeDocument/2006/relationships/image" Target="../media/image25.wmf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7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wmf"/><Relationship Id="rId11" Type="http://schemas.openxmlformats.org/officeDocument/2006/relationships/oleObject" Target="../embeddings/oleObject28.bin"/><Relationship Id="rId5" Type="http://schemas.openxmlformats.org/officeDocument/2006/relationships/oleObject" Target="../embeddings/oleObject24.bin"/><Relationship Id="rId15" Type="http://schemas.openxmlformats.org/officeDocument/2006/relationships/oleObject" Target="../embeddings/oleObject30.bin"/><Relationship Id="rId10" Type="http://schemas.openxmlformats.org/officeDocument/2006/relationships/oleObject" Target="../embeddings/oleObject27.bin"/><Relationship Id="rId4" Type="http://schemas.openxmlformats.org/officeDocument/2006/relationships/image" Target="../media/image22.wmf"/><Relationship Id="rId9" Type="http://schemas.openxmlformats.org/officeDocument/2006/relationships/oleObject" Target="../embeddings/oleObject26.bin"/><Relationship Id="rId14" Type="http://schemas.openxmlformats.org/officeDocument/2006/relationships/image" Target="../media/image26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13" Type="http://schemas.openxmlformats.org/officeDocument/2006/relationships/image" Target="../media/image32.wmf"/><Relationship Id="rId3" Type="http://schemas.openxmlformats.org/officeDocument/2006/relationships/oleObject" Target="../embeddings/oleObject31.bin"/><Relationship Id="rId7" Type="http://schemas.openxmlformats.org/officeDocument/2006/relationships/image" Target="../media/image29.wmf"/><Relationship Id="rId12" Type="http://schemas.openxmlformats.org/officeDocument/2006/relationships/oleObject" Target="../embeddings/oleObject35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2.bin"/><Relationship Id="rId11" Type="http://schemas.openxmlformats.org/officeDocument/2006/relationships/image" Target="../media/image31.wmf"/><Relationship Id="rId5" Type="http://schemas.openxmlformats.org/officeDocument/2006/relationships/image" Target="../media/image29.png"/><Relationship Id="rId10" Type="http://schemas.openxmlformats.org/officeDocument/2006/relationships/oleObject" Target="../embeddings/oleObject34.bin"/><Relationship Id="rId4" Type="http://schemas.openxmlformats.org/officeDocument/2006/relationships/image" Target="../media/image28.wmf"/><Relationship Id="rId9" Type="http://schemas.openxmlformats.org/officeDocument/2006/relationships/image" Target="../media/image30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13" Type="http://schemas.openxmlformats.org/officeDocument/2006/relationships/oleObject" Target="../embeddings/oleObject41.bin"/><Relationship Id="rId3" Type="http://schemas.openxmlformats.org/officeDocument/2006/relationships/image" Target="../media/image33.wmf"/><Relationship Id="rId7" Type="http://schemas.openxmlformats.org/officeDocument/2006/relationships/oleObject" Target="../embeddings/oleObject38.bin"/><Relationship Id="rId12" Type="http://schemas.openxmlformats.org/officeDocument/2006/relationships/image" Target="../media/image37.wmf"/><Relationship Id="rId2" Type="http://schemas.openxmlformats.org/officeDocument/2006/relationships/oleObject" Target="../embeddings/oleObject36.bin"/><Relationship Id="rId16" Type="http://schemas.openxmlformats.org/officeDocument/2006/relationships/image" Target="../media/image31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openxmlformats.org/officeDocument/2006/relationships/oleObject" Target="../embeddings/oleObject40.bin"/><Relationship Id="rId5" Type="http://schemas.openxmlformats.org/officeDocument/2006/relationships/image" Target="../media/image34.wmf"/><Relationship Id="rId15" Type="http://schemas.openxmlformats.org/officeDocument/2006/relationships/oleObject" Target="../embeddings/oleObject34.bin"/><Relationship Id="rId10" Type="http://schemas.openxmlformats.org/officeDocument/2006/relationships/image" Target="../media/image36.wmf"/><Relationship Id="rId4" Type="http://schemas.openxmlformats.org/officeDocument/2006/relationships/oleObject" Target="../embeddings/oleObject37.bin"/><Relationship Id="rId9" Type="http://schemas.openxmlformats.org/officeDocument/2006/relationships/oleObject" Target="../embeddings/oleObject39.bin"/><Relationship Id="rId14" Type="http://schemas.openxmlformats.org/officeDocument/2006/relationships/image" Target="../media/image38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13" Type="http://schemas.openxmlformats.org/officeDocument/2006/relationships/oleObject" Target="../embeddings/oleObject47.bin"/><Relationship Id="rId3" Type="http://schemas.openxmlformats.org/officeDocument/2006/relationships/oleObject" Target="../embeddings/oleObject42.bin"/><Relationship Id="rId7" Type="http://schemas.openxmlformats.org/officeDocument/2006/relationships/oleObject" Target="../embeddings/oleObject44.bin"/><Relationship Id="rId12" Type="http://schemas.openxmlformats.org/officeDocument/2006/relationships/image" Target="../media/image43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wmf"/><Relationship Id="rId11" Type="http://schemas.openxmlformats.org/officeDocument/2006/relationships/oleObject" Target="../embeddings/oleObject46.bin"/><Relationship Id="rId5" Type="http://schemas.openxmlformats.org/officeDocument/2006/relationships/oleObject" Target="../embeddings/oleObject43.bin"/><Relationship Id="rId10" Type="http://schemas.openxmlformats.org/officeDocument/2006/relationships/image" Target="../media/image42.wmf"/><Relationship Id="rId4" Type="http://schemas.openxmlformats.org/officeDocument/2006/relationships/image" Target="../media/image39.wmf"/><Relationship Id="rId9" Type="http://schemas.openxmlformats.org/officeDocument/2006/relationships/oleObject" Target="../embeddings/oleObject45.bin"/><Relationship Id="rId14" Type="http://schemas.openxmlformats.org/officeDocument/2006/relationships/image" Target="../media/image44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Plassholder for lysbildenumm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C204392-4964-4F2E-9F80-6D40DDBFA0D6}" type="slidenum">
              <a:rPr lang="en-US" altLang="nb-NO" sz="1400" smtClean="0"/>
              <a:pPr eaLnBrk="1" hangingPunct="1">
                <a:spcBef>
                  <a:spcPct val="0"/>
                </a:spcBef>
                <a:buFontTx/>
                <a:buNone/>
              </a:pPr>
              <a:t>1</a:t>
            </a:fld>
            <a:endParaRPr lang="en-US" altLang="nb-NO" sz="1400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527963" y="738439"/>
            <a:ext cx="7200900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nb-NO" altLang="nb-NO" sz="3600" b="1" kern="0" dirty="0">
                <a:solidFill>
                  <a:srgbClr val="000099"/>
                </a:solidFill>
              </a:rPr>
              <a:t>STK3100 and STK4100 </a:t>
            </a:r>
          </a:p>
          <a:p>
            <a:pPr>
              <a:spcBef>
                <a:spcPts val="1200"/>
              </a:spcBef>
              <a:defRPr/>
            </a:pPr>
            <a:br>
              <a:rPr lang="nb-NO" altLang="nb-NO" sz="4000" b="1" kern="0" dirty="0">
                <a:solidFill>
                  <a:srgbClr val="000099"/>
                </a:solidFill>
              </a:rPr>
            </a:br>
            <a:br>
              <a:rPr lang="nb-NO" altLang="nb-NO" sz="4000" b="1" kern="0" dirty="0">
                <a:solidFill>
                  <a:srgbClr val="000099"/>
                </a:solidFill>
              </a:rPr>
            </a:br>
            <a:br>
              <a:rPr lang="nb-NO" altLang="nb-NO" sz="1400" b="1" kern="0" dirty="0">
                <a:solidFill>
                  <a:srgbClr val="000099"/>
                </a:solidFill>
              </a:rPr>
            </a:br>
            <a:endParaRPr lang="en-GB" altLang="nb-NO" sz="2400" b="1" kern="0" dirty="0">
              <a:solidFill>
                <a:schemeClr val="tx1"/>
              </a:solidFill>
            </a:endParaRPr>
          </a:p>
        </p:txBody>
      </p:sp>
      <p:sp>
        <p:nvSpPr>
          <p:cNvPr id="3076" name="Rectangle 7"/>
          <p:cNvSpPr>
            <a:spLocks noChangeArrowheads="1"/>
          </p:cNvSpPr>
          <p:nvPr/>
        </p:nvSpPr>
        <p:spPr bwMode="auto">
          <a:xfrm>
            <a:off x="873578" y="3366515"/>
            <a:ext cx="7543800" cy="841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nb-NO" sz="2400" dirty="0">
                <a:solidFill>
                  <a:srgbClr val="CC0000"/>
                </a:solidFill>
              </a:rPr>
              <a:t>Covers the following material from chapter 7:</a:t>
            </a:r>
          </a:p>
        </p:txBody>
      </p:sp>
      <p:sp>
        <p:nvSpPr>
          <p:cNvPr id="3077" name="Rectangle 10"/>
          <p:cNvSpPr>
            <a:spLocks noChangeArrowheads="1"/>
          </p:cNvSpPr>
          <p:nvPr/>
        </p:nvSpPr>
        <p:spPr bwMode="auto">
          <a:xfrm>
            <a:off x="1078293" y="5408151"/>
            <a:ext cx="6400800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GB" altLang="nb-NO" sz="2000"/>
              <a:t>Department </a:t>
            </a:r>
            <a:r>
              <a:rPr lang="en-GB" altLang="nb-NO" sz="2000" dirty="0"/>
              <a:t>of Mathematics</a:t>
            </a:r>
          </a:p>
          <a:p>
            <a:pPr algn="ctr" eaLnBrk="1" hangingPunct="1">
              <a:buFontTx/>
              <a:buNone/>
            </a:pPr>
            <a:r>
              <a:rPr lang="en-GB" altLang="nb-NO" sz="2000" dirty="0"/>
              <a:t>University of Oslo</a:t>
            </a:r>
            <a:endParaRPr lang="en-GB" altLang="nb-NO" dirty="0"/>
          </a:p>
          <a:p>
            <a:pPr algn="ctr" eaLnBrk="1" hangingPunct="1">
              <a:buFontTx/>
              <a:buNone/>
            </a:pPr>
            <a:endParaRPr lang="en-GB" altLang="nb-NO" dirty="0"/>
          </a:p>
        </p:txBody>
      </p:sp>
      <p:sp>
        <p:nvSpPr>
          <p:cNvPr id="3078" name="Rektangel 5"/>
          <p:cNvSpPr>
            <a:spLocks noChangeArrowheads="1"/>
          </p:cNvSpPr>
          <p:nvPr/>
        </p:nvSpPr>
        <p:spPr bwMode="auto">
          <a:xfrm>
            <a:off x="426415" y="1975058"/>
            <a:ext cx="83058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nb-NO" b="1" dirty="0">
                <a:solidFill>
                  <a:srgbClr val="000099"/>
                </a:solidFill>
              </a:rPr>
              <a:t>GLM models for count data</a:t>
            </a: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798739" y="3999929"/>
            <a:ext cx="8256714" cy="841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  <a:spcAft>
                <a:spcPts val="0"/>
              </a:spcAft>
            </a:pPr>
            <a:r>
              <a:rPr lang="en-GB" altLang="nb-NO" sz="2400" dirty="0">
                <a:solidFill>
                  <a:srgbClr val="CC0000"/>
                </a:solidFill>
              </a:rPr>
              <a:t>Sections 7.1.1, 7.1.3, 7.1.4, and 7.1.6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684129" y="6313261"/>
            <a:ext cx="2133600" cy="476250"/>
          </a:xfrm>
        </p:spPr>
        <p:txBody>
          <a:bodyPr/>
          <a:lstStyle/>
          <a:p>
            <a:pPr>
              <a:defRPr/>
            </a:pPr>
            <a:fld id="{F47A4692-C68A-4E5B-9D76-4536B80B398B}" type="slidenum">
              <a:rPr lang="en-US" altLang="nb-NO" smtClean="0"/>
              <a:pPr>
                <a:defRPr/>
              </a:pPr>
              <a:t>2</a:t>
            </a:fld>
            <a:endParaRPr lang="en-US" altLang="nb-NO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24903" y="870086"/>
            <a:ext cx="8401987" cy="2077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US" altLang="nb-NO" sz="2400" i="0" u="sng" dirty="0">
                <a:solidFill>
                  <a:srgbClr val="FF0000"/>
                </a:solidFill>
              </a:rPr>
              <a:t>Example: Lung cancer in Danish cities</a:t>
            </a:r>
          </a:p>
          <a:p>
            <a:pPr>
              <a:spcBef>
                <a:spcPts val="600"/>
              </a:spcBef>
            </a:pPr>
            <a:r>
              <a:rPr lang="en-US" sz="2400" i="0" dirty="0"/>
              <a:t>The table shows the number of male lung cancer cases and the approximate number of male inhabitants in four Danish cities in the period 1968-1971 </a:t>
            </a:r>
          </a:p>
          <a:p>
            <a:endParaRPr lang="en-US" altLang="nb-NO" sz="1400" i="0" dirty="0"/>
          </a:p>
          <a:p>
            <a:endParaRPr lang="en-US" altLang="nb-NO" sz="1400" i="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1408" y="2727904"/>
          <a:ext cx="8161891" cy="2526036"/>
        </p:xfrm>
        <a:graphic>
          <a:graphicData uri="http://schemas.openxmlformats.org/drawingml/2006/table">
            <a:tbl>
              <a:tblPr firstRow="1" firstCol="1" bandRow="1"/>
              <a:tblGrid>
                <a:gridCol w="16320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20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20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28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28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210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b="1" dirty="0">
                          <a:solidFill>
                            <a:srgbClr val="0066FF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Age group</a:t>
                      </a:r>
                      <a:endParaRPr lang="nb-NO" sz="2000" dirty="0">
                        <a:solidFill>
                          <a:srgbClr val="0066FF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817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b="1" dirty="0">
                          <a:solidFill>
                            <a:srgbClr val="0066FF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  </a:t>
                      </a:r>
                      <a:r>
                        <a:rPr lang="en-GB" sz="2000" b="1" dirty="0" err="1">
                          <a:solidFill>
                            <a:srgbClr val="0066FF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Fredericia</a:t>
                      </a:r>
                      <a:endParaRPr lang="nb-NO" sz="2000" dirty="0">
                        <a:solidFill>
                          <a:srgbClr val="0066FF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17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b="1" dirty="0">
                          <a:solidFill>
                            <a:srgbClr val="0066FF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    Horsens</a:t>
                      </a:r>
                      <a:endParaRPr lang="nb-NO" sz="2000" dirty="0">
                        <a:solidFill>
                          <a:srgbClr val="0066FF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1018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b="1" dirty="0">
                          <a:solidFill>
                            <a:srgbClr val="0066FF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      Kolding</a:t>
                      </a:r>
                      <a:endParaRPr lang="nb-NO" sz="2000" dirty="0">
                        <a:solidFill>
                          <a:srgbClr val="0066FF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5818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b="1" dirty="0">
                          <a:solidFill>
                            <a:srgbClr val="0066FF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        </a:t>
                      </a:r>
                      <a:r>
                        <a:rPr lang="en-GB" sz="2000" b="1" dirty="0" err="1">
                          <a:solidFill>
                            <a:srgbClr val="0066FF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Vejle</a:t>
                      </a:r>
                      <a:endParaRPr lang="nb-NO" sz="2000" dirty="0">
                        <a:solidFill>
                          <a:srgbClr val="0066FF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E023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10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40-54</a:t>
                      </a:r>
                      <a:endParaRPr lang="nb-NO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817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11/3059</a:t>
                      </a:r>
                      <a:endParaRPr lang="nb-NO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17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13/2879</a:t>
                      </a:r>
                      <a:endParaRPr lang="nb-NO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018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4/3142</a:t>
                      </a:r>
                      <a:endParaRPr lang="nb-NO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818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5/2520</a:t>
                      </a:r>
                      <a:endParaRPr lang="nb-NO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023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10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55-59</a:t>
                      </a:r>
                      <a:endParaRPr lang="nb-NO" sz="20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11/800</a:t>
                      </a:r>
                      <a:endParaRPr lang="nb-NO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6/1083</a:t>
                      </a:r>
                      <a:endParaRPr lang="nb-NO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8/1050</a:t>
                      </a:r>
                      <a:endParaRPr lang="nb-NO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7/878</a:t>
                      </a:r>
                      <a:endParaRPr lang="nb-NO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10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60-64</a:t>
                      </a:r>
                      <a:endParaRPr lang="nb-NO" sz="20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11/710</a:t>
                      </a:r>
                      <a:endParaRPr lang="nb-NO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15/923</a:t>
                      </a:r>
                      <a:endParaRPr lang="nb-NO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7/895</a:t>
                      </a:r>
                      <a:endParaRPr lang="nb-NO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10/839</a:t>
                      </a:r>
                      <a:endParaRPr lang="nb-NO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10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65-69</a:t>
                      </a:r>
                      <a:endParaRPr lang="nb-NO" sz="20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10/581</a:t>
                      </a:r>
                      <a:endParaRPr lang="nb-NO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10/834</a:t>
                      </a:r>
                      <a:endParaRPr lang="nb-NO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11/702</a:t>
                      </a:r>
                      <a:endParaRPr lang="nb-NO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14/631</a:t>
                      </a:r>
                      <a:endParaRPr lang="nb-NO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10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70-74</a:t>
                      </a:r>
                      <a:endParaRPr lang="nb-NO" sz="20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B824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11/509</a:t>
                      </a:r>
                      <a:endParaRPr lang="nb-NO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201D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12/634</a:t>
                      </a:r>
                      <a:endParaRPr lang="nb-NO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201D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9/535</a:t>
                      </a:r>
                      <a:endParaRPr lang="nb-NO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25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8/539</a:t>
                      </a:r>
                      <a:endParaRPr lang="nb-NO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601F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24903" y="5596116"/>
            <a:ext cx="8401987" cy="126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400" i="0" dirty="0"/>
              <a:t>How does the lung cancer risk depend on age?</a:t>
            </a:r>
          </a:p>
          <a:p>
            <a:r>
              <a:rPr lang="en-US" sz="2400" i="0" dirty="0"/>
              <a:t>Is the risk the same in all the cities?</a:t>
            </a:r>
          </a:p>
          <a:p>
            <a:endParaRPr lang="en-US" altLang="nb-NO" sz="1400" i="0" dirty="0"/>
          </a:p>
          <a:p>
            <a:endParaRPr lang="en-US" altLang="nb-NO" sz="1400" i="0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524902" y="230466"/>
            <a:ext cx="8802485" cy="63962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GB" altLang="nb-NO" sz="2800" b="1" kern="0" dirty="0">
                <a:solidFill>
                  <a:schemeClr val="accent2"/>
                </a:solidFill>
              </a:rPr>
              <a:t>Grouped count data</a:t>
            </a:r>
            <a:endParaRPr lang="en-GB" altLang="nb-NO" sz="2800" kern="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274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683829" y="6381750"/>
            <a:ext cx="2133600" cy="476250"/>
          </a:xfrm>
        </p:spPr>
        <p:txBody>
          <a:bodyPr/>
          <a:lstStyle/>
          <a:p>
            <a:pPr>
              <a:defRPr/>
            </a:pPr>
            <a:fld id="{F47A4692-C68A-4E5B-9D76-4536B80B398B}" type="slidenum">
              <a:rPr lang="en-US" altLang="nb-NO" smtClean="0"/>
              <a:pPr>
                <a:defRPr/>
              </a:pPr>
              <a:t>3</a:t>
            </a:fld>
            <a:endParaRPr lang="en-US" altLang="nb-NO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16045" y="586607"/>
            <a:ext cx="8727955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US" altLang="nb-NO" sz="2400" i="0" u="sng" dirty="0">
                <a:solidFill>
                  <a:srgbClr val="FF0000"/>
                </a:solidFill>
              </a:rPr>
              <a:t>Example: Claims in car insurance</a:t>
            </a:r>
          </a:p>
          <a:p>
            <a:pPr>
              <a:spcBef>
                <a:spcPts val="600"/>
              </a:spcBef>
            </a:pPr>
            <a:r>
              <a:rPr lang="en-US" sz="2400" i="0" dirty="0"/>
              <a:t>Consider data on the number of claims for about 22 000 vehicle insurance policies taken out in 2004 or 2005 (from de Jong &amp; Heller</a:t>
            </a:r>
            <a:r>
              <a:rPr lang="nb-NO" sz="2400" i="0" dirty="0"/>
              <a:t>: </a:t>
            </a:r>
            <a:r>
              <a:rPr lang="nb-NO" sz="2400" i="0" dirty="0" err="1"/>
              <a:t>Generalized</a:t>
            </a:r>
            <a:r>
              <a:rPr lang="nb-NO" sz="2400" i="0" dirty="0"/>
              <a:t> linear </a:t>
            </a:r>
            <a:r>
              <a:rPr lang="nb-NO" sz="2400" i="0" dirty="0" err="1"/>
              <a:t>models</a:t>
            </a:r>
            <a:r>
              <a:rPr lang="nb-NO" sz="2400" i="0" dirty="0"/>
              <a:t> for </a:t>
            </a:r>
            <a:r>
              <a:rPr lang="nb-NO" sz="2400" i="0" dirty="0" err="1"/>
              <a:t>insurance</a:t>
            </a:r>
            <a:r>
              <a:rPr lang="nb-NO" sz="2400" i="0" dirty="0"/>
              <a:t> data, 2008</a:t>
            </a:r>
            <a:r>
              <a:rPr lang="en-US" sz="2400" i="0" dirty="0"/>
              <a:t>)</a:t>
            </a:r>
            <a:endParaRPr lang="nb-NO" sz="2400" i="0" dirty="0">
              <a:solidFill>
                <a:srgbClr val="0066FF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16045" y="96938"/>
            <a:ext cx="8802485" cy="63962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GB" altLang="nb-NO" sz="2800" b="1" kern="0" dirty="0">
                <a:solidFill>
                  <a:schemeClr val="accent2"/>
                </a:solidFill>
              </a:rPr>
              <a:t>Ungrouped count data</a:t>
            </a:r>
            <a:endParaRPr lang="en-GB" altLang="nb-NO" sz="2800" kern="0" dirty="0">
              <a:solidFill>
                <a:schemeClr val="accent2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16045" y="2594009"/>
            <a:ext cx="855378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ts val="600"/>
              </a:spcBef>
            </a:pPr>
            <a:r>
              <a:rPr lang="en-US" altLang="nb-NO" sz="2400" i="0" dirty="0"/>
              <a:t>Data for the first four policies:</a:t>
            </a:r>
          </a:p>
          <a:p>
            <a:endParaRPr lang="nb-NO" sz="1800" i="0" dirty="0">
              <a:solidFill>
                <a:srgbClr val="0066FF"/>
              </a:solidFill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047419" y="3059416"/>
            <a:ext cx="681206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1800" i="0" u="sng" dirty="0">
                <a:solidFill>
                  <a:srgbClr val="0066FF"/>
                </a:solidFill>
              </a:rPr>
              <a:t>exposure     	</a:t>
            </a:r>
            <a:r>
              <a:rPr lang="en-US" sz="1800" i="0" u="sng" dirty="0" err="1">
                <a:solidFill>
                  <a:srgbClr val="0066FF"/>
                </a:solidFill>
              </a:rPr>
              <a:t>veh_age</a:t>
            </a:r>
            <a:r>
              <a:rPr lang="en-US" sz="1800" i="0" u="sng" dirty="0">
                <a:solidFill>
                  <a:srgbClr val="0066FF"/>
                </a:solidFill>
              </a:rPr>
              <a:t>   gender   </a:t>
            </a:r>
            <a:r>
              <a:rPr lang="en-US" sz="1800" i="0" u="sng" dirty="0" err="1">
                <a:solidFill>
                  <a:srgbClr val="0066FF"/>
                </a:solidFill>
              </a:rPr>
              <a:t>agecat</a:t>
            </a:r>
            <a:r>
              <a:rPr lang="en-US" sz="1800" i="0" u="sng" dirty="0">
                <a:solidFill>
                  <a:srgbClr val="0066FF"/>
                </a:solidFill>
              </a:rPr>
              <a:t>   </a:t>
            </a:r>
            <a:r>
              <a:rPr lang="en-US" sz="1800" i="0" u="sng" dirty="0" err="1">
                <a:solidFill>
                  <a:srgbClr val="0066FF"/>
                </a:solidFill>
              </a:rPr>
              <a:t>numclaims</a:t>
            </a:r>
            <a:endParaRPr lang="en-US" sz="1800" i="0" u="sng" dirty="0">
              <a:solidFill>
                <a:srgbClr val="0066FF"/>
              </a:solidFill>
            </a:endParaRPr>
          </a:p>
          <a:p>
            <a:r>
              <a:rPr lang="nb-NO" sz="1800" i="0" dirty="0">
                <a:solidFill>
                  <a:srgbClr val="0066FF"/>
                </a:solidFill>
              </a:rPr>
              <a:t> 0.4845996       	  3        	     M             6             1</a:t>
            </a:r>
          </a:p>
          <a:p>
            <a:r>
              <a:rPr lang="nb-NO" sz="1800" i="0" dirty="0">
                <a:solidFill>
                  <a:srgbClr val="0066FF"/>
                </a:solidFill>
              </a:rPr>
              <a:t> 0.3915127       	  2        	     M             4             0</a:t>
            </a:r>
          </a:p>
          <a:p>
            <a:r>
              <a:rPr lang="nb-NO" sz="1800" i="0" dirty="0">
                <a:solidFill>
                  <a:srgbClr val="0066FF"/>
                </a:solidFill>
              </a:rPr>
              <a:t> 0.9938398       	  3        	     F              4             1</a:t>
            </a:r>
          </a:p>
          <a:p>
            <a:r>
              <a:rPr lang="nb-NO" sz="1800" i="0" dirty="0">
                <a:solidFill>
                  <a:srgbClr val="0066FF"/>
                </a:solidFill>
              </a:rPr>
              <a:t> 0.5366188       	  4        	     M             5             0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16045" y="4778206"/>
            <a:ext cx="8553783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ts val="600"/>
              </a:spcBef>
            </a:pPr>
            <a:r>
              <a:rPr lang="en-US" altLang="nb-NO" sz="2400" i="0" dirty="0"/>
              <a:t>Distribution of the number of claims</a:t>
            </a:r>
          </a:p>
          <a:p>
            <a:r>
              <a:rPr lang="nb-NO" sz="2000" dirty="0"/>
              <a:t> 	</a:t>
            </a:r>
            <a:r>
              <a:rPr lang="nb-NO" sz="2000" u="sng" dirty="0">
                <a:solidFill>
                  <a:srgbClr val="0066FF"/>
                </a:solidFill>
              </a:rPr>
              <a:t>_   </a:t>
            </a:r>
            <a:r>
              <a:rPr lang="nb-NO" sz="2000" b="1" i="0" u="sng" dirty="0">
                <a:solidFill>
                  <a:srgbClr val="0066FF"/>
                </a:solidFill>
              </a:rPr>
              <a:t>0     	   1     	  2     	3  _ </a:t>
            </a:r>
          </a:p>
          <a:p>
            <a:r>
              <a:rPr lang="nb-NO" sz="2000" i="0" dirty="0">
                <a:solidFill>
                  <a:srgbClr val="0066FF"/>
                </a:solidFill>
              </a:rPr>
              <a:t>	20757  	1361   	108     	7 </a:t>
            </a:r>
            <a:endParaRPr lang="en-US" altLang="nb-NO" sz="2000" i="0" dirty="0">
              <a:solidFill>
                <a:srgbClr val="0066FF"/>
              </a:solidFill>
            </a:endParaRPr>
          </a:p>
          <a:p>
            <a:endParaRPr lang="nb-NO" sz="1800" i="0" dirty="0">
              <a:solidFill>
                <a:srgbClr val="0066FF"/>
              </a:solidFill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416045" y="5991621"/>
            <a:ext cx="855378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ts val="600"/>
              </a:spcBef>
            </a:pPr>
            <a:r>
              <a:rPr lang="en-US" altLang="nb-NO" sz="2400" i="0" dirty="0"/>
              <a:t>How does the number of claims depend on the covariates?</a:t>
            </a:r>
          </a:p>
          <a:p>
            <a:r>
              <a:rPr lang="nb-NO" sz="2000" dirty="0"/>
              <a:t> </a:t>
            </a:r>
            <a:endParaRPr lang="nb-NO" sz="1800" i="0" dirty="0">
              <a:solidFill>
                <a:srgbClr val="00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9980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340174" y="83844"/>
            <a:ext cx="8802485" cy="63962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GB" altLang="nb-NO" sz="2800" b="1" kern="0" dirty="0">
                <a:solidFill>
                  <a:schemeClr val="accent2"/>
                </a:solidFill>
              </a:rPr>
              <a:t>Poisson distribution</a:t>
            </a:r>
            <a:endParaRPr lang="en-GB" altLang="nb-NO" sz="2800" kern="0" dirty="0">
              <a:solidFill>
                <a:schemeClr val="accent2"/>
              </a:solidFill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404159" y="617505"/>
            <a:ext cx="83697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We assume that       is Poisson distributed with mean    , </a:t>
            </a:r>
          </a:p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so its probability mass function (</a:t>
            </a:r>
            <a:r>
              <a:rPr lang="en-GB" altLang="nb-NO" sz="2400" i="0" dirty="0" err="1"/>
              <a:t>pmf</a:t>
            </a:r>
            <a:r>
              <a:rPr lang="en-GB" altLang="nb-NO" sz="2400" i="0" dirty="0"/>
              <a:t>) is given by</a:t>
            </a:r>
          </a:p>
        </p:txBody>
      </p:sp>
      <p:graphicFrame>
        <p:nvGraphicFramePr>
          <p:cNvPr id="1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6926351"/>
              </p:ext>
            </p:extLst>
          </p:nvPr>
        </p:nvGraphicFramePr>
        <p:xfrm>
          <a:off x="1854200" y="1389063"/>
          <a:ext cx="43942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197080" imgH="444240" progId="Equation.DSMT4">
                  <p:embed/>
                </p:oleObj>
              </mc:Choice>
              <mc:Fallback>
                <p:oleObj name="Equation" r:id="rId3" imgW="2197080" imgH="444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4200" y="1389063"/>
                        <a:ext cx="4394200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8"/>
          <p:cNvGraphicFramePr>
            <a:graphicFrameLocks noChangeAspect="1"/>
          </p:cNvGraphicFramePr>
          <p:nvPr/>
        </p:nvGraphicFramePr>
        <p:xfrm>
          <a:off x="2836181" y="692377"/>
          <a:ext cx="2794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9680" imgH="164880" progId="Equation.DSMT4">
                  <p:embed/>
                </p:oleObj>
              </mc:Choice>
              <mc:Fallback>
                <p:oleObj name="Equation" r:id="rId5" imgW="139680" imgH="164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36181" y="692377"/>
                        <a:ext cx="2794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Rectangle 29"/>
          <p:cNvSpPr>
            <a:spLocks noChangeArrowheads="1"/>
          </p:cNvSpPr>
          <p:nvPr/>
        </p:nvSpPr>
        <p:spPr bwMode="auto">
          <a:xfrm>
            <a:off x="406150" y="3201707"/>
            <a:ext cx="83697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40000"/>
              </a:spcBef>
            </a:pPr>
            <a:r>
              <a:rPr lang="en-GB" altLang="nb-NO" sz="2400" i="0" dirty="0"/>
              <a:t>The Poisson distribution is in the exponential dispersion family (cf. Additional exercise 7)</a:t>
            </a:r>
          </a:p>
        </p:txBody>
      </p:sp>
      <p:graphicFrame>
        <p:nvGraphicFramePr>
          <p:cNvPr id="19" name="Object 8"/>
          <p:cNvGraphicFramePr>
            <a:graphicFrameLocks noChangeAspect="1"/>
          </p:cNvGraphicFramePr>
          <p:nvPr/>
        </p:nvGraphicFramePr>
        <p:xfrm>
          <a:off x="7712176" y="729899"/>
          <a:ext cx="2794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39680" imgH="164880" progId="Equation.DSMT4">
                  <p:embed/>
                </p:oleObj>
              </mc:Choice>
              <mc:Fallback>
                <p:oleObj name="Equation" r:id="rId7" imgW="139680" imgH="164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12176" y="729899"/>
                        <a:ext cx="2794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439895" y="2205569"/>
            <a:ext cx="83697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We may write</a:t>
            </a:r>
          </a:p>
        </p:txBody>
      </p:sp>
      <p:graphicFrame>
        <p:nvGraphicFramePr>
          <p:cNvPr id="21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3228388"/>
              </p:ext>
            </p:extLst>
          </p:nvPr>
        </p:nvGraphicFramePr>
        <p:xfrm>
          <a:off x="2060575" y="2690813"/>
          <a:ext cx="44704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234880" imgH="253800" progId="Equation.DSMT4">
                  <p:embed/>
                </p:oleObj>
              </mc:Choice>
              <mc:Fallback>
                <p:oleObj name="Equation" r:id="rId9" imgW="223488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0575" y="2690813"/>
                        <a:ext cx="447040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4706691" y="3564527"/>
            <a:ext cx="248237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40000"/>
              </a:spcBef>
            </a:pPr>
            <a:r>
              <a:rPr lang="en-GB" altLang="nb-NO" sz="2400" i="0" dirty="0"/>
              <a:t>, and we have</a:t>
            </a:r>
          </a:p>
        </p:txBody>
      </p:sp>
      <p:graphicFrame>
        <p:nvGraphicFramePr>
          <p:cNvPr id="23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7260355"/>
              </p:ext>
            </p:extLst>
          </p:nvPr>
        </p:nvGraphicFramePr>
        <p:xfrm>
          <a:off x="1784103" y="4365565"/>
          <a:ext cx="1193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596880" imgH="203040" progId="Equation.DSMT4">
                  <p:embed/>
                </p:oleObj>
              </mc:Choice>
              <mc:Fallback>
                <p:oleObj name="Equation" r:id="rId11" imgW="59688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4103" y="4365565"/>
                        <a:ext cx="11938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7053790"/>
              </p:ext>
            </p:extLst>
          </p:nvPr>
        </p:nvGraphicFramePr>
        <p:xfrm>
          <a:off x="4122491" y="4338577"/>
          <a:ext cx="11684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583920" imgH="228600" progId="Equation.DSMT4">
                  <p:embed/>
                </p:oleObj>
              </mc:Choice>
              <mc:Fallback>
                <p:oleObj name="Equation" r:id="rId13" imgW="58392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22491" y="4338577"/>
                        <a:ext cx="11684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0665400"/>
              </p:ext>
            </p:extLst>
          </p:nvPr>
        </p:nvGraphicFramePr>
        <p:xfrm>
          <a:off x="1860303" y="4941827"/>
          <a:ext cx="10414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520560" imgH="203040" progId="Equation.DSMT4">
                  <p:embed/>
                </p:oleObj>
              </mc:Choice>
              <mc:Fallback>
                <p:oleObj name="Equation" r:id="rId15" imgW="52056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0303" y="4941827"/>
                        <a:ext cx="10414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3572830"/>
              </p:ext>
            </p:extLst>
          </p:nvPr>
        </p:nvGraphicFramePr>
        <p:xfrm>
          <a:off x="4178053" y="4911665"/>
          <a:ext cx="22860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1143000" imgH="203040" progId="Equation.DSMT4">
                  <p:embed/>
                </p:oleObj>
              </mc:Choice>
              <mc:Fallback>
                <p:oleObj name="Equation" r:id="rId17" imgW="114300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78053" y="4911665"/>
                        <a:ext cx="22860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404159" y="5594864"/>
            <a:ext cx="83697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40000"/>
              </a:spcBef>
            </a:pPr>
            <a:r>
              <a:rPr lang="en-GB" altLang="nb-NO" sz="2400" i="0" dirty="0"/>
              <a:t>Further we have</a:t>
            </a:r>
          </a:p>
        </p:txBody>
      </p:sp>
      <p:graphicFrame>
        <p:nvGraphicFramePr>
          <p:cNvPr id="2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1190517"/>
              </p:ext>
            </p:extLst>
          </p:nvPr>
        </p:nvGraphicFramePr>
        <p:xfrm>
          <a:off x="1808163" y="6210300"/>
          <a:ext cx="2336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1168200" imgH="203040" progId="Equation.DSMT4">
                  <p:embed/>
                </p:oleObj>
              </mc:Choice>
              <mc:Fallback>
                <p:oleObj name="Equation" r:id="rId19" imgW="116820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8163" y="6210300"/>
                        <a:ext cx="23368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A4692-C68A-4E5B-9D76-4536B80B398B}" type="slidenum">
              <a:rPr lang="en-US" altLang="nb-NO" smtClean="0"/>
              <a:pPr>
                <a:defRPr/>
              </a:pPr>
              <a:t>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352533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30" grpId="0"/>
      <p:bldP spid="20" grpId="0"/>
      <p:bldP spid="22" grpId="0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265315" y="6793"/>
            <a:ext cx="8802485" cy="63962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GB" altLang="nb-NO" sz="2800" b="1" kern="0" dirty="0">
                <a:solidFill>
                  <a:schemeClr val="accent2"/>
                </a:solidFill>
              </a:rPr>
              <a:t>Poisson GLMs</a:t>
            </a:r>
            <a:endParaRPr lang="en-GB" altLang="nb-NO" sz="2800" kern="0" dirty="0">
              <a:solidFill>
                <a:schemeClr val="accent2"/>
              </a:solidFill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240869" y="573961"/>
            <a:ext cx="83697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We assume that                       are independent and that            </a:t>
            </a:r>
          </a:p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     is Poisson distributed with mean </a:t>
            </a:r>
          </a:p>
        </p:txBody>
      </p:sp>
      <p:graphicFrame>
        <p:nvGraphicFramePr>
          <p:cNvPr id="15" name="Object 8"/>
          <p:cNvGraphicFramePr>
            <a:graphicFrameLocks noChangeAspect="1"/>
          </p:cNvGraphicFramePr>
          <p:nvPr/>
        </p:nvGraphicFramePr>
        <p:xfrm>
          <a:off x="2858857" y="596499"/>
          <a:ext cx="14220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711000" imgH="228600" progId="Equation.DSMT4">
                  <p:embed/>
                </p:oleObj>
              </mc:Choice>
              <mc:Fallback>
                <p:oleObj name="Equation" r:id="rId3" imgW="7110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8857" y="596499"/>
                        <a:ext cx="14220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9436966"/>
              </p:ext>
            </p:extLst>
          </p:nvPr>
        </p:nvGraphicFramePr>
        <p:xfrm>
          <a:off x="343733" y="978689"/>
          <a:ext cx="2794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9680" imgH="228600" progId="Equation.DSMT4">
                  <p:embed/>
                </p:oleObj>
              </mc:Choice>
              <mc:Fallback>
                <p:oleObj name="Equation" r:id="rId5" imgW="1396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733" y="978689"/>
                        <a:ext cx="2794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639535"/>
              </p:ext>
            </p:extLst>
          </p:nvPr>
        </p:nvGraphicFramePr>
        <p:xfrm>
          <a:off x="5241014" y="939039"/>
          <a:ext cx="3302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64880" imgH="228600" progId="Equation.DSMT4">
                  <p:embed/>
                </p:oleObj>
              </mc:Choice>
              <mc:Fallback>
                <p:oleObj name="Equation" r:id="rId7" imgW="1648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41014" y="939039"/>
                        <a:ext cx="3302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372636" y="2457335"/>
            <a:ext cx="82706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40000"/>
              </a:spcBef>
            </a:pPr>
            <a:r>
              <a:rPr lang="en-GB" altLang="nb-NO" sz="2400" i="0" dirty="0"/>
              <a:t>and a link function      </a:t>
            </a:r>
          </a:p>
        </p:txBody>
      </p:sp>
      <p:graphicFrame>
        <p:nvGraphicFramePr>
          <p:cNvPr id="21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1232478"/>
              </p:ext>
            </p:extLst>
          </p:nvPr>
        </p:nvGraphicFramePr>
        <p:xfrm>
          <a:off x="1519238" y="1868488"/>
          <a:ext cx="25654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282680" imgH="304560" progId="Equation.DSMT4">
                  <p:embed/>
                </p:oleObj>
              </mc:Choice>
              <mc:Fallback>
                <p:oleObj name="Equation" r:id="rId9" imgW="1282680" imgH="3045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9238" y="1868488"/>
                        <a:ext cx="25654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327961" y="1445263"/>
            <a:ext cx="83697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40000"/>
              </a:spcBef>
            </a:pPr>
            <a:r>
              <a:rPr lang="en-GB" altLang="nb-NO" sz="2400" i="0" dirty="0"/>
              <a:t>We further assume that                     for a linear predictor </a:t>
            </a:r>
          </a:p>
        </p:txBody>
      </p:sp>
      <p:graphicFrame>
        <p:nvGraphicFramePr>
          <p:cNvPr id="23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6550234"/>
              </p:ext>
            </p:extLst>
          </p:nvPr>
        </p:nvGraphicFramePr>
        <p:xfrm>
          <a:off x="3825875" y="1460500"/>
          <a:ext cx="12954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647640" imgH="228600" progId="Equation.DSMT4">
                  <p:embed/>
                </p:oleObj>
              </mc:Choice>
              <mc:Fallback>
                <p:oleObj name="Equation" r:id="rId11" imgW="64764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25875" y="1460500"/>
                        <a:ext cx="12954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8"/>
          <p:cNvGraphicFramePr>
            <a:graphicFrameLocks noChangeAspect="1"/>
          </p:cNvGraphicFramePr>
          <p:nvPr/>
        </p:nvGraphicFramePr>
        <p:xfrm>
          <a:off x="3072266" y="2566428"/>
          <a:ext cx="2794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39680" imgH="164880" progId="Equation.DSMT4">
                  <p:embed/>
                </p:oleObj>
              </mc:Choice>
              <mc:Fallback>
                <p:oleObj name="Equation" r:id="rId13" imgW="139680" imgH="164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2266" y="2566428"/>
                        <a:ext cx="2794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312197" y="2978309"/>
            <a:ext cx="82706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40000"/>
              </a:spcBef>
            </a:pPr>
            <a:r>
              <a:rPr lang="en-GB" altLang="nb-NO" sz="2400" i="0" dirty="0"/>
              <a:t>The most common choice of      is the canonical link </a:t>
            </a:r>
          </a:p>
        </p:txBody>
      </p:sp>
      <p:graphicFrame>
        <p:nvGraphicFramePr>
          <p:cNvPr id="26" name="Object 8"/>
          <p:cNvGraphicFramePr>
            <a:graphicFrameLocks noChangeAspect="1"/>
          </p:cNvGraphicFramePr>
          <p:nvPr/>
        </p:nvGraphicFramePr>
        <p:xfrm>
          <a:off x="4340465" y="3077116"/>
          <a:ext cx="2794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39680" imgH="164880" progId="Equation.DSMT4">
                  <p:embed/>
                </p:oleObj>
              </mc:Choice>
              <mc:Fallback>
                <p:oleObj name="Equation" r:id="rId15" imgW="139680" imgH="164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0465" y="3077116"/>
                        <a:ext cx="2794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355728" y="3935351"/>
            <a:ext cx="866852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40000"/>
              </a:spcBef>
            </a:pPr>
            <a:r>
              <a:rPr lang="en-GB" altLang="nb-NO" sz="2400" i="0" dirty="0"/>
              <a:t>For the log link, the </a:t>
            </a:r>
            <a:r>
              <a:rPr lang="en-GB" altLang="nb-NO" sz="2400" i="0" dirty="0">
                <a:solidFill>
                  <a:srgbClr val="FF0000"/>
                </a:solidFill>
              </a:rPr>
              <a:t>rate ratio </a:t>
            </a:r>
            <a:r>
              <a:rPr lang="en-GB" altLang="nb-NO" sz="2400" i="0" dirty="0"/>
              <a:t>corresponding to the values</a:t>
            </a:r>
          </a:p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                           and                       of the covariates is given by </a:t>
            </a:r>
          </a:p>
        </p:txBody>
      </p:sp>
      <p:graphicFrame>
        <p:nvGraphicFramePr>
          <p:cNvPr id="37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5333171"/>
              </p:ext>
            </p:extLst>
          </p:nvPr>
        </p:nvGraphicFramePr>
        <p:xfrm>
          <a:off x="3340100" y="4338638"/>
          <a:ext cx="17272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863280" imgH="241200" progId="Equation.DSMT4">
                  <p:embed/>
                </p:oleObj>
              </mc:Choice>
              <mc:Fallback>
                <p:oleObj name="Equation" r:id="rId16" imgW="86328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0100" y="4338638"/>
                        <a:ext cx="17272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2102907"/>
              </p:ext>
            </p:extLst>
          </p:nvPr>
        </p:nvGraphicFramePr>
        <p:xfrm>
          <a:off x="465138" y="4338638"/>
          <a:ext cx="20320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015920" imgH="241200" progId="Equation.DSMT4">
                  <p:embed/>
                </p:oleObj>
              </mc:Choice>
              <mc:Fallback>
                <p:oleObj name="Equation" r:id="rId18" imgW="101592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138" y="4338638"/>
                        <a:ext cx="20320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1433192"/>
              </p:ext>
            </p:extLst>
          </p:nvPr>
        </p:nvGraphicFramePr>
        <p:xfrm>
          <a:off x="1447800" y="4905375"/>
          <a:ext cx="8382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419040" imgH="419040" progId="Equation.DSMT4">
                  <p:embed/>
                </p:oleObj>
              </mc:Choice>
              <mc:Fallback>
                <p:oleObj name="Equation" r:id="rId20" imgW="41904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4905375"/>
                        <a:ext cx="83820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2513842"/>
              </p:ext>
            </p:extLst>
          </p:nvPr>
        </p:nvGraphicFramePr>
        <p:xfrm>
          <a:off x="2327275" y="4873625"/>
          <a:ext cx="14732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736560" imgH="444240" progId="Equation.DSMT4">
                  <p:embed/>
                </p:oleObj>
              </mc:Choice>
              <mc:Fallback>
                <p:oleObj name="Equation" r:id="rId22" imgW="736560" imgH="444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27275" y="4873625"/>
                        <a:ext cx="1473200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Object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3870484"/>
              </p:ext>
            </p:extLst>
          </p:nvPr>
        </p:nvGraphicFramePr>
        <p:xfrm>
          <a:off x="3863975" y="5151438"/>
          <a:ext cx="21082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1054080" imgH="228600" progId="Equation.DSMT4">
                  <p:embed/>
                </p:oleObj>
              </mc:Choice>
              <mc:Fallback>
                <p:oleObj name="Equation" r:id="rId24" imgW="10540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63975" y="5151438"/>
                        <a:ext cx="21082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Rectangle 45"/>
          <p:cNvSpPr>
            <a:spLocks noChangeArrowheads="1"/>
          </p:cNvSpPr>
          <p:nvPr/>
        </p:nvSpPr>
        <p:spPr bwMode="auto">
          <a:xfrm>
            <a:off x="369802" y="5842359"/>
            <a:ext cx="83697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In particular         is rate ratio of one units increase in the </a:t>
            </a:r>
            <a:r>
              <a:rPr lang="en-GB" altLang="nb-NO" sz="2400" dirty="0"/>
              <a:t>j</a:t>
            </a:r>
            <a:r>
              <a:rPr lang="en-GB" altLang="nb-NO" sz="2400" i="0" dirty="0"/>
              <a:t>-</a:t>
            </a:r>
            <a:r>
              <a:rPr lang="en-GB" altLang="nb-NO" sz="2400" i="0" dirty="0" err="1"/>
              <a:t>th</a:t>
            </a:r>
            <a:r>
              <a:rPr lang="en-GB" altLang="nb-NO" sz="2400" i="0" dirty="0"/>
              <a:t> covariate when the other covariates remain the same               </a:t>
            </a:r>
          </a:p>
        </p:txBody>
      </p:sp>
      <p:graphicFrame>
        <p:nvGraphicFramePr>
          <p:cNvPr id="47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5138478"/>
              </p:ext>
            </p:extLst>
          </p:nvPr>
        </p:nvGraphicFramePr>
        <p:xfrm>
          <a:off x="2260561" y="5809731"/>
          <a:ext cx="4318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215640" imgH="215640" progId="Equation.DSMT4">
                  <p:embed/>
                </p:oleObj>
              </mc:Choice>
              <mc:Fallback>
                <p:oleObj name="Equation" r:id="rId26" imgW="215640" imgH="215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0561" y="5809731"/>
                        <a:ext cx="4318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890656" y="6363995"/>
            <a:ext cx="2133600" cy="476250"/>
          </a:xfrm>
        </p:spPr>
        <p:txBody>
          <a:bodyPr/>
          <a:lstStyle/>
          <a:p>
            <a:pPr>
              <a:defRPr/>
            </a:pPr>
            <a:fld id="{F47A4692-C68A-4E5B-9D76-4536B80B398B}" type="slidenum">
              <a:rPr lang="en-US" altLang="nb-NO" smtClean="0"/>
              <a:pPr>
                <a:defRPr/>
              </a:pPr>
              <a:t>5</a:t>
            </a:fld>
            <a:endParaRPr lang="en-US" alt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7B706539-1828-A346-BE51-B155E539C7E2}"/>
                  </a:ext>
                </a:extLst>
              </p:cNvPr>
              <p:cNvSpPr txBox="1"/>
              <p:nvPr/>
            </p:nvSpPr>
            <p:spPr>
              <a:xfrm>
                <a:off x="2578705" y="3470940"/>
                <a:ext cx="498149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400" b="0" i="0" smtClean="0">
                          <a:latin typeface="Cambria Math" panose="02040503050406030204" pitchFamily="18" charset="0"/>
                        </a:rPr>
                        <m:t>g</m:t>
                      </m:r>
                      <m:d>
                        <m:d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4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sSub>
                            <m:sSubPr>
                              <m:ctrlP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⇔      </m:t>
                          </m:r>
                          <m:sSub>
                            <m:sSubPr>
                              <m:ctrlPr>
                                <a:rPr lang="nb-NO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nb-NO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func>
                            <m:funcPr>
                              <m:ctrlPr>
                                <a:rPr lang="nb-NO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2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exp</m:t>
                              </m:r>
                            </m:fName>
                            <m:e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nb-NO" sz="24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2400" b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nb-NO" sz="24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𝒊</m:t>
                                  </m:r>
                                </m:sub>
                              </m:sSub>
                              <m:r>
                                <a:rPr lang="nb-NO" sz="2400" b="1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𝛃</m:t>
                              </m:r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nb-NO" sz="2400" dirty="0"/>
              </a:p>
            </p:txBody>
          </p:sp>
        </mc:Choice>
        <mc:Fallback xmlns="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7B706539-1828-A346-BE51-B155E539C7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8705" y="3470940"/>
                <a:ext cx="4981492" cy="369332"/>
              </a:xfrm>
              <a:prstGeom prst="rect">
                <a:avLst/>
              </a:prstGeom>
              <a:blipFill>
                <a:blip r:embed="rId28"/>
                <a:stretch>
                  <a:fillRect t="-6667" b="-3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92799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/>
      <p:bldP spid="22" grpId="0"/>
      <p:bldP spid="25" grpId="0"/>
      <p:bldP spid="28" grpId="0"/>
      <p:bldP spid="46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513010" y="125570"/>
            <a:ext cx="8802485" cy="63962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GB" altLang="nb-NO" sz="2800" b="1" kern="0" dirty="0">
                <a:solidFill>
                  <a:schemeClr val="accent2"/>
                </a:solidFill>
              </a:rPr>
              <a:t>Offset</a:t>
            </a:r>
            <a:endParaRPr lang="en-GB" altLang="nb-NO" sz="2800" kern="0" dirty="0">
              <a:solidFill>
                <a:schemeClr val="accent2"/>
              </a:solidFill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502129" y="651194"/>
            <a:ext cx="83697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It is often the case that                    is proportional to a measure  of «exposure» </a:t>
            </a: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489908" y="3074107"/>
            <a:ext cx="83697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Then a </a:t>
            </a:r>
            <a:r>
              <a:rPr lang="en-GB" altLang="nb-NO" sz="2400" i="0" dirty="0" err="1"/>
              <a:t>loglinear</a:t>
            </a:r>
            <a:r>
              <a:rPr lang="en-GB" altLang="nb-NO" sz="2400" i="0" dirty="0"/>
              <a:t> model for the expected rate takes the form</a:t>
            </a:r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9139513"/>
              </p:ext>
            </p:extLst>
          </p:nvPr>
        </p:nvGraphicFramePr>
        <p:xfrm>
          <a:off x="1868488" y="3567113"/>
          <a:ext cx="28702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434960" imgH="304560" progId="Equation.DSMT4">
                  <p:embed/>
                </p:oleObj>
              </mc:Choice>
              <mc:Fallback>
                <p:oleObj name="Equation" r:id="rId3" imgW="1434960" imgH="3045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8488" y="3567113"/>
                        <a:ext cx="28702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3694109"/>
              </p:ext>
            </p:extLst>
          </p:nvPr>
        </p:nvGraphicFramePr>
        <p:xfrm>
          <a:off x="3836988" y="669925"/>
          <a:ext cx="1320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660240" imgH="228600" progId="Equation.DSMT4">
                  <p:embed/>
                </p:oleObj>
              </mc:Choice>
              <mc:Fallback>
                <p:oleObj name="Equation" r:id="rId5" imgW="66024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36988" y="669925"/>
                        <a:ext cx="13208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9444885"/>
              </p:ext>
            </p:extLst>
          </p:nvPr>
        </p:nvGraphicFramePr>
        <p:xfrm>
          <a:off x="4028924" y="1026252"/>
          <a:ext cx="2286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14120" imgH="228600" progId="Equation.DSMT4">
                  <p:embed/>
                </p:oleObj>
              </mc:Choice>
              <mc:Fallback>
                <p:oleObj name="Equation" r:id="rId7" imgW="11412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28924" y="1026252"/>
                        <a:ext cx="2286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545672" y="1571330"/>
            <a:ext cx="83697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In the lung cancer example,     is the number of individuals</a:t>
            </a:r>
          </a:p>
        </p:txBody>
      </p:sp>
      <p:graphicFrame>
        <p:nvGraphicFramePr>
          <p:cNvPr id="24" name="Object 23"/>
          <p:cNvGraphicFramePr>
            <a:graphicFrameLocks noChangeAspect="1"/>
          </p:cNvGraphicFramePr>
          <p:nvPr/>
        </p:nvGraphicFramePr>
        <p:xfrm>
          <a:off x="4436618" y="1603804"/>
          <a:ext cx="2286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14120" imgH="228600" progId="Equation.DSMT4">
                  <p:embed/>
                </p:oleObj>
              </mc:Choice>
              <mc:Fallback>
                <p:oleObj name="Equation" r:id="rId9" imgW="11412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36618" y="1603804"/>
                        <a:ext cx="2286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513010" y="2115614"/>
            <a:ext cx="83697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In the car insurance example,     is the proportion of the period that a car has been insured</a:t>
            </a:r>
          </a:p>
        </p:txBody>
      </p:sp>
      <p:graphicFrame>
        <p:nvGraphicFramePr>
          <p:cNvPr id="26" name="Object 25"/>
          <p:cNvGraphicFramePr>
            <a:graphicFrameLocks noChangeAspect="1"/>
          </p:cNvGraphicFramePr>
          <p:nvPr/>
        </p:nvGraphicFramePr>
        <p:xfrm>
          <a:off x="4674771" y="2137086"/>
          <a:ext cx="2286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14120" imgH="228600" progId="Equation.DSMT4">
                  <p:embed/>
                </p:oleObj>
              </mc:Choice>
              <mc:Fallback>
                <p:oleObj name="Equation" r:id="rId10" imgW="11412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4771" y="2137086"/>
                        <a:ext cx="2286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604207" y="4165015"/>
            <a:ext cx="83697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which gives</a:t>
            </a:r>
          </a:p>
        </p:txBody>
      </p:sp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3229366"/>
              </p:ext>
            </p:extLst>
          </p:nvPr>
        </p:nvGraphicFramePr>
        <p:xfrm>
          <a:off x="1784350" y="4589463"/>
          <a:ext cx="39116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955520" imgH="304560" progId="Equation.DSMT4">
                  <p:embed/>
                </p:oleObj>
              </mc:Choice>
              <mc:Fallback>
                <p:oleObj name="Equation" r:id="rId11" imgW="1955520" imgH="3045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4350" y="4589463"/>
                        <a:ext cx="39116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718508" y="5264761"/>
            <a:ext cx="83697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Thus             enters the linear predictor with a fixed coefficient equal to 1</a:t>
            </a:r>
          </a:p>
        </p:txBody>
      </p:sp>
      <p:graphicFrame>
        <p:nvGraphicFramePr>
          <p:cNvPr id="30" name="Object 29"/>
          <p:cNvGraphicFramePr>
            <a:graphicFrameLocks noChangeAspect="1"/>
          </p:cNvGraphicFramePr>
          <p:nvPr/>
        </p:nvGraphicFramePr>
        <p:xfrm>
          <a:off x="1726745" y="5309050"/>
          <a:ext cx="6604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330120" imgH="228600" progId="Equation.DSMT4">
                  <p:embed/>
                </p:oleObj>
              </mc:Choice>
              <mc:Fallback>
                <p:oleObj name="Equation" r:id="rId13" imgW="33012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6745" y="5309050"/>
                        <a:ext cx="6604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780171" y="6238364"/>
            <a:ext cx="60016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We say that              is an </a:t>
            </a:r>
            <a:r>
              <a:rPr lang="en-GB" altLang="nb-NO" sz="2400" i="0" dirty="0">
                <a:solidFill>
                  <a:srgbClr val="FF0000"/>
                </a:solidFill>
              </a:rPr>
              <a:t>offset</a:t>
            </a:r>
          </a:p>
        </p:txBody>
      </p:sp>
      <p:graphicFrame>
        <p:nvGraphicFramePr>
          <p:cNvPr id="32" name="Object 31"/>
          <p:cNvGraphicFramePr>
            <a:graphicFrameLocks noChangeAspect="1"/>
          </p:cNvGraphicFramePr>
          <p:nvPr/>
        </p:nvGraphicFramePr>
        <p:xfrm>
          <a:off x="2765425" y="6259354"/>
          <a:ext cx="6604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330120" imgH="228600" progId="Equation.DSMT4">
                  <p:embed/>
                </p:oleObj>
              </mc:Choice>
              <mc:Fallback>
                <p:oleObj name="Equation" r:id="rId15" imgW="33012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5425" y="6259354"/>
                        <a:ext cx="6604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A4692-C68A-4E5B-9D76-4536B80B398B}" type="slidenum">
              <a:rPr lang="en-US" altLang="nb-NO" smtClean="0"/>
              <a:pPr>
                <a:defRPr/>
              </a:pPr>
              <a:t>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320901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3" grpId="0"/>
      <p:bldP spid="25" grpId="0"/>
      <p:bldP spid="27" grpId="0"/>
      <p:bldP spid="29" grpId="0"/>
      <p:bldP spid="3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526578" y="50337"/>
            <a:ext cx="8802485" cy="63962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GB" altLang="nb-NO" sz="2800" b="1" kern="0" dirty="0">
                <a:solidFill>
                  <a:schemeClr val="accent2"/>
                </a:solidFill>
              </a:rPr>
              <a:t>ML estimation</a:t>
            </a:r>
            <a:endParaRPr lang="en-GB" altLang="nb-NO" sz="2800" kern="0" dirty="0">
              <a:solidFill>
                <a:schemeClr val="accent2"/>
              </a:solidFill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502132" y="617505"/>
            <a:ext cx="83697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For general GLMs, the likelihood equations are given by</a:t>
            </a:r>
          </a:p>
        </p:txBody>
      </p:sp>
      <p:graphicFrame>
        <p:nvGraphicFramePr>
          <p:cNvPr id="3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2992533"/>
              </p:ext>
            </p:extLst>
          </p:nvPr>
        </p:nvGraphicFramePr>
        <p:xfrm>
          <a:off x="1728788" y="1181100"/>
          <a:ext cx="52578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628720" imgH="457200" progId="Equation.DSMT4">
                  <p:embed/>
                </p:oleObj>
              </mc:Choice>
              <mc:Fallback>
                <p:oleObj name="Equation" r:id="rId3" imgW="262872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8788" y="1181100"/>
                        <a:ext cx="525780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>
                <a:spLocks noChangeArrowheads="1"/>
              </p:cNvSpPr>
              <p:nvPr/>
            </p:nvSpPr>
            <p:spPr bwMode="auto">
              <a:xfrm>
                <a:off x="515690" y="2318604"/>
                <a:ext cx="8369725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ts val="0"/>
                  </a:spcBef>
                </a:pPr>
                <a:r>
                  <a:rPr lang="en-GB" altLang="nb-NO" sz="2400" i="0" dirty="0"/>
                  <a:t>For Poisson GLMs they take the form (since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altLang="nb-NO" sz="2400" b="0" i="0" smtClean="0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nb-NO" altLang="nb-NO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altLang="nb-NO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altLang="nb-NO" sz="2400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nb-NO" altLang="nb-NO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nb-NO" altLang="nb-NO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altLang="nb-NO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altLang="nb-NO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nb-NO" altLang="nb-NO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altLang="nb-NO" sz="2400" i="0" dirty="0"/>
                  <a:t>)</a:t>
                </a: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5690" y="2318604"/>
                <a:ext cx="8369725" cy="461665"/>
              </a:xfrm>
              <a:prstGeom prst="rect">
                <a:avLst/>
              </a:prstGeom>
              <a:blipFill>
                <a:blip r:embed="rId5"/>
                <a:stretch>
                  <a:fillRect l="-1061" t="-10811" b="-2702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0111326"/>
              </p:ext>
            </p:extLst>
          </p:nvPr>
        </p:nvGraphicFramePr>
        <p:xfrm>
          <a:off x="1797050" y="2806700"/>
          <a:ext cx="52578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628720" imgH="457200" progId="Equation.DSMT4">
                  <p:embed/>
                </p:oleObj>
              </mc:Choice>
              <mc:Fallback>
                <p:oleObj name="Equation" r:id="rId6" imgW="262872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7050" y="2806700"/>
                        <a:ext cx="525780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Rectangle 32"/>
          <p:cNvSpPr>
            <a:spLocks noChangeArrowheads="1"/>
          </p:cNvSpPr>
          <p:nvPr/>
        </p:nvSpPr>
        <p:spPr bwMode="auto">
          <a:xfrm>
            <a:off x="556552" y="4033225"/>
            <a:ext cx="567007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For the log link we have                </a:t>
            </a:r>
          </a:p>
        </p:txBody>
      </p:sp>
      <p:graphicFrame>
        <p:nvGraphicFramePr>
          <p:cNvPr id="3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419409"/>
              </p:ext>
            </p:extLst>
          </p:nvPr>
        </p:nvGraphicFramePr>
        <p:xfrm>
          <a:off x="4116388" y="4032250"/>
          <a:ext cx="9652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82400" imgH="241200" progId="Equation.DSMT4">
                  <p:embed/>
                </p:oleObj>
              </mc:Choice>
              <mc:Fallback>
                <p:oleObj name="Equation" r:id="rId8" imgW="48240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6388" y="4032250"/>
                        <a:ext cx="9652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5288794"/>
              </p:ext>
            </p:extLst>
          </p:nvPr>
        </p:nvGraphicFramePr>
        <p:xfrm>
          <a:off x="5919788" y="4032250"/>
          <a:ext cx="23114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155600" imgH="241200" progId="Equation.DSMT4">
                  <p:embed/>
                </p:oleObj>
              </mc:Choice>
              <mc:Fallback>
                <p:oleObj name="Equation" r:id="rId10" imgW="115560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19788" y="4032250"/>
                        <a:ext cx="23114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Rectangle 35"/>
          <p:cNvSpPr>
            <a:spLocks noChangeArrowheads="1"/>
          </p:cNvSpPr>
          <p:nvPr/>
        </p:nvSpPr>
        <p:spPr bwMode="auto">
          <a:xfrm>
            <a:off x="4982241" y="4020752"/>
            <a:ext cx="13999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, and </a:t>
            </a:r>
          </a:p>
        </p:txBody>
      </p:sp>
      <p:sp>
        <p:nvSpPr>
          <p:cNvPr id="39" name="Rectangle 38"/>
          <p:cNvSpPr>
            <a:spLocks noChangeArrowheads="1"/>
          </p:cNvSpPr>
          <p:nvPr/>
        </p:nvSpPr>
        <p:spPr bwMode="auto">
          <a:xfrm>
            <a:off x="491236" y="4867834"/>
            <a:ext cx="83697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Then the likelihood equations are given by</a:t>
            </a:r>
          </a:p>
        </p:txBody>
      </p:sp>
      <p:graphicFrame>
        <p:nvGraphicFramePr>
          <p:cNvPr id="4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5188875"/>
              </p:ext>
            </p:extLst>
          </p:nvPr>
        </p:nvGraphicFramePr>
        <p:xfrm>
          <a:off x="1760538" y="5329238"/>
          <a:ext cx="46736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2336760" imgH="431640" progId="Equation.DSMT4">
                  <p:embed/>
                </p:oleObj>
              </mc:Choice>
              <mc:Fallback>
                <p:oleObj name="Equation" r:id="rId12" imgW="233676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0538" y="5329238"/>
                        <a:ext cx="4673600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A4692-C68A-4E5B-9D76-4536B80B398B}" type="slidenum">
              <a:rPr lang="en-US" altLang="nb-NO" smtClean="0"/>
              <a:pPr>
                <a:defRPr/>
              </a:pPr>
              <a:t>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67731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31" grpId="0"/>
      <p:bldP spid="33" grpId="0"/>
      <p:bldP spid="36" grpId="0"/>
      <p:bldP spid="3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A4692-C68A-4E5B-9D76-4536B80B398B}" type="slidenum">
              <a:rPr lang="en-US" altLang="nb-NO" smtClean="0"/>
              <a:pPr>
                <a:defRPr/>
              </a:pPr>
              <a:t>8</a:t>
            </a:fld>
            <a:endParaRPr lang="en-US" altLang="nb-NO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96684" y="1726061"/>
            <a:ext cx="83697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where </a:t>
            </a:r>
            <a:r>
              <a:rPr lang="en-GB" altLang="nb-NO" sz="2400" b="1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GB" altLang="nb-NO" sz="2400" i="0" dirty="0"/>
              <a:t> is the diagonal matrix with diagonal elements</a:t>
            </a:r>
          </a:p>
        </p:txBody>
      </p:sp>
      <p:graphicFrame>
        <p:nvGraphicFramePr>
          <p:cNvPr id="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0112862"/>
              </p:ext>
            </p:extLst>
          </p:nvPr>
        </p:nvGraphicFramePr>
        <p:xfrm>
          <a:off x="2165350" y="2292350"/>
          <a:ext cx="24384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18960" imgH="507960" progId="Equation.DSMT4">
                  <p:embed/>
                </p:oleObj>
              </mc:Choice>
              <mc:Fallback>
                <p:oleObj name="Equation" r:id="rId2" imgW="1218960" imgH="507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5350" y="2292350"/>
                        <a:ext cx="2438400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40226" y="311825"/>
            <a:ext cx="83697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For general GLMs we have </a:t>
            </a:r>
          </a:p>
        </p:txBody>
      </p:sp>
      <p:graphicFrame>
        <p:nvGraphicFramePr>
          <p:cNvPr id="1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0963535"/>
              </p:ext>
            </p:extLst>
          </p:nvPr>
        </p:nvGraphicFramePr>
        <p:xfrm>
          <a:off x="2009775" y="1008063"/>
          <a:ext cx="46482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323800" imgH="241200" progId="Equation.DSMT4">
                  <p:embed/>
                </p:oleObj>
              </mc:Choice>
              <mc:Fallback>
                <p:oleObj name="Equation" r:id="rId4" imgW="232380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9775" y="1008063"/>
                        <a:ext cx="46482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>
                <a:spLocks noChangeArrowheads="1"/>
              </p:cNvSpPr>
              <p:nvPr/>
            </p:nvSpPr>
            <p:spPr bwMode="auto">
              <a:xfrm>
                <a:off x="640225" y="3523978"/>
                <a:ext cx="8369725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3200" i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i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ts val="0"/>
                  </a:spcBef>
                </a:pPr>
                <a:r>
                  <a:rPr lang="en-GB" altLang="nb-NO" sz="2400" i="0" dirty="0"/>
                  <a:t>For a Poisson GLM with log link, since                  </a:t>
                </a:r>
              </a:p>
              <a:p>
                <a:pPr eaLnBrk="1" hangingPunct="1">
                  <a:spcBef>
                    <a:spcPts val="0"/>
                  </a:spcBef>
                </a:pPr>
                <a:r>
                  <a:rPr lang="en-GB" altLang="nb-NO" sz="2400" i="0" dirty="0"/>
                  <a:t>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altLang="nb-NO" sz="2400" i="0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nb-NO" altLang="nb-NO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altLang="nb-NO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altLang="nb-NO" sz="240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nb-NO" altLang="nb-NO" sz="240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nb-NO" altLang="nb-NO" sz="240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altLang="nb-NO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altLang="nb-NO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nb-NO" altLang="nb-NO" sz="240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altLang="nb-NO" sz="2400" i="0" dirty="0"/>
                  <a:t>, we get</a:t>
                </a: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0225" y="3523978"/>
                <a:ext cx="8369725" cy="830997"/>
              </a:xfrm>
              <a:prstGeom prst="rect">
                <a:avLst/>
              </a:prstGeom>
              <a:blipFill>
                <a:blip r:embed="rId6"/>
                <a:stretch>
                  <a:fillRect l="-1212" t="-6061" b="-1515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2435254"/>
              </p:ext>
            </p:extLst>
          </p:nvPr>
        </p:nvGraphicFramePr>
        <p:xfrm>
          <a:off x="4095344" y="3904733"/>
          <a:ext cx="9144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457200" imgH="228600" progId="Equation.DSMT4">
                  <p:embed/>
                </p:oleObj>
              </mc:Choice>
              <mc:Fallback>
                <p:oleObj name="Equation" r:id="rId7" imgW="4572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95344" y="3904733"/>
                        <a:ext cx="9144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640225" y="4444885"/>
            <a:ext cx="76866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The covariance matrix of        can be estimated by   </a:t>
            </a:r>
          </a:p>
        </p:txBody>
      </p:sp>
      <p:graphicFrame>
        <p:nvGraphicFramePr>
          <p:cNvPr id="1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7419251"/>
              </p:ext>
            </p:extLst>
          </p:nvPr>
        </p:nvGraphicFramePr>
        <p:xfrm>
          <a:off x="4319360" y="4424690"/>
          <a:ext cx="2540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26720" imgH="241200" progId="Equation.DSMT4">
                  <p:embed/>
                </p:oleObj>
              </mc:Choice>
              <mc:Fallback>
                <p:oleObj name="Equation" r:id="rId9" imgW="12672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9360" y="4424690"/>
                        <a:ext cx="2540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4027787"/>
              </p:ext>
            </p:extLst>
          </p:nvPr>
        </p:nvGraphicFramePr>
        <p:xfrm>
          <a:off x="2322513" y="4970567"/>
          <a:ext cx="24384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218960" imgH="241200" progId="Equation.DSMT4">
                  <p:embed/>
                </p:oleObj>
              </mc:Choice>
              <mc:Fallback>
                <p:oleObj name="Equation" r:id="rId11" imgW="121896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22513" y="4970567"/>
                        <a:ext cx="24384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596684" y="5606875"/>
            <a:ext cx="67620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where we for the log link then have</a:t>
            </a:r>
          </a:p>
        </p:txBody>
      </p:sp>
      <p:graphicFrame>
        <p:nvGraphicFramePr>
          <p:cNvPr id="17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3900772"/>
              </p:ext>
            </p:extLst>
          </p:nvPr>
        </p:nvGraphicFramePr>
        <p:xfrm>
          <a:off x="2190750" y="6207396"/>
          <a:ext cx="24892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244520" imgH="253800" progId="Equation.DSMT4">
                  <p:embed/>
                </p:oleObj>
              </mc:Choice>
              <mc:Fallback>
                <p:oleObj name="Equation" r:id="rId13" imgW="124452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0750" y="6207396"/>
                        <a:ext cx="248920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8">
            <a:extLst>
              <a:ext uri="{FF2B5EF4-FFF2-40B4-BE49-F238E27FC236}">
                <a16:creationId xmlns:a16="http://schemas.microsoft.com/office/drawing/2014/main" id="{887ACE53-386E-02A8-C91A-5F915C23520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3815815"/>
              </p:ext>
            </p:extLst>
          </p:nvPr>
        </p:nvGraphicFramePr>
        <p:xfrm>
          <a:off x="6094886" y="3482284"/>
          <a:ext cx="23114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155600" imgH="241200" progId="Equation.DSMT4">
                  <p:embed/>
                </p:oleObj>
              </mc:Choice>
              <mc:Fallback>
                <p:oleObj name="Equation" r:id="rId15" imgW="1155600" imgH="241200" progId="Equation.DSMT4">
                  <p:embed/>
                  <p:pic>
                    <p:nvPicPr>
                      <p:cNvPr id="35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4886" y="3482284"/>
                        <a:ext cx="23114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86976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  <p:bldP spid="13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502132" y="50337"/>
            <a:ext cx="8802485" cy="63962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GB" altLang="nb-NO" sz="2800" b="1" kern="0" dirty="0">
                <a:solidFill>
                  <a:schemeClr val="accent2"/>
                </a:solidFill>
              </a:rPr>
              <a:t>Deviance and Pearson statistic</a:t>
            </a:r>
            <a:endParaRPr lang="en-GB" altLang="nb-NO" sz="2800" kern="0" dirty="0">
              <a:solidFill>
                <a:schemeClr val="accent2"/>
              </a:solidFill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502132" y="541303"/>
            <a:ext cx="83697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For the Poisson model we have          , so the deviance equals the scaled deviance</a:t>
            </a: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2003642"/>
              </p:ext>
            </p:extLst>
          </p:nvPr>
        </p:nvGraphicFramePr>
        <p:xfrm>
          <a:off x="1357313" y="2309813"/>
          <a:ext cx="4022725" cy="1554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234880" imgH="863280" progId="Equation.DSMT4">
                  <p:embed/>
                </p:oleObj>
              </mc:Choice>
              <mc:Fallback>
                <p:oleObj name="Equation" r:id="rId3" imgW="2234880" imgH="8632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7313" y="2309813"/>
                        <a:ext cx="4022725" cy="1554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8406814"/>
              </p:ext>
            </p:extLst>
          </p:nvPr>
        </p:nvGraphicFramePr>
        <p:xfrm>
          <a:off x="479425" y="1462088"/>
          <a:ext cx="6011863" cy="776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3340080" imgH="431640" progId="Equation.DSMT4">
                  <p:embed/>
                </p:oleObj>
              </mc:Choice>
              <mc:Fallback>
                <p:oleObj name="Equation" r:id="rId5" imgW="334008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425" y="1462088"/>
                        <a:ext cx="6011863" cy="776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5023608"/>
              </p:ext>
            </p:extLst>
          </p:nvPr>
        </p:nvGraphicFramePr>
        <p:xfrm>
          <a:off x="5046663" y="614363"/>
          <a:ext cx="6604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330120" imgH="203040" progId="Equation.DSMT4">
                  <p:embed/>
                </p:oleObj>
              </mc:Choice>
              <mc:Fallback>
                <p:oleObj name="Equation" r:id="rId7" imgW="33012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6663" y="614363"/>
                        <a:ext cx="6604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3572575"/>
              </p:ext>
            </p:extLst>
          </p:nvPr>
        </p:nvGraphicFramePr>
        <p:xfrm>
          <a:off x="5381625" y="2676525"/>
          <a:ext cx="3524250" cy="820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854000" imgH="431640" progId="Equation.DSMT4">
                  <p:embed/>
                </p:oleObj>
              </mc:Choice>
              <mc:Fallback>
                <p:oleObj name="Equation" r:id="rId9" imgW="185400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1625" y="2676525"/>
                        <a:ext cx="3524250" cy="820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502131" y="3930712"/>
            <a:ext cx="83697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For a model with log link and an intercept, the deviance simplifies to</a:t>
            </a:r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6473469"/>
              </p:ext>
            </p:extLst>
          </p:nvPr>
        </p:nvGraphicFramePr>
        <p:xfrm>
          <a:off x="2252663" y="4691063"/>
          <a:ext cx="34290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714320" imgH="431640" progId="Equation.DSMT4">
                  <p:embed/>
                </p:oleObj>
              </mc:Choice>
              <mc:Fallback>
                <p:oleObj name="Equation" r:id="rId11" imgW="171432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2663" y="4691063"/>
                        <a:ext cx="3429000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502130" y="5453091"/>
            <a:ext cx="62470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The Pearson statistic is</a:t>
            </a:r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0588241"/>
              </p:ext>
            </p:extLst>
          </p:nvPr>
        </p:nvGraphicFramePr>
        <p:xfrm>
          <a:off x="2798763" y="5859463"/>
          <a:ext cx="23368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168200" imgH="457200" progId="Equation.DSMT4">
                  <p:embed/>
                </p:oleObj>
              </mc:Choice>
              <mc:Fallback>
                <p:oleObj name="Equation" r:id="rId13" imgW="116820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8763" y="5859463"/>
                        <a:ext cx="233680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A4692-C68A-4E5B-9D76-4536B80B398B}" type="slidenum">
              <a:rPr lang="en-US" altLang="nb-NO" smtClean="0"/>
              <a:pPr>
                <a:defRPr/>
              </a:pPr>
              <a:t>9</a:t>
            </a:fld>
            <a:endParaRPr lang="en-US" altLang="nb-NO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279234" y="927305"/>
            <a:ext cx="34387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GB" altLang="nb-NO" sz="2400" i="0" dirty="0"/>
              <a:t>, and is given by</a:t>
            </a:r>
          </a:p>
        </p:txBody>
      </p:sp>
    </p:spTree>
    <p:extLst>
      <p:ext uri="{BB962C8B-B14F-4D97-AF65-F5344CB8AC3E}">
        <p14:creationId xmlns:p14="http://schemas.microsoft.com/office/powerpoint/2010/main" val="1611368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1" grpId="0"/>
      <p:bldP spid="16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36600</TotalTime>
  <Words>615</Words>
  <Application>Microsoft Macintosh PowerPoint</Application>
  <PresentationFormat>Skjermfremvisning (4:3)</PresentationFormat>
  <Paragraphs>113</Paragraphs>
  <Slides>9</Slides>
  <Notes>6</Notes>
  <HiddenSlides>0</HiddenSlides>
  <MMClips>0</MMClips>
  <ScaleCrop>false</ScaleCrop>
  <HeadingPairs>
    <vt:vector size="8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4" baseType="lpstr">
      <vt:lpstr>Arial</vt:lpstr>
      <vt:lpstr>Cambria Math</vt:lpstr>
      <vt:lpstr>Times New Roman</vt:lpstr>
      <vt:lpstr>Default Design</vt:lpstr>
      <vt:lpstr>Equation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>UiO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MA-EVU2 Sannsynlighetsregning med anvendelser i spillteori og statistikk</dc:title>
  <dc:creator>borgan</dc:creator>
  <cp:lastModifiedBy>Ida Scheel</cp:lastModifiedBy>
  <cp:revision>1412</cp:revision>
  <cp:lastPrinted>2017-10-16T14:54:39Z</cp:lastPrinted>
  <dcterms:created xsi:type="dcterms:W3CDTF">2003-10-01T16:45:29Z</dcterms:created>
  <dcterms:modified xsi:type="dcterms:W3CDTF">2023-10-12T14:09:54Z</dcterms:modified>
</cp:coreProperties>
</file>