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357" r:id="rId2"/>
    <p:sldId id="498" r:id="rId3"/>
    <p:sldId id="499" r:id="rId4"/>
    <p:sldId id="501" r:id="rId5"/>
    <p:sldId id="506" r:id="rId6"/>
    <p:sldId id="507" r:id="rId7"/>
    <p:sldId id="502" r:id="rId8"/>
    <p:sldId id="503" r:id="rId9"/>
    <p:sldId id="504" r:id="rId10"/>
    <p:sldId id="505" r:id="rId11"/>
    <p:sldId id="520" r:id="rId12"/>
    <p:sldId id="508" r:id="rId13"/>
    <p:sldId id="509" r:id="rId14"/>
    <p:sldId id="510" r:id="rId15"/>
    <p:sldId id="519" r:id="rId16"/>
    <p:sldId id="512" r:id="rId17"/>
    <p:sldId id="513" r:id="rId18"/>
  </p:sldIdLst>
  <p:sldSz cx="9144000" cy="6858000" type="screen4x3"/>
  <p:notesSz cx="7099300" cy="10234613"/>
  <p:defaultTextStyle>
    <a:defPPr>
      <a:defRPr lang="en-US"/>
    </a:defPPr>
    <a:lvl1pPr algn="l" rtl="0" fontAlgn="base">
      <a:spcBef>
        <a:spcPct val="0"/>
      </a:spcBef>
      <a:spcAft>
        <a:spcPct val="0"/>
      </a:spcAft>
      <a:defRPr sz="3200" kern="1200">
        <a:solidFill>
          <a:schemeClr val="tx1"/>
        </a:solidFill>
        <a:latin typeface="Arial" charset="0"/>
        <a:ea typeface="+mn-ea"/>
        <a:cs typeface="+mn-cs"/>
      </a:defRPr>
    </a:lvl1pPr>
    <a:lvl2pPr marL="457200" algn="l" rtl="0" fontAlgn="base">
      <a:spcBef>
        <a:spcPct val="0"/>
      </a:spcBef>
      <a:spcAft>
        <a:spcPct val="0"/>
      </a:spcAft>
      <a:defRPr sz="3200" kern="1200">
        <a:solidFill>
          <a:schemeClr val="tx1"/>
        </a:solidFill>
        <a:latin typeface="Arial" charset="0"/>
        <a:ea typeface="+mn-ea"/>
        <a:cs typeface="+mn-cs"/>
      </a:defRPr>
    </a:lvl2pPr>
    <a:lvl3pPr marL="914400" algn="l" rtl="0" fontAlgn="base">
      <a:spcBef>
        <a:spcPct val="0"/>
      </a:spcBef>
      <a:spcAft>
        <a:spcPct val="0"/>
      </a:spcAft>
      <a:defRPr sz="3200" kern="1200">
        <a:solidFill>
          <a:schemeClr val="tx1"/>
        </a:solidFill>
        <a:latin typeface="Arial" charset="0"/>
        <a:ea typeface="+mn-ea"/>
        <a:cs typeface="+mn-cs"/>
      </a:defRPr>
    </a:lvl3pPr>
    <a:lvl4pPr marL="1371600" algn="l" rtl="0" fontAlgn="base">
      <a:spcBef>
        <a:spcPct val="0"/>
      </a:spcBef>
      <a:spcAft>
        <a:spcPct val="0"/>
      </a:spcAft>
      <a:defRPr sz="3200" kern="1200">
        <a:solidFill>
          <a:schemeClr val="tx1"/>
        </a:solidFill>
        <a:latin typeface="Arial" charset="0"/>
        <a:ea typeface="+mn-ea"/>
        <a:cs typeface="+mn-cs"/>
      </a:defRPr>
    </a:lvl4pPr>
    <a:lvl5pPr marL="1828800" algn="l" rtl="0" fontAlgn="base">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201" userDrawn="1">
          <p15:clr>
            <a:srgbClr val="A4A3A4"/>
          </p15:clr>
        </p15:guide>
        <p15:guide id="2" pos="181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003300"/>
    <a:srgbClr val="33CC33"/>
    <a:srgbClr val="000099"/>
    <a:srgbClr val="008000"/>
    <a:srgbClr val="CC0000"/>
    <a:srgbClr val="333333"/>
    <a:srgbClr val="800000"/>
    <a:srgbClr val="9900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20" autoAdjust="0"/>
    <p:restoredTop sz="94676" autoAdjust="0"/>
  </p:normalViewPr>
  <p:slideViewPr>
    <p:cSldViewPr snapToGrid="0" showGuides="1">
      <p:cViewPr varScale="1">
        <p:scale>
          <a:sx n="96" d="100"/>
          <a:sy n="96" d="100"/>
        </p:scale>
        <p:origin x="1976" y="168"/>
      </p:cViewPr>
      <p:guideLst>
        <p:guide orient="horz" pos="4201"/>
        <p:guide pos="1814"/>
      </p:guideLst>
    </p:cSldViewPr>
  </p:slideViewPr>
  <p:notesTextViewPr>
    <p:cViewPr>
      <p:scale>
        <a:sx n="100" d="100"/>
        <a:sy n="100" d="100"/>
      </p:scale>
      <p:origin x="0" y="0"/>
    </p:cViewPr>
  </p:notesTextViewPr>
  <p:sorterViewPr>
    <p:cViewPr>
      <p:scale>
        <a:sx n="66" d="100"/>
        <a:sy n="66" d="100"/>
      </p:scale>
      <p:origin x="0" y="38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3714"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ltLang="nb-NO"/>
          </a:p>
        </p:txBody>
      </p:sp>
      <p:sp>
        <p:nvSpPr>
          <p:cNvPr id="243715"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ltLang="nb-NO"/>
          </a:p>
        </p:txBody>
      </p:sp>
      <p:sp>
        <p:nvSpPr>
          <p:cNvPr id="243716"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ltLang="nb-NO"/>
          </a:p>
        </p:txBody>
      </p:sp>
      <p:sp>
        <p:nvSpPr>
          <p:cNvPr id="243717"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2E3DD7B7-4FF1-48C1-A663-B5087298C4ED}" type="slidenum">
              <a:rPr lang="en-US" altLang="nb-NO"/>
              <a:pPr>
                <a:defRPr/>
              </a:pPr>
              <a:t>‹#›</a:t>
            </a:fld>
            <a:endParaRPr lang="en-US" altLang="nb-NO"/>
          </a:p>
        </p:txBody>
      </p:sp>
    </p:spTree>
    <p:extLst>
      <p:ext uri="{BB962C8B-B14F-4D97-AF65-F5344CB8AC3E}">
        <p14:creationId xmlns:p14="http://schemas.microsoft.com/office/powerpoint/2010/main" val="2420597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ltLang="nb-NO"/>
          </a:p>
        </p:txBody>
      </p:sp>
      <p:sp>
        <p:nvSpPr>
          <p:cNvPr id="1638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ltLang="nb-NO"/>
          </a:p>
        </p:txBody>
      </p:sp>
      <p:sp>
        <p:nvSpPr>
          <p:cNvPr id="12292" name="Rectangle 4"/>
          <p:cNvSpPr>
            <a:spLocks noGrp="1" noRot="1" noChangeAspect="1" noChangeArrowheads="1" noTextEdit="1"/>
          </p:cNvSpPr>
          <p:nvPr>
            <p:ph type="sldImg" idx="2"/>
          </p:nvPr>
        </p:nvSpPr>
        <p:spPr bwMode="auto">
          <a:xfrm>
            <a:off x="990600" y="768350"/>
            <a:ext cx="5118100" cy="3838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p:cNvSpPr>
            <a:spLocks noGrp="1" noChangeArrowheads="1"/>
          </p:cNvSpPr>
          <p:nvPr>
            <p:ph type="body" sz="quarter" idx="3"/>
          </p:nvPr>
        </p:nvSpPr>
        <p:spPr bwMode="auto">
          <a:xfrm>
            <a:off x="709613" y="4862513"/>
            <a:ext cx="5680075" cy="460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altLang="nb-NO" noProof="0"/>
              <a:t>Click to edit Master text styles</a:t>
            </a:r>
          </a:p>
          <a:p>
            <a:pPr lvl="1"/>
            <a:r>
              <a:rPr lang="en-US" altLang="nb-NO" noProof="0"/>
              <a:t>Second level</a:t>
            </a:r>
          </a:p>
          <a:p>
            <a:pPr lvl="2"/>
            <a:r>
              <a:rPr lang="en-US" altLang="nb-NO" noProof="0"/>
              <a:t>Third level</a:t>
            </a:r>
          </a:p>
          <a:p>
            <a:pPr lvl="3"/>
            <a:r>
              <a:rPr lang="en-US" altLang="nb-NO" noProof="0"/>
              <a:t>Fourth level</a:t>
            </a:r>
          </a:p>
          <a:p>
            <a:pPr lvl="4"/>
            <a:r>
              <a:rPr lang="en-US" altLang="nb-NO" noProof="0"/>
              <a:t>Fifth level</a:t>
            </a:r>
          </a:p>
        </p:txBody>
      </p:sp>
      <p:sp>
        <p:nvSpPr>
          <p:cNvPr id="1639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ltLang="nb-NO"/>
          </a:p>
        </p:txBody>
      </p:sp>
      <p:sp>
        <p:nvSpPr>
          <p:cNvPr id="1639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7D8FE92F-B087-48E7-A001-F333C185C1A4}" type="slidenum">
              <a:rPr lang="en-US" altLang="nb-NO"/>
              <a:pPr>
                <a:defRPr/>
              </a:pPr>
              <a:t>‹#›</a:t>
            </a:fld>
            <a:endParaRPr lang="en-US" altLang="nb-NO"/>
          </a:p>
        </p:txBody>
      </p:sp>
    </p:spTree>
    <p:extLst>
      <p:ext uri="{BB962C8B-B14F-4D97-AF65-F5344CB8AC3E}">
        <p14:creationId xmlns:p14="http://schemas.microsoft.com/office/powerpoint/2010/main" val="17781109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a:defRPr/>
            </a:pPr>
            <a:fld id="{7D8FE92F-B087-48E7-A001-F333C185C1A4}" type="slidenum">
              <a:rPr lang="en-US" altLang="nb-NO" smtClean="0"/>
              <a:pPr>
                <a:defRPr/>
              </a:pPr>
              <a:t>1</a:t>
            </a:fld>
            <a:endParaRPr lang="en-US" altLang="nb-NO"/>
          </a:p>
        </p:txBody>
      </p:sp>
    </p:spTree>
    <p:extLst>
      <p:ext uri="{BB962C8B-B14F-4D97-AF65-F5344CB8AC3E}">
        <p14:creationId xmlns:p14="http://schemas.microsoft.com/office/powerpoint/2010/main" val="829976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nb-NO" dirty="0">
              <a:latin typeface="Arial" pitchFamily="34" charset="0"/>
            </a:endParaRPr>
          </a:p>
        </p:txBody>
      </p:sp>
      <p:sp>
        <p:nvSpPr>
          <p:cNvPr id="47108" name="Slide Number Placeholder 3"/>
          <p:cNvSpPr>
            <a:spLocks noGrp="1"/>
          </p:cNvSpPr>
          <p:nvPr>
            <p:ph type="sldNum" sz="quarter" idx="5"/>
          </p:nvPr>
        </p:nvSpPr>
        <p:spPr>
          <a:noFill/>
        </p:spPr>
        <p:txBody>
          <a:bodyPr/>
          <a:lstStyle/>
          <a:p>
            <a:fld id="{C070F311-2482-4E7A-9B3B-B0D4AFE083C6}" type="slidenum">
              <a:rPr lang="en-US" smtClean="0">
                <a:latin typeface="Arial" pitchFamily="34" charset="0"/>
              </a:rPr>
              <a:pPr/>
              <a:t>2</a:t>
            </a:fld>
            <a:endParaRPr lang="en-US">
              <a:latin typeface="Arial" pitchFamily="34" charset="0"/>
            </a:endParaRPr>
          </a:p>
        </p:txBody>
      </p:sp>
    </p:spTree>
    <p:extLst>
      <p:ext uri="{BB962C8B-B14F-4D97-AF65-F5344CB8AC3E}">
        <p14:creationId xmlns:p14="http://schemas.microsoft.com/office/powerpoint/2010/main" val="174905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nb-NO" dirty="0">
              <a:latin typeface="Arial" pitchFamily="34" charset="0"/>
            </a:endParaRPr>
          </a:p>
        </p:txBody>
      </p:sp>
      <p:sp>
        <p:nvSpPr>
          <p:cNvPr id="47108" name="Slide Number Placeholder 3"/>
          <p:cNvSpPr>
            <a:spLocks noGrp="1"/>
          </p:cNvSpPr>
          <p:nvPr>
            <p:ph type="sldNum" sz="quarter" idx="5"/>
          </p:nvPr>
        </p:nvSpPr>
        <p:spPr>
          <a:noFill/>
        </p:spPr>
        <p:txBody>
          <a:bodyPr/>
          <a:lstStyle/>
          <a:p>
            <a:fld id="{C070F311-2482-4E7A-9B3B-B0D4AFE083C6}" type="slidenum">
              <a:rPr lang="en-US" smtClean="0">
                <a:latin typeface="Arial" pitchFamily="34" charset="0"/>
              </a:rPr>
              <a:pPr/>
              <a:t>3</a:t>
            </a:fld>
            <a:endParaRPr lang="en-US">
              <a:latin typeface="Arial" pitchFamily="34" charset="0"/>
            </a:endParaRPr>
          </a:p>
        </p:txBody>
      </p:sp>
    </p:spTree>
    <p:extLst>
      <p:ext uri="{BB962C8B-B14F-4D97-AF65-F5344CB8AC3E}">
        <p14:creationId xmlns:p14="http://schemas.microsoft.com/office/powerpoint/2010/main" val="2101050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nb-NO" dirty="0">
              <a:latin typeface="Arial" pitchFamily="34" charset="0"/>
            </a:endParaRPr>
          </a:p>
        </p:txBody>
      </p:sp>
      <p:sp>
        <p:nvSpPr>
          <p:cNvPr id="47108" name="Slide Number Placeholder 3"/>
          <p:cNvSpPr>
            <a:spLocks noGrp="1"/>
          </p:cNvSpPr>
          <p:nvPr>
            <p:ph type="sldNum" sz="quarter" idx="5"/>
          </p:nvPr>
        </p:nvSpPr>
        <p:spPr>
          <a:noFill/>
        </p:spPr>
        <p:txBody>
          <a:bodyPr/>
          <a:lstStyle/>
          <a:p>
            <a:fld id="{C070F311-2482-4E7A-9B3B-B0D4AFE083C6}" type="slidenum">
              <a:rPr lang="en-US" smtClean="0">
                <a:latin typeface="Arial" pitchFamily="34" charset="0"/>
              </a:rPr>
              <a:pPr/>
              <a:t>4</a:t>
            </a:fld>
            <a:endParaRPr lang="en-US">
              <a:latin typeface="Arial" pitchFamily="34" charset="0"/>
            </a:endParaRPr>
          </a:p>
        </p:txBody>
      </p:sp>
    </p:spTree>
    <p:extLst>
      <p:ext uri="{BB962C8B-B14F-4D97-AF65-F5344CB8AC3E}">
        <p14:creationId xmlns:p14="http://schemas.microsoft.com/office/powerpoint/2010/main" val="4188542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nb-NO" dirty="0">
              <a:latin typeface="Arial" pitchFamily="34" charset="0"/>
            </a:endParaRPr>
          </a:p>
          <a:p>
            <a:endParaRPr lang="nb-NO" dirty="0">
              <a:latin typeface="Arial" pitchFamily="34" charset="0"/>
            </a:endParaRPr>
          </a:p>
          <a:p>
            <a:endParaRPr lang="nb-NO" dirty="0">
              <a:latin typeface="Arial" pitchFamily="34" charset="0"/>
            </a:endParaRPr>
          </a:p>
        </p:txBody>
      </p:sp>
      <p:sp>
        <p:nvSpPr>
          <p:cNvPr id="47108" name="Slide Number Placeholder 3"/>
          <p:cNvSpPr>
            <a:spLocks noGrp="1"/>
          </p:cNvSpPr>
          <p:nvPr>
            <p:ph type="sldNum" sz="quarter" idx="5"/>
          </p:nvPr>
        </p:nvSpPr>
        <p:spPr>
          <a:noFill/>
        </p:spPr>
        <p:txBody>
          <a:bodyPr/>
          <a:lstStyle/>
          <a:p>
            <a:fld id="{C070F311-2482-4E7A-9B3B-B0D4AFE083C6}" type="slidenum">
              <a:rPr lang="en-US" smtClean="0">
                <a:latin typeface="Arial" pitchFamily="34" charset="0"/>
              </a:rPr>
              <a:pPr/>
              <a:t>7</a:t>
            </a:fld>
            <a:endParaRPr lang="en-US">
              <a:latin typeface="Arial" pitchFamily="34" charset="0"/>
            </a:endParaRPr>
          </a:p>
        </p:txBody>
      </p:sp>
    </p:spTree>
    <p:extLst>
      <p:ext uri="{BB962C8B-B14F-4D97-AF65-F5344CB8AC3E}">
        <p14:creationId xmlns:p14="http://schemas.microsoft.com/office/powerpoint/2010/main" val="2098456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nb-NO" dirty="0">
              <a:latin typeface="Arial" pitchFamily="34" charset="0"/>
            </a:endParaRPr>
          </a:p>
        </p:txBody>
      </p:sp>
      <p:sp>
        <p:nvSpPr>
          <p:cNvPr id="47108" name="Slide Number Placeholder 3"/>
          <p:cNvSpPr>
            <a:spLocks noGrp="1"/>
          </p:cNvSpPr>
          <p:nvPr>
            <p:ph type="sldNum" sz="quarter" idx="5"/>
          </p:nvPr>
        </p:nvSpPr>
        <p:spPr>
          <a:noFill/>
        </p:spPr>
        <p:txBody>
          <a:bodyPr/>
          <a:lstStyle/>
          <a:p>
            <a:fld id="{C070F311-2482-4E7A-9B3B-B0D4AFE083C6}" type="slidenum">
              <a:rPr lang="en-US" smtClean="0">
                <a:latin typeface="Arial" pitchFamily="34" charset="0"/>
              </a:rPr>
              <a:pPr/>
              <a:t>9</a:t>
            </a:fld>
            <a:endParaRPr lang="en-US">
              <a:latin typeface="Arial" pitchFamily="34" charset="0"/>
            </a:endParaRPr>
          </a:p>
        </p:txBody>
      </p:sp>
    </p:spTree>
    <p:extLst>
      <p:ext uri="{BB962C8B-B14F-4D97-AF65-F5344CB8AC3E}">
        <p14:creationId xmlns:p14="http://schemas.microsoft.com/office/powerpoint/2010/main" val="718624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4BD66029-75B7-4C52-8CCB-14D2A6B175B0}" type="slidenum">
              <a:rPr lang="en-US" altLang="nb-NO"/>
              <a:pPr>
                <a:defRPr/>
              </a:pPr>
              <a:t>‹#›</a:t>
            </a:fld>
            <a:endParaRPr lang="en-US" altLang="nb-NO"/>
          </a:p>
        </p:txBody>
      </p:sp>
    </p:spTree>
    <p:extLst>
      <p:ext uri="{BB962C8B-B14F-4D97-AF65-F5344CB8AC3E}">
        <p14:creationId xmlns:p14="http://schemas.microsoft.com/office/powerpoint/2010/main" val="3837984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C1083BD0-709B-4CEE-A21F-F09F5051C3E5}" type="slidenum">
              <a:rPr lang="en-US" altLang="nb-NO"/>
              <a:pPr>
                <a:defRPr/>
              </a:pPr>
              <a:t>‹#›</a:t>
            </a:fld>
            <a:endParaRPr lang="en-US" altLang="nb-NO"/>
          </a:p>
        </p:txBody>
      </p:sp>
    </p:spTree>
    <p:extLst>
      <p:ext uri="{BB962C8B-B14F-4D97-AF65-F5344CB8AC3E}">
        <p14:creationId xmlns:p14="http://schemas.microsoft.com/office/powerpoint/2010/main" val="3959589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20EC4E30-D586-418B-BDC4-D88672AB64D7}" type="slidenum">
              <a:rPr lang="en-US" altLang="nb-NO"/>
              <a:pPr>
                <a:defRPr/>
              </a:pPr>
              <a:t>‹#›</a:t>
            </a:fld>
            <a:endParaRPr lang="en-US" altLang="nb-NO"/>
          </a:p>
        </p:txBody>
      </p:sp>
    </p:spTree>
    <p:extLst>
      <p:ext uri="{BB962C8B-B14F-4D97-AF65-F5344CB8AC3E}">
        <p14:creationId xmlns:p14="http://schemas.microsoft.com/office/powerpoint/2010/main" val="3513834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7" name="Rectangle 6"/>
          <p:cNvSpPr>
            <a:spLocks noGrp="1" noChangeArrowheads="1"/>
          </p:cNvSpPr>
          <p:nvPr>
            <p:ph type="sldNum" sz="quarter" idx="12"/>
          </p:nvPr>
        </p:nvSpPr>
        <p:spPr>
          <a:ln/>
        </p:spPr>
        <p:txBody>
          <a:bodyPr/>
          <a:lstStyle>
            <a:lvl1pPr>
              <a:defRPr/>
            </a:lvl1pPr>
          </a:lstStyle>
          <a:p>
            <a:pPr>
              <a:defRPr/>
            </a:pPr>
            <a:fld id="{FC2EDF7D-86AB-4116-A066-E16A10A7B4A5}" type="slidenum">
              <a:rPr lang="en-US" altLang="nb-NO"/>
              <a:pPr>
                <a:defRPr/>
              </a:pPr>
              <a:t>‹#›</a:t>
            </a:fld>
            <a:endParaRPr lang="en-US" altLang="nb-NO"/>
          </a:p>
        </p:txBody>
      </p:sp>
    </p:spTree>
    <p:extLst>
      <p:ext uri="{BB962C8B-B14F-4D97-AF65-F5344CB8AC3E}">
        <p14:creationId xmlns:p14="http://schemas.microsoft.com/office/powerpoint/2010/main" val="553779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9" name="Rectangle 6"/>
          <p:cNvSpPr>
            <a:spLocks noGrp="1" noChangeArrowheads="1"/>
          </p:cNvSpPr>
          <p:nvPr>
            <p:ph type="sldNum" sz="quarter" idx="12"/>
          </p:nvPr>
        </p:nvSpPr>
        <p:spPr>
          <a:ln/>
        </p:spPr>
        <p:txBody>
          <a:bodyPr/>
          <a:lstStyle>
            <a:lvl1pPr>
              <a:defRPr/>
            </a:lvl1pPr>
          </a:lstStyle>
          <a:p>
            <a:pPr>
              <a:defRPr/>
            </a:pPr>
            <a:fld id="{CB6527C7-4A89-4910-B48D-5147BCA4F393}" type="slidenum">
              <a:rPr lang="en-US" altLang="nb-NO"/>
              <a:pPr>
                <a:defRPr/>
              </a:pPr>
              <a:t>‹#›</a:t>
            </a:fld>
            <a:endParaRPr lang="en-US" altLang="nb-NO"/>
          </a:p>
        </p:txBody>
      </p:sp>
    </p:spTree>
    <p:extLst>
      <p:ext uri="{BB962C8B-B14F-4D97-AF65-F5344CB8AC3E}">
        <p14:creationId xmlns:p14="http://schemas.microsoft.com/office/powerpoint/2010/main" val="2034524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5" name="Rectangle 6"/>
          <p:cNvSpPr>
            <a:spLocks noGrp="1" noChangeArrowheads="1"/>
          </p:cNvSpPr>
          <p:nvPr>
            <p:ph type="sldNum" sz="quarter" idx="12"/>
          </p:nvPr>
        </p:nvSpPr>
        <p:spPr>
          <a:ln/>
        </p:spPr>
        <p:txBody>
          <a:bodyPr/>
          <a:lstStyle>
            <a:lvl1pPr>
              <a:defRPr/>
            </a:lvl1pPr>
          </a:lstStyle>
          <a:p>
            <a:pPr>
              <a:defRPr/>
            </a:pPr>
            <a:fld id="{2777CFB6-0BAD-48A3-8641-3BAD3580B900}" type="slidenum">
              <a:rPr lang="en-US" altLang="nb-NO"/>
              <a:pPr>
                <a:defRPr/>
              </a:pPr>
              <a:t>‹#›</a:t>
            </a:fld>
            <a:endParaRPr lang="en-US" altLang="nb-NO"/>
          </a:p>
        </p:txBody>
      </p:sp>
    </p:spTree>
    <p:extLst>
      <p:ext uri="{BB962C8B-B14F-4D97-AF65-F5344CB8AC3E}">
        <p14:creationId xmlns:p14="http://schemas.microsoft.com/office/powerpoint/2010/main" val="4109618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4" name="Rectangle 6"/>
          <p:cNvSpPr>
            <a:spLocks noGrp="1" noChangeArrowheads="1"/>
          </p:cNvSpPr>
          <p:nvPr>
            <p:ph type="sldNum" sz="quarter" idx="12"/>
          </p:nvPr>
        </p:nvSpPr>
        <p:spPr>
          <a:ln/>
        </p:spPr>
        <p:txBody>
          <a:bodyPr/>
          <a:lstStyle>
            <a:lvl1pPr>
              <a:defRPr/>
            </a:lvl1pPr>
          </a:lstStyle>
          <a:p>
            <a:pPr>
              <a:defRPr/>
            </a:pPr>
            <a:fld id="{F47A4692-C68A-4E5B-9D76-4536B80B398B}" type="slidenum">
              <a:rPr lang="en-US" altLang="nb-NO"/>
              <a:pPr>
                <a:defRPr/>
              </a:pPr>
              <a:t>‹#›</a:t>
            </a:fld>
            <a:endParaRPr lang="en-US" altLang="nb-NO"/>
          </a:p>
        </p:txBody>
      </p:sp>
    </p:spTree>
    <p:extLst>
      <p:ext uri="{BB962C8B-B14F-4D97-AF65-F5344CB8AC3E}">
        <p14:creationId xmlns:p14="http://schemas.microsoft.com/office/powerpoint/2010/main" val="2282732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7" name="Rectangle 6"/>
          <p:cNvSpPr>
            <a:spLocks noGrp="1" noChangeArrowheads="1"/>
          </p:cNvSpPr>
          <p:nvPr>
            <p:ph type="sldNum" sz="quarter" idx="12"/>
          </p:nvPr>
        </p:nvSpPr>
        <p:spPr>
          <a:ln/>
        </p:spPr>
        <p:txBody>
          <a:bodyPr/>
          <a:lstStyle>
            <a:lvl1pPr>
              <a:defRPr/>
            </a:lvl1pPr>
          </a:lstStyle>
          <a:p>
            <a:pPr>
              <a:defRPr/>
            </a:pPr>
            <a:fld id="{2F8BC1E4-5CDA-4EA6-8243-4A900C293E17}" type="slidenum">
              <a:rPr lang="en-US" altLang="nb-NO"/>
              <a:pPr>
                <a:defRPr/>
              </a:pPr>
              <a:t>‹#›</a:t>
            </a:fld>
            <a:endParaRPr lang="en-US" altLang="nb-NO"/>
          </a:p>
        </p:txBody>
      </p:sp>
    </p:spTree>
    <p:extLst>
      <p:ext uri="{BB962C8B-B14F-4D97-AF65-F5344CB8AC3E}">
        <p14:creationId xmlns:p14="http://schemas.microsoft.com/office/powerpoint/2010/main" val="4040883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7" name="Rectangle 6"/>
          <p:cNvSpPr>
            <a:spLocks noGrp="1" noChangeArrowheads="1"/>
          </p:cNvSpPr>
          <p:nvPr>
            <p:ph type="sldNum" sz="quarter" idx="12"/>
          </p:nvPr>
        </p:nvSpPr>
        <p:spPr>
          <a:ln/>
        </p:spPr>
        <p:txBody>
          <a:bodyPr/>
          <a:lstStyle>
            <a:lvl1pPr>
              <a:defRPr/>
            </a:lvl1pPr>
          </a:lstStyle>
          <a:p>
            <a:pPr>
              <a:defRPr/>
            </a:pPr>
            <a:fld id="{834A24E9-DA08-41FC-8A22-4FC4173B74C9}" type="slidenum">
              <a:rPr lang="en-US" altLang="nb-NO"/>
              <a:pPr>
                <a:defRPr/>
              </a:pPr>
              <a:t>‹#›</a:t>
            </a:fld>
            <a:endParaRPr lang="en-US" altLang="nb-NO"/>
          </a:p>
        </p:txBody>
      </p:sp>
    </p:spTree>
    <p:extLst>
      <p:ext uri="{BB962C8B-B14F-4D97-AF65-F5344CB8AC3E}">
        <p14:creationId xmlns:p14="http://schemas.microsoft.com/office/powerpoint/2010/main" val="65415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F8341118-0264-466F-B9E2-E043171FA697}" type="slidenum">
              <a:rPr lang="en-US" altLang="nb-NO"/>
              <a:pPr>
                <a:defRPr/>
              </a:pPr>
              <a:t>‹#›</a:t>
            </a:fld>
            <a:endParaRPr lang="en-US" altLang="nb-NO"/>
          </a:p>
        </p:txBody>
      </p:sp>
    </p:spTree>
    <p:extLst>
      <p:ext uri="{BB962C8B-B14F-4D97-AF65-F5344CB8AC3E}">
        <p14:creationId xmlns:p14="http://schemas.microsoft.com/office/powerpoint/2010/main" val="246769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9C889F7E-CA8D-45FE-82DE-D0730B36BAC7}" type="slidenum">
              <a:rPr lang="en-US" altLang="nb-NO"/>
              <a:pPr>
                <a:defRPr/>
              </a:pPr>
              <a:t>‹#›</a:t>
            </a:fld>
            <a:endParaRPr lang="en-US" altLang="nb-NO"/>
          </a:p>
        </p:txBody>
      </p:sp>
    </p:spTree>
    <p:extLst>
      <p:ext uri="{BB962C8B-B14F-4D97-AF65-F5344CB8AC3E}">
        <p14:creationId xmlns:p14="http://schemas.microsoft.com/office/powerpoint/2010/main" val="20756042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tel og tabell">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p>
            <a:r>
              <a:rPr lang="nb-NO"/>
              <a:t>Klikk for å redigere tittelstil</a:t>
            </a:r>
          </a:p>
        </p:txBody>
      </p:sp>
      <p:sp>
        <p:nvSpPr>
          <p:cNvPr id="3" name="Plassholder for tabell 2"/>
          <p:cNvSpPr>
            <a:spLocks noGrp="1"/>
          </p:cNvSpPr>
          <p:nvPr>
            <p:ph type="tbl" idx="1"/>
          </p:nvPr>
        </p:nvSpPr>
        <p:spPr>
          <a:xfrm>
            <a:off x="457200" y="1600200"/>
            <a:ext cx="8229600" cy="4525963"/>
          </a:xfrm>
        </p:spPr>
        <p:txBody>
          <a:bodyPr/>
          <a:lstStyle/>
          <a:p>
            <a:pPr lvl="0"/>
            <a:endParaRPr lang="nb-NO"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6" name="Rectangle 6"/>
          <p:cNvSpPr>
            <a:spLocks noGrp="1" noChangeArrowheads="1"/>
          </p:cNvSpPr>
          <p:nvPr>
            <p:ph type="sldNum" sz="quarter" idx="12"/>
          </p:nvPr>
        </p:nvSpPr>
        <p:spPr>
          <a:ln/>
        </p:spPr>
        <p:txBody>
          <a:bodyPr/>
          <a:lstStyle>
            <a:lvl1pPr>
              <a:defRPr/>
            </a:lvl1pPr>
          </a:lstStyle>
          <a:p>
            <a:pPr>
              <a:defRPr/>
            </a:pPr>
            <a:fld id="{A00DCA8A-8796-4D66-83E1-DAA3C553C6EF}" type="slidenum">
              <a:rPr lang="en-US" altLang="nb-NO"/>
              <a:pPr>
                <a:defRPr/>
              </a:pPr>
              <a:t>‹#›</a:t>
            </a:fld>
            <a:endParaRPr lang="en-US" altLang="nb-NO"/>
          </a:p>
        </p:txBody>
      </p:sp>
    </p:spTree>
    <p:extLst>
      <p:ext uri="{BB962C8B-B14F-4D97-AF65-F5344CB8AC3E}">
        <p14:creationId xmlns:p14="http://schemas.microsoft.com/office/powerpoint/2010/main" val="2165387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Innhold">
    <p:spTree>
      <p:nvGrpSpPr>
        <p:cNvPr id="1" name=""/>
        <p:cNvGrpSpPr/>
        <p:nvPr/>
      </p:nvGrpSpPr>
      <p:grpSpPr>
        <a:xfrm>
          <a:off x="0" y="0"/>
          <a:ext cx="0" cy="0"/>
          <a:chOff x="0" y="0"/>
          <a:chExt cx="0" cy="0"/>
        </a:xfrm>
      </p:grpSpPr>
      <p:sp>
        <p:nvSpPr>
          <p:cNvPr id="2" name="Plassholder for innhold 1"/>
          <p:cNvSpPr>
            <a:spLocks noGrp="1"/>
          </p:cNvSpPr>
          <p:nvPr>
            <p:ph/>
          </p:nvPr>
        </p:nvSpPr>
        <p:spPr>
          <a:xfrm>
            <a:off x="457200" y="274638"/>
            <a:ext cx="8229600" cy="585152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nb-NO"/>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nb-NO"/>
              <a:t>MA-EVU2 </a:t>
            </a:r>
          </a:p>
        </p:txBody>
      </p:sp>
      <p:sp>
        <p:nvSpPr>
          <p:cNvPr id="5" name="Rectangle 6"/>
          <p:cNvSpPr>
            <a:spLocks noGrp="1" noChangeArrowheads="1"/>
          </p:cNvSpPr>
          <p:nvPr>
            <p:ph type="sldNum" sz="quarter" idx="12"/>
          </p:nvPr>
        </p:nvSpPr>
        <p:spPr>
          <a:ln/>
        </p:spPr>
        <p:txBody>
          <a:bodyPr/>
          <a:lstStyle>
            <a:lvl1pPr>
              <a:defRPr/>
            </a:lvl1pPr>
          </a:lstStyle>
          <a:p>
            <a:pPr>
              <a:defRPr/>
            </a:pPr>
            <a:fld id="{418F1053-E525-4569-929D-699942DBDF11}" type="slidenum">
              <a:rPr lang="en-US" altLang="nb-NO"/>
              <a:pPr>
                <a:defRPr/>
              </a:pPr>
              <a:t>‹#›</a:t>
            </a:fld>
            <a:endParaRPr lang="en-US" altLang="nb-NO"/>
          </a:p>
        </p:txBody>
      </p:sp>
    </p:spTree>
    <p:extLst>
      <p:ext uri="{BB962C8B-B14F-4D97-AF65-F5344CB8AC3E}">
        <p14:creationId xmlns:p14="http://schemas.microsoft.com/office/powerpoint/2010/main" val="227443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nb-NO"/>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nb-NO"/>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r>
              <a:rPr lang="en-US" altLang="nb-NO"/>
              <a:t>MA-EVU2 </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11D28448-6ABE-467F-B660-63F90FD44D0A}" type="slidenum">
              <a:rPr lang="en-US" altLang="nb-NO"/>
              <a:pPr>
                <a:defRPr/>
              </a:pPr>
              <a:t>‹#›</a:t>
            </a:fld>
            <a:endParaRPr lang="en-US" altLang="nb-NO"/>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7.wmf"/><Relationship Id="rId3" Type="http://schemas.openxmlformats.org/officeDocument/2006/relationships/image" Target="../media/image2.emf"/><Relationship Id="rId7" Type="http://schemas.openxmlformats.org/officeDocument/2006/relationships/image" Target="../media/image4.wmf"/><Relationship Id="rId12" Type="http://schemas.openxmlformats.org/officeDocument/2006/relationships/oleObject" Target="../embeddings/oleObject5.bin"/><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oleObject" Target="../embeddings/oleObject2.bin"/><Relationship Id="rId11" Type="http://schemas.openxmlformats.org/officeDocument/2006/relationships/image" Target="../media/image6.wmf"/><Relationship Id="rId5" Type="http://schemas.openxmlformats.org/officeDocument/2006/relationships/image" Target="../media/image3.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5.wmf"/></Relationships>
</file>

<file path=ppt/slides/_rels/slide4.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oleObject" Target="../embeddings/oleObject11.bin"/><Relationship Id="rId18" Type="http://schemas.openxmlformats.org/officeDocument/2006/relationships/image" Target="../media/image15.wmf"/><Relationship Id="rId26" Type="http://schemas.openxmlformats.org/officeDocument/2006/relationships/image" Target="../media/image19.wmf"/><Relationship Id="rId3" Type="http://schemas.openxmlformats.org/officeDocument/2006/relationships/oleObject" Target="../embeddings/oleObject6.bin"/><Relationship Id="rId21" Type="http://schemas.openxmlformats.org/officeDocument/2006/relationships/oleObject" Target="../embeddings/oleObject15.bin"/><Relationship Id="rId7" Type="http://schemas.openxmlformats.org/officeDocument/2006/relationships/oleObject" Target="../embeddings/oleObject8.bin"/><Relationship Id="rId12" Type="http://schemas.openxmlformats.org/officeDocument/2006/relationships/image" Target="../media/image12.wmf"/><Relationship Id="rId17" Type="http://schemas.openxmlformats.org/officeDocument/2006/relationships/oleObject" Target="../embeddings/oleObject13.bin"/><Relationship Id="rId25" Type="http://schemas.openxmlformats.org/officeDocument/2006/relationships/oleObject" Target="../embeddings/oleObject17.bin"/><Relationship Id="rId2" Type="http://schemas.openxmlformats.org/officeDocument/2006/relationships/notesSlide" Target="../notesSlides/notesSlide4.xml"/><Relationship Id="rId16" Type="http://schemas.openxmlformats.org/officeDocument/2006/relationships/image" Target="../media/image14.wmf"/><Relationship Id="rId20" Type="http://schemas.openxmlformats.org/officeDocument/2006/relationships/image" Target="../media/image16.wmf"/><Relationship Id="rId29" Type="http://schemas.openxmlformats.org/officeDocument/2006/relationships/oleObject" Target="../embeddings/oleObject19.bin"/><Relationship Id="rId1" Type="http://schemas.openxmlformats.org/officeDocument/2006/relationships/slideLayout" Target="../slideLayouts/slideLayout7.xml"/><Relationship Id="rId6" Type="http://schemas.openxmlformats.org/officeDocument/2006/relationships/image" Target="../media/image9.wmf"/><Relationship Id="rId11" Type="http://schemas.openxmlformats.org/officeDocument/2006/relationships/oleObject" Target="../embeddings/oleObject10.bin"/><Relationship Id="rId24" Type="http://schemas.openxmlformats.org/officeDocument/2006/relationships/image" Target="../media/image18.wmf"/><Relationship Id="rId5" Type="http://schemas.openxmlformats.org/officeDocument/2006/relationships/oleObject" Target="../embeddings/oleObject7.bin"/><Relationship Id="rId15" Type="http://schemas.openxmlformats.org/officeDocument/2006/relationships/oleObject" Target="../embeddings/oleObject12.bin"/><Relationship Id="rId23" Type="http://schemas.openxmlformats.org/officeDocument/2006/relationships/oleObject" Target="../embeddings/oleObject16.bin"/><Relationship Id="rId28" Type="http://schemas.openxmlformats.org/officeDocument/2006/relationships/image" Target="../media/image20.wmf"/><Relationship Id="rId10" Type="http://schemas.openxmlformats.org/officeDocument/2006/relationships/image" Target="../media/image11.wmf"/><Relationship Id="rId19" Type="http://schemas.openxmlformats.org/officeDocument/2006/relationships/oleObject" Target="../embeddings/oleObject14.bin"/><Relationship Id="rId4" Type="http://schemas.openxmlformats.org/officeDocument/2006/relationships/image" Target="../media/image8.wmf"/><Relationship Id="rId9" Type="http://schemas.openxmlformats.org/officeDocument/2006/relationships/oleObject" Target="../embeddings/oleObject9.bin"/><Relationship Id="rId14" Type="http://schemas.openxmlformats.org/officeDocument/2006/relationships/image" Target="../media/image13.wmf"/><Relationship Id="rId22" Type="http://schemas.openxmlformats.org/officeDocument/2006/relationships/image" Target="../media/image17.wmf"/><Relationship Id="rId27" Type="http://schemas.openxmlformats.org/officeDocument/2006/relationships/oleObject" Target="../embeddings/oleObject18.bin"/><Relationship Id="rId30" Type="http://schemas.openxmlformats.org/officeDocument/2006/relationships/image" Target="../media/image21.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27.wmf"/><Relationship Id="rId18" Type="http://schemas.openxmlformats.org/officeDocument/2006/relationships/oleObject" Target="../embeddings/oleObject28.bin"/><Relationship Id="rId3" Type="http://schemas.openxmlformats.org/officeDocument/2006/relationships/image" Target="../media/image22.wmf"/><Relationship Id="rId21" Type="http://schemas.openxmlformats.org/officeDocument/2006/relationships/image" Target="../media/image33.png"/><Relationship Id="rId7" Type="http://schemas.openxmlformats.org/officeDocument/2006/relationships/image" Target="../media/image24.wmf"/><Relationship Id="rId12" Type="http://schemas.openxmlformats.org/officeDocument/2006/relationships/oleObject" Target="../embeddings/oleObject25.bin"/><Relationship Id="rId17" Type="http://schemas.openxmlformats.org/officeDocument/2006/relationships/image" Target="../media/image29.wmf"/><Relationship Id="rId25" Type="http://schemas.openxmlformats.org/officeDocument/2006/relationships/image" Target="../media/image32.wmf"/><Relationship Id="rId2" Type="http://schemas.openxmlformats.org/officeDocument/2006/relationships/oleObject" Target="../embeddings/oleObject20.bin"/><Relationship Id="rId16" Type="http://schemas.openxmlformats.org/officeDocument/2006/relationships/oleObject" Target="../embeddings/oleObject27.bin"/><Relationship Id="rId1" Type="http://schemas.openxmlformats.org/officeDocument/2006/relationships/slideLayout" Target="../slideLayouts/slideLayout7.xml"/><Relationship Id="rId6" Type="http://schemas.openxmlformats.org/officeDocument/2006/relationships/oleObject" Target="../embeddings/oleObject22.bin"/><Relationship Id="rId11" Type="http://schemas.openxmlformats.org/officeDocument/2006/relationships/image" Target="../media/image26.wmf"/><Relationship Id="rId24" Type="http://schemas.openxmlformats.org/officeDocument/2006/relationships/oleObject" Target="../embeddings/oleObject30.bin"/><Relationship Id="rId5" Type="http://schemas.openxmlformats.org/officeDocument/2006/relationships/image" Target="../media/image23.wmf"/><Relationship Id="rId15" Type="http://schemas.openxmlformats.org/officeDocument/2006/relationships/image" Target="../media/image28.wmf"/><Relationship Id="rId23" Type="http://schemas.openxmlformats.org/officeDocument/2006/relationships/image" Target="../media/image31.wmf"/><Relationship Id="rId10" Type="http://schemas.openxmlformats.org/officeDocument/2006/relationships/oleObject" Target="../embeddings/oleObject24.bin"/><Relationship Id="rId19" Type="http://schemas.openxmlformats.org/officeDocument/2006/relationships/image" Target="../media/image30.wmf"/><Relationship Id="rId4" Type="http://schemas.openxmlformats.org/officeDocument/2006/relationships/oleObject" Target="../embeddings/oleObject21.bin"/><Relationship Id="rId9" Type="http://schemas.openxmlformats.org/officeDocument/2006/relationships/image" Target="../media/image25.wmf"/><Relationship Id="rId14" Type="http://schemas.openxmlformats.org/officeDocument/2006/relationships/oleObject" Target="../embeddings/oleObject26.bin"/><Relationship Id="rId22" Type="http://schemas.openxmlformats.org/officeDocument/2006/relationships/oleObject" Target="../embeddings/oleObject29.bin"/></Relationships>
</file>

<file path=ppt/slides/_rels/slide6.xml.rels><?xml version="1.0" encoding="UTF-8" standalone="yes"?>
<Relationships xmlns="http://schemas.openxmlformats.org/package/2006/relationships"><Relationship Id="rId13" Type="http://schemas.openxmlformats.org/officeDocument/2006/relationships/image" Target="../media/image38.wmf"/><Relationship Id="rId18" Type="http://schemas.openxmlformats.org/officeDocument/2006/relationships/oleObject" Target="../embeddings/oleObject39.bin"/><Relationship Id="rId26" Type="http://schemas.openxmlformats.org/officeDocument/2006/relationships/oleObject" Target="../embeddings/oleObject43.bin"/><Relationship Id="rId3" Type="http://schemas.openxmlformats.org/officeDocument/2006/relationships/image" Target="../media/image33.wmf"/><Relationship Id="rId21" Type="http://schemas.openxmlformats.org/officeDocument/2006/relationships/image" Target="../media/image41.wmf"/><Relationship Id="rId34" Type="http://schemas.openxmlformats.org/officeDocument/2006/relationships/oleObject" Target="../embeddings/oleObject47.bin"/><Relationship Id="rId7" Type="http://schemas.openxmlformats.org/officeDocument/2006/relationships/image" Target="../media/image35.wmf"/><Relationship Id="rId12" Type="http://schemas.openxmlformats.org/officeDocument/2006/relationships/oleObject" Target="../embeddings/oleObject36.bin"/><Relationship Id="rId17" Type="http://schemas.openxmlformats.org/officeDocument/2006/relationships/image" Target="../media/image26.wmf"/><Relationship Id="rId25" Type="http://schemas.openxmlformats.org/officeDocument/2006/relationships/image" Target="../media/image22.wmf"/><Relationship Id="rId33" Type="http://schemas.openxmlformats.org/officeDocument/2006/relationships/image" Target="../media/image46.wmf"/><Relationship Id="rId2" Type="http://schemas.openxmlformats.org/officeDocument/2006/relationships/oleObject" Target="../embeddings/oleObject31.bin"/><Relationship Id="rId16" Type="http://schemas.openxmlformats.org/officeDocument/2006/relationships/oleObject" Target="../embeddings/oleObject38.bin"/><Relationship Id="rId20" Type="http://schemas.openxmlformats.org/officeDocument/2006/relationships/oleObject" Target="../embeddings/oleObject40.bin"/><Relationship Id="rId29" Type="http://schemas.openxmlformats.org/officeDocument/2006/relationships/image" Target="../media/image44.wmf"/><Relationship Id="rId1" Type="http://schemas.openxmlformats.org/officeDocument/2006/relationships/slideLayout" Target="../slideLayouts/slideLayout7.xml"/><Relationship Id="rId6" Type="http://schemas.openxmlformats.org/officeDocument/2006/relationships/oleObject" Target="../embeddings/oleObject33.bin"/><Relationship Id="rId11" Type="http://schemas.openxmlformats.org/officeDocument/2006/relationships/image" Target="../media/image37.wmf"/><Relationship Id="rId24" Type="http://schemas.openxmlformats.org/officeDocument/2006/relationships/oleObject" Target="../embeddings/oleObject42.bin"/><Relationship Id="rId32" Type="http://schemas.openxmlformats.org/officeDocument/2006/relationships/oleObject" Target="../embeddings/oleObject46.bin"/><Relationship Id="rId5" Type="http://schemas.openxmlformats.org/officeDocument/2006/relationships/image" Target="../media/image34.wmf"/><Relationship Id="rId15" Type="http://schemas.openxmlformats.org/officeDocument/2006/relationships/image" Target="../media/image39.wmf"/><Relationship Id="rId23" Type="http://schemas.openxmlformats.org/officeDocument/2006/relationships/image" Target="../media/image42.wmf"/><Relationship Id="rId28" Type="http://schemas.openxmlformats.org/officeDocument/2006/relationships/oleObject" Target="../embeddings/oleObject44.bin"/><Relationship Id="rId36" Type="http://schemas.openxmlformats.org/officeDocument/2006/relationships/image" Target="../media/image48.png"/><Relationship Id="rId10" Type="http://schemas.openxmlformats.org/officeDocument/2006/relationships/oleObject" Target="../embeddings/oleObject35.bin"/><Relationship Id="rId19" Type="http://schemas.openxmlformats.org/officeDocument/2006/relationships/image" Target="../media/image40.wmf"/><Relationship Id="rId31" Type="http://schemas.openxmlformats.org/officeDocument/2006/relationships/image" Target="../media/image45.wmf"/><Relationship Id="rId4" Type="http://schemas.openxmlformats.org/officeDocument/2006/relationships/oleObject" Target="../embeddings/oleObject32.bin"/><Relationship Id="rId9" Type="http://schemas.openxmlformats.org/officeDocument/2006/relationships/image" Target="../media/image36.wmf"/><Relationship Id="rId14" Type="http://schemas.openxmlformats.org/officeDocument/2006/relationships/oleObject" Target="../embeddings/oleObject37.bin"/><Relationship Id="rId22" Type="http://schemas.openxmlformats.org/officeDocument/2006/relationships/oleObject" Target="../embeddings/oleObject41.bin"/><Relationship Id="rId27" Type="http://schemas.openxmlformats.org/officeDocument/2006/relationships/image" Target="../media/image43.wmf"/><Relationship Id="rId30" Type="http://schemas.openxmlformats.org/officeDocument/2006/relationships/oleObject" Target="../embeddings/oleObject45.bin"/><Relationship Id="rId35" Type="http://schemas.openxmlformats.org/officeDocument/2006/relationships/image" Target="../media/image47.wmf"/><Relationship Id="rId8" Type="http://schemas.openxmlformats.org/officeDocument/2006/relationships/oleObject" Target="../embeddings/oleObject34.bin"/></Relationships>
</file>

<file path=ppt/slides/_rels/slide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50.bin"/><Relationship Id="rId13" Type="http://schemas.openxmlformats.org/officeDocument/2006/relationships/image" Target="../media/image53.wmf"/><Relationship Id="rId3" Type="http://schemas.openxmlformats.org/officeDocument/2006/relationships/image" Target="../media/image49.wmf"/><Relationship Id="rId7" Type="http://schemas.openxmlformats.org/officeDocument/2006/relationships/image" Target="../media/image50.wmf"/><Relationship Id="rId12" Type="http://schemas.openxmlformats.org/officeDocument/2006/relationships/oleObject" Target="../embeddings/oleObject52.bin"/><Relationship Id="rId17" Type="http://schemas.openxmlformats.org/officeDocument/2006/relationships/image" Target="../media/image55.wmf"/><Relationship Id="rId2" Type="http://schemas.openxmlformats.org/officeDocument/2006/relationships/oleObject" Target="../embeddings/oleObject48.bin"/><Relationship Id="rId16" Type="http://schemas.openxmlformats.org/officeDocument/2006/relationships/oleObject" Target="../embeddings/oleObject54.bin"/><Relationship Id="rId1" Type="http://schemas.openxmlformats.org/officeDocument/2006/relationships/slideLayout" Target="../slideLayouts/slideLayout7.xml"/><Relationship Id="rId6" Type="http://schemas.openxmlformats.org/officeDocument/2006/relationships/oleObject" Target="../embeddings/oleObject49.bin"/><Relationship Id="rId11" Type="http://schemas.openxmlformats.org/officeDocument/2006/relationships/image" Target="../media/image52.wmf"/><Relationship Id="rId5" Type="http://schemas.openxmlformats.org/officeDocument/2006/relationships/image" Target="../media/image57.png"/><Relationship Id="rId15" Type="http://schemas.openxmlformats.org/officeDocument/2006/relationships/image" Target="../media/image54.wmf"/><Relationship Id="rId10" Type="http://schemas.openxmlformats.org/officeDocument/2006/relationships/oleObject" Target="../embeddings/oleObject51.bin"/><Relationship Id="rId9" Type="http://schemas.openxmlformats.org/officeDocument/2006/relationships/image" Target="../media/image51.wmf"/><Relationship Id="rId14" Type="http://schemas.openxmlformats.org/officeDocument/2006/relationships/oleObject" Target="../embeddings/oleObject53.bin"/></Relationships>
</file>

<file path=ppt/slides/_rels/slide9.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image" Target="../media/image57.wmf"/><Relationship Id="rId7" Type="http://schemas.openxmlformats.org/officeDocument/2006/relationships/image" Target="../media/image59.wmf"/><Relationship Id="rId2" Type="http://schemas.openxmlformats.org/officeDocument/2006/relationships/oleObject" Target="../embeddings/oleObject55.bin"/><Relationship Id="rId1" Type="http://schemas.openxmlformats.org/officeDocument/2006/relationships/slideLayout" Target="../slideLayouts/slideLayout7.xml"/><Relationship Id="rId6" Type="http://schemas.openxmlformats.org/officeDocument/2006/relationships/oleObject" Target="../embeddings/oleObject57.bin"/><Relationship Id="rId11" Type="http://schemas.openxmlformats.org/officeDocument/2006/relationships/image" Target="../media/image61.wmf"/><Relationship Id="rId5" Type="http://schemas.openxmlformats.org/officeDocument/2006/relationships/image" Target="../media/image58.wmf"/><Relationship Id="rId10" Type="http://schemas.openxmlformats.org/officeDocument/2006/relationships/oleObject" Target="../embeddings/oleObject59.bin"/><Relationship Id="rId4" Type="http://schemas.openxmlformats.org/officeDocument/2006/relationships/oleObject" Target="../embeddings/oleObject56.bin"/><Relationship Id="rId9" Type="http://schemas.openxmlformats.org/officeDocument/2006/relationships/image" Target="../media/image60.wmf"/></Relationships>
</file>

<file path=ppt/slides/_rels/slide11.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oleObject" Target="../embeddings/oleObject59.bin"/><Relationship Id="rId1" Type="http://schemas.openxmlformats.org/officeDocument/2006/relationships/slideLayout" Target="../slideLayouts/slideLayout7.xml"/><Relationship Id="rId5" Type="http://schemas.openxmlformats.org/officeDocument/2006/relationships/image" Target="../media/image62.wmf"/><Relationship Id="rId4" Type="http://schemas.openxmlformats.org/officeDocument/2006/relationships/oleObject" Target="../embeddings/oleObject60.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4.bin"/><Relationship Id="rId13" Type="http://schemas.openxmlformats.org/officeDocument/2006/relationships/image" Target="../media/image66.wmf"/><Relationship Id="rId3" Type="http://schemas.openxmlformats.org/officeDocument/2006/relationships/image" Target="../media/image22.wmf"/><Relationship Id="rId7" Type="http://schemas.openxmlformats.org/officeDocument/2006/relationships/image" Target="../media/image63.wmf"/><Relationship Id="rId12" Type="http://schemas.openxmlformats.org/officeDocument/2006/relationships/oleObject" Target="../embeddings/oleObject66.bin"/><Relationship Id="rId17" Type="http://schemas.openxmlformats.org/officeDocument/2006/relationships/image" Target="../media/image68.wmf"/><Relationship Id="rId2" Type="http://schemas.openxmlformats.org/officeDocument/2006/relationships/oleObject" Target="../embeddings/oleObject61.bin"/><Relationship Id="rId16" Type="http://schemas.openxmlformats.org/officeDocument/2006/relationships/oleObject" Target="../embeddings/oleObject68.bin"/><Relationship Id="rId1" Type="http://schemas.openxmlformats.org/officeDocument/2006/relationships/slideLayout" Target="../slideLayouts/slideLayout7.xml"/><Relationship Id="rId6" Type="http://schemas.openxmlformats.org/officeDocument/2006/relationships/oleObject" Target="../embeddings/oleObject63.bin"/><Relationship Id="rId11" Type="http://schemas.openxmlformats.org/officeDocument/2006/relationships/image" Target="../media/image65.wmf"/><Relationship Id="rId5" Type="http://schemas.openxmlformats.org/officeDocument/2006/relationships/image" Target="../media/image44.wmf"/><Relationship Id="rId15" Type="http://schemas.openxmlformats.org/officeDocument/2006/relationships/image" Target="../media/image67.wmf"/><Relationship Id="rId10" Type="http://schemas.openxmlformats.org/officeDocument/2006/relationships/oleObject" Target="../embeddings/oleObject65.bin"/><Relationship Id="rId4" Type="http://schemas.openxmlformats.org/officeDocument/2006/relationships/oleObject" Target="../embeddings/oleObject62.bin"/><Relationship Id="rId9" Type="http://schemas.openxmlformats.org/officeDocument/2006/relationships/image" Target="../media/image64.wmf"/><Relationship Id="rId14" Type="http://schemas.openxmlformats.org/officeDocument/2006/relationships/oleObject" Target="../embeddings/oleObject67.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72.bin"/><Relationship Id="rId13" Type="http://schemas.openxmlformats.org/officeDocument/2006/relationships/image" Target="../media/image74.wmf"/><Relationship Id="rId3" Type="http://schemas.openxmlformats.org/officeDocument/2006/relationships/image" Target="../media/image69.wmf"/><Relationship Id="rId7" Type="http://schemas.openxmlformats.org/officeDocument/2006/relationships/image" Target="../media/image71.wmf"/><Relationship Id="rId12" Type="http://schemas.openxmlformats.org/officeDocument/2006/relationships/oleObject" Target="../embeddings/oleObject74.bin"/><Relationship Id="rId17" Type="http://schemas.openxmlformats.org/officeDocument/2006/relationships/image" Target="../media/image76.wmf"/><Relationship Id="rId2" Type="http://schemas.openxmlformats.org/officeDocument/2006/relationships/oleObject" Target="../embeddings/oleObject69.bin"/><Relationship Id="rId16" Type="http://schemas.openxmlformats.org/officeDocument/2006/relationships/oleObject" Target="../embeddings/oleObject76.bin"/><Relationship Id="rId1" Type="http://schemas.openxmlformats.org/officeDocument/2006/relationships/slideLayout" Target="../slideLayouts/slideLayout7.xml"/><Relationship Id="rId6" Type="http://schemas.openxmlformats.org/officeDocument/2006/relationships/oleObject" Target="../embeddings/oleObject71.bin"/><Relationship Id="rId11" Type="http://schemas.openxmlformats.org/officeDocument/2006/relationships/image" Target="../media/image73.wmf"/><Relationship Id="rId5" Type="http://schemas.openxmlformats.org/officeDocument/2006/relationships/image" Target="../media/image70.wmf"/><Relationship Id="rId15" Type="http://schemas.openxmlformats.org/officeDocument/2006/relationships/image" Target="../media/image75.wmf"/><Relationship Id="rId10" Type="http://schemas.openxmlformats.org/officeDocument/2006/relationships/oleObject" Target="../embeddings/oleObject73.bin"/><Relationship Id="rId4" Type="http://schemas.openxmlformats.org/officeDocument/2006/relationships/oleObject" Target="../embeddings/oleObject70.bin"/><Relationship Id="rId9" Type="http://schemas.openxmlformats.org/officeDocument/2006/relationships/image" Target="../media/image72.wmf"/><Relationship Id="rId14" Type="http://schemas.openxmlformats.org/officeDocument/2006/relationships/oleObject" Target="../embeddings/oleObject75.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80.bin"/><Relationship Id="rId3" Type="http://schemas.openxmlformats.org/officeDocument/2006/relationships/image" Target="../media/image77.wmf"/><Relationship Id="rId7" Type="http://schemas.openxmlformats.org/officeDocument/2006/relationships/image" Target="../media/image79.wmf"/><Relationship Id="rId2" Type="http://schemas.openxmlformats.org/officeDocument/2006/relationships/oleObject" Target="../embeddings/oleObject77.bin"/><Relationship Id="rId1" Type="http://schemas.openxmlformats.org/officeDocument/2006/relationships/slideLayout" Target="../slideLayouts/slideLayout7.xml"/><Relationship Id="rId6" Type="http://schemas.openxmlformats.org/officeDocument/2006/relationships/oleObject" Target="../embeddings/oleObject79.bin"/><Relationship Id="rId11" Type="http://schemas.openxmlformats.org/officeDocument/2006/relationships/image" Target="../media/image81.wmf"/><Relationship Id="rId5" Type="http://schemas.openxmlformats.org/officeDocument/2006/relationships/image" Target="../media/image78.wmf"/><Relationship Id="rId10" Type="http://schemas.openxmlformats.org/officeDocument/2006/relationships/oleObject" Target="../embeddings/oleObject81.bin"/><Relationship Id="rId4" Type="http://schemas.openxmlformats.org/officeDocument/2006/relationships/oleObject" Target="../embeddings/oleObject78.bin"/><Relationship Id="rId9" Type="http://schemas.openxmlformats.org/officeDocument/2006/relationships/image" Target="../media/image80.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85.bin"/><Relationship Id="rId3" Type="http://schemas.openxmlformats.org/officeDocument/2006/relationships/image" Target="../media/image82.wmf"/><Relationship Id="rId7" Type="http://schemas.openxmlformats.org/officeDocument/2006/relationships/image" Target="../media/image84.wmf"/><Relationship Id="rId12" Type="http://schemas.openxmlformats.org/officeDocument/2006/relationships/image" Target="../media/image88.png"/><Relationship Id="rId2" Type="http://schemas.openxmlformats.org/officeDocument/2006/relationships/oleObject" Target="../embeddings/oleObject82.bin"/><Relationship Id="rId1" Type="http://schemas.openxmlformats.org/officeDocument/2006/relationships/slideLayout" Target="../slideLayouts/slideLayout7.xml"/><Relationship Id="rId6" Type="http://schemas.openxmlformats.org/officeDocument/2006/relationships/oleObject" Target="../embeddings/oleObject84.bin"/><Relationship Id="rId11" Type="http://schemas.openxmlformats.org/officeDocument/2006/relationships/image" Target="../media/image86.wmf"/><Relationship Id="rId5" Type="http://schemas.openxmlformats.org/officeDocument/2006/relationships/image" Target="../media/image83.wmf"/><Relationship Id="rId10" Type="http://schemas.openxmlformats.org/officeDocument/2006/relationships/oleObject" Target="../embeddings/oleObject86.bin"/><Relationship Id="rId4" Type="http://schemas.openxmlformats.org/officeDocument/2006/relationships/oleObject" Target="../embeddings/oleObject83.bin"/><Relationship Id="rId9" Type="http://schemas.openxmlformats.org/officeDocument/2006/relationships/image" Target="../media/image85.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90.bin"/><Relationship Id="rId13" Type="http://schemas.openxmlformats.org/officeDocument/2006/relationships/image" Target="../media/image90.wmf"/><Relationship Id="rId3" Type="http://schemas.openxmlformats.org/officeDocument/2006/relationships/image" Target="../media/image72.wmf"/><Relationship Id="rId7" Type="http://schemas.openxmlformats.org/officeDocument/2006/relationships/image" Target="../media/image87.wmf"/><Relationship Id="rId12" Type="http://schemas.openxmlformats.org/officeDocument/2006/relationships/oleObject" Target="../embeddings/oleObject92.bin"/><Relationship Id="rId2" Type="http://schemas.openxmlformats.org/officeDocument/2006/relationships/oleObject" Target="../embeddings/oleObject87.bin"/><Relationship Id="rId1" Type="http://schemas.openxmlformats.org/officeDocument/2006/relationships/slideLayout" Target="../slideLayouts/slideLayout7.xml"/><Relationship Id="rId6" Type="http://schemas.openxmlformats.org/officeDocument/2006/relationships/oleObject" Target="../embeddings/oleObject89.bin"/><Relationship Id="rId11" Type="http://schemas.openxmlformats.org/officeDocument/2006/relationships/image" Target="../media/image89.wmf"/><Relationship Id="rId5" Type="http://schemas.openxmlformats.org/officeDocument/2006/relationships/image" Target="../media/image82.wmf"/><Relationship Id="rId10" Type="http://schemas.openxmlformats.org/officeDocument/2006/relationships/oleObject" Target="../embeddings/oleObject91.bin"/><Relationship Id="rId4" Type="http://schemas.openxmlformats.org/officeDocument/2006/relationships/oleObject" Target="../embeddings/oleObject88.bin"/><Relationship Id="rId9" Type="http://schemas.openxmlformats.org/officeDocument/2006/relationships/image" Target="../media/image88.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96.bin"/><Relationship Id="rId13" Type="http://schemas.openxmlformats.org/officeDocument/2006/relationships/image" Target="../media/image96.wmf"/><Relationship Id="rId18" Type="http://schemas.openxmlformats.org/officeDocument/2006/relationships/oleObject" Target="../embeddings/oleObject101.bin"/><Relationship Id="rId26" Type="http://schemas.openxmlformats.org/officeDocument/2006/relationships/oleObject" Target="../embeddings/oleObject105.bin"/><Relationship Id="rId3" Type="http://schemas.openxmlformats.org/officeDocument/2006/relationships/image" Target="../media/image91.wmf"/><Relationship Id="rId21" Type="http://schemas.openxmlformats.org/officeDocument/2006/relationships/image" Target="../media/image100.wmf"/><Relationship Id="rId7" Type="http://schemas.openxmlformats.org/officeDocument/2006/relationships/image" Target="../media/image93.wmf"/><Relationship Id="rId12" Type="http://schemas.openxmlformats.org/officeDocument/2006/relationships/oleObject" Target="../embeddings/oleObject98.bin"/><Relationship Id="rId17" Type="http://schemas.openxmlformats.org/officeDocument/2006/relationships/image" Target="../media/image98.wmf"/><Relationship Id="rId25" Type="http://schemas.openxmlformats.org/officeDocument/2006/relationships/image" Target="../media/image102.wmf"/><Relationship Id="rId2" Type="http://schemas.openxmlformats.org/officeDocument/2006/relationships/oleObject" Target="../embeddings/oleObject93.bin"/><Relationship Id="rId16" Type="http://schemas.openxmlformats.org/officeDocument/2006/relationships/oleObject" Target="../embeddings/oleObject100.bin"/><Relationship Id="rId20" Type="http://schemas.openxmlformats.org/officeDocument/2006/relationships/oleObject" Target="../embeddings/oleObject102.bin"/><Relationship Id="rId1" Type="http://schemas.openxmlformats.org/officeDocument/2006/relationships/slideLayout" Target="../slideLayouts/slideLayout7.xml"/><Relationship Id="rId6" Type="http://schemas.openxmlformats.org/officeDocument/2006/relationships/oleObject" Target="../embeddings/oleObject95.bin"/><Relationship Id="rId11" Type="http://schemas.openxmlformats.org/officeDocument/2006/relationships/image" Target="../media/image95.wmf"/><Relationship Id="rId24" Type="http://schemas.openxmlformats.org/officeDocument/2006/relationships/oleObject" Target="../embeddings/oleObject104.bin"/><Relationship Id="rId5" Type="http://schemas.openxmlformats.org/officeDocument/2006/relationships/image" Target="../media/image92.wmf"/><Relationship Id="rId15" Type="http://schemas.openxmlformats.org/officeDocument/2006/relationships/image" Target="../media/image97.wmf"/><Relationship Id="rId23" Type="http://schemas.openxmlformats.org/officeDocument/2006/relationships/image" Target="../media/image101.wmf"/><Relationship Id="rId10" Type="http://schemas.openxmlformats.org/officeDocument/2006/relationships/oleObject" Target="../embeddings/oleObject97.bin"/><Relationship Id="rId19" Type="http://schemas.openxmlformats.org/officeDocument/2006/relationships/image" Target="../media/image99.wmf"/><Relationship Id="rId4" Type="http://schemas.openxmlformats.org/officeDocument/2006/relationships/oleObject" Target="../embeddings/oleObject94.bin"/><Relationship Id="rId9" Type="http://schemas.openxmlformats.org/officeDocument/2006/relationships/image" Target="../media/image94.wmf"/><Relationship Id="rId14" Type="http://schemas.openxmlformats.org/officeDocument/2006/relationships/oleObject" Target="../embeddings/oleObject99.bin"/><Relationship Id="rId22" Type="http://schemas.openxmlformats.org/officeDocument/2006/relationships/oleObject" Target="../embeddings/oleObject103.bin"/><Relationship Id="rId27" Type="http://schemas.openxmlformats.org/officeDocument/2006/relationships/image" Target="../media/image10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Plassholder for lysbildenummer 1"/>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3C204392-4964-4F2E-9F80-6D40DDBFA0D6}" type="slidenum">
              <a:rPr lang="en-US" altLang="nb-NO" sz="1400" smtClean="0"/>
              <a:pPr eaLnBrk="1" hangingPunct="1">
                <a:spcBef>
                  <a:spcPct val="0"/>
                </a:spcBef>
                <a:buFontTx/>
                <a:buNone/>
              </a:pPr>
              <a:t>1</a:t>
            </a:fld>
            <a:endParaRPr lang="en-US" altLang="nb-NO" sz="1400"/>
          </a:p>
        </p:txBody>
      </p:sp>
      <p:sp>
        <p:nvSpPr>
          <p:cNvPr id="3" name="Rectangle 2"/>
          <p:cNvSpPr txBox="1">
            <a:spLocks noChangeArrowheads="1"/>
          </p:cNvSpPr>
          <p:nvPr/>
        </p:nvSpPr>
        <p:spPr bwMode="auto">
          <a:xfrm>
            <a:off x="537488" y="206858"/>
            <a:ext cx="7200900"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nb-NO" altLang="nb-NO" sz="3600" b="1" kern="0" dirty="0">
                <a:solidFill>
                  <a:srgbClr val="000099"/>
                </a:solidFill>
              </a:rPr>
              <a:t>STK3100 and STK4100 </a:t>
            </a:r>
          </a:p>
          <a:p>
            <a:pPr>
              <a:spcBef>
                <a:spcPts val="1200"/>
              </a:spcBef>
              <a:defRPr/>
            </a:pPr>
            <a:br>
              <a:rPr lang="nb-NO" altLang="nb-NO" sz="4000" b="1" kern="0" dirty="0">
                <a:solidFill>
                  <a:srgbClr val="000099"/>
                </a:solidFill>
              </a:rPr>
            </a:br>
            <a:br>
              <a:rPr lang="nb-NO" altLang="nb-NO" sz="4000" b="1" kern="0" dirty="0">
                <a:solidFill>
                  <a:srgbClr val="000099"/>
                </a:solidFill>
              </a:rPr>
            </a:br>
            <a:br>
              <a:rPr lang="nb-NO" altLang="nb-NO" sz="1400" b="1" kern="0" dirty="0">
                <a:solidFill>
                  <a:srgbClr val="000099"/>
                </a:solidFill>
              </a:rPr>
            </a:br>
            <a:endParaRPr lang="en-GB" altLang="nb-NO" sz="2400" b="1" kern="0" dirty="0">
              <a:solidFill>
                <a:schemeClr val="tx1"/>
              </a:solidFill>
            </a:endParaRPr>
          </a:p>
        </p:txBody>
      </p:sp>
      <p:sp>
        <p:nvSpPr>
          <p:cNvPr id="3076" name="Rectangle 7"/>
          <p:cNvSpPr>
            <a:spLocks noChangeArrowheads="1"/>
          </p:cNvSpPr>
          <p:nvPr/>
        </p:nvSpPr>
        <p:spPr bwMode="auto">
          <a:xfrm>
            <a:off x="1600200" y="3127935"/>
            <a:ext cx="7543800" cy="841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GB" altLang="nb-NO" sz="2400" dirty="0">
                <a:solidFill>
                  <a:srgbClr val="CC0000"/>
                </a:solidFill>
              </a:rPr>
              <a:t>Covers the following material in chapter 9:</a:t>
            </a:r>
          </a:p>
        </p:txBody>
      </p:sp>
      <p:sp>
        <p:nvSpPr>
          <p:cNvPr id="3077" name="Rectangle 10"/>
          <p:cNvSpPr>
            <a:spLocks noChangeArrowheads="1"/>
          </p:cNvSpPr>
          <p:nvPr/>
        </p:nvSpPr>
        <p:spPr bwMode="auto">
          <a:xfrm>
            <a:off x="1067406" y="4663281"/>
            <a:ext cx="640080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buFontTx/>
              <a:buNone/>
            </a:pPr>
            <a:r>
              <a:rPr lang="en-GB" altLang="nb-NO" sz="2000" dirty="0"/>
              <a:t>Department of Mathematics</a:t>
            </a:r>
          </a:p>
          <a:p>
            <a:pPr algn="ctr" eaLnBrk="1" hangingPunct="1">
              <a:buFontTx/>
              <a:buNone/>
            </a:pPr>
            <a:r>
              <a:rPr lang="en-GB" altLang="nb-NO" sz="2000" dirty="0"/>
              <a:t>University of Oslo</a:t>
            </a:r>
            <a:endParaRPr lang="en-GB" altLang="nb-NO" dirty="0"/>
          </a:p>
          <a:p>
            <a:pPr algn="ctr" eaLnBrk="1" hangingPunct="1">
              <a:buFontTx/>
              <a:buNone/>
            </a:pPr>
            <a:endParaRPr lang="en-GB" altLang="nb-NO" dirty="0"/>
          </a:p>
        </p:txBody>
      </p:sp>
      <p:sp>
        <p:nvSpPr>
          <p:cNvPr id="3078" name="Rektangel 5"/>
          <p:cNvSpPr>
            <a:spLocks noChangeArrowheads="1"/>
          </p:cNvSpPr>
          <p:nvPr/>
        </p:nvSpPr>
        <p:spPr bwMode="auto">
          <a:xfrm>
            <a:off x="159511" y="1476699"/>
            <a:ext cx="8305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GB" altLang="nb-NO" b="1" dirty="0" err="1">
                <a:solidFill>
                  <a:srgbClr val="000099"/>
                </a:solidFill>
              </a:rPr>
              <a:t>Modeling</a:t>
            </a:r>
            <a:r>
              <a:rPr lang="en-GB" altLang="nb-NO" b="1" dirty="0">
                <a:solidFill>
                  <a:srgbClr val="000099"/>
                </a:solidFill>
              </a:rPr>
              <a:t> correlated responses:</a:t>
            </a:r>
          </a:p>
          <a:p>
            <a:pPr algn="ctr" eaLnBrk="1" hangingPunct="1">
              <a:spcBef>
                <a:spcPct val="0"/>
              </a:spcBef>
              <a:buFontTx/>
              <a:buNone/>
            </a:pPr>
            <a:r>
              <a:rPr lang="en-GB" altLang="nb-NO" b="1" dirty="0">
                <a:solidFill>
                  <a:srgbClr val="000099"/>
                </a:solidFill>
              </a:rPr>
              <a:t>Normal linear </a:t>
            </a:r>
            <a:r>
              <a:rPr lang="en-GB" altLang="nb-NO" b="1">
                <a:solidFill>
                  <a:srgbClr val="000099"/>
                </a:solidFill>
              </a:rPr>
              <a:t>mixed models</a:t>
            </a:r>
            <a:endParaRPr lang="en-GB" altLang="nb-NO" b="1" dirty="0">
              <a:solidFill>
                <a:srgbClr val="000099"/>
              </a:solidFill>
            </a:endParaRPr>
          </a:p>
        </p:txBody>
      </p:sp>
      <p:sp>
        <p:nvSpPr>
          <p:cNvPr id="7" name="Rectangle 7"/>
          <p:cNvSpPr>
            <a:spLocks noChangeArrowheads="1"/>
          </p:cNvSpPr>
          <p:nvPr/>
        </p:nvSpPr>
        <p:spPr bwMode="auto">
          <a:xfrm>
            <a:off x="1723129" y="3852704"/>
            <a:ext cx="8256714" cy="841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342900" indent="-342900" eaLnBrk="1" hangingPunct="1">
              <a:spcBef>
                <a:spcPct val="0"/>
              </a:spcBef>
              <a:spcAft>
                <a:spcPts val="0"/>
              </a:spcAft>
            </a:pPr>
            <a:r>
              <a:rPr lang="en-GB" altLang="nb-NO" sz="2400" dirty="0">
                <a:solidFill>
                  <a:srgbClr val="CC0000"/>
                </a:solidFill>
              </a:rPr>
              <a:t>Sections 9.2, 9.3.1, and 9.3.3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rotWithShape="1">
          <a:blip r:embed="rId3" cstate="print"/>
          <a:srcRect r="17033"/>
          <a:stretch/>
        </p:blipFill>
        <p:spPr bwMode="auto">
          <a:xfrm rot="16200000">
            <a:off x="2379906" y="2167430"/>
            <a:ext cx="3243230" cy="6137910"/>
          </a:xfrm>
          <a:prstGeom prst="rect">
            <a:avLst/>
          </a:prstGeom>
          <a:noFill/>
          <a:ln w="9525">
            <a:noFill/>
            <a:miter lim="800000"/>
            <a:headEnd/>
            <a:tailEnd/>
          </a:ln>
        </p:spPr>
      </p:pic>
      <p:sp>
        <p:nvSpPr>
          <p:cNvPr id="8" name="Rectangle 2"/>
          <p:cNvSpPr txBox="1">
            <a:spLocks noChangeArrowheads="1"/>
          </p:cNvSpPr>
          <p:nvPr/>
        </p:nvSpPr>
        <p:spPr>
          <a:xfrm>
            <a:off x="642938" y="1141050"/>
            <a:ext cx="8572500" cy="884237"/>
          </a:xfrm>
          <a:prstGeom prst="rect">
            <a:avLst/>
          </a:prstGeom>
        </p:spPr>
        <p:txBody>
          <a:bodyPr/>
          <a:lstStyle/>
          <a:p>
            <a:pPr>
              <a:defRPr/>
            </a:pPr>
            <a:r>
              <a:rPr lang="en-US" altLang="nb-NO" sz="2400" u="sng" kern="0" dirty="0">
                <a:solidFill>
                  <a:srgbClr val="000099"/>
                </a:solidFill>
                <a:latin typeface="Arial" pitchFamily="34" charset="0"/>
                <a:ea typeface="+mj-ea"/>
                <a:cs typeface="Arial" pitchFamily="34" charset="0"/>
              </a:rPr>
              <a:t>Example: Fecal fat </a:t>
            </a:r>
          </a:p>
        </p:txBody>
      </p:sp>
      <p:sp>
        <p:nvSpPr>
          <p:cNvPr id="28" name="Slide Number Placeholder 27"/>
          <p:cNvSpPr>
            <a:spLocks noGrp="1"/>
          </p:cNvSpPr>
          <p:nvPr>
            <p:ph type="sldNum" sz="quarter" idx="12"/>
          </p:nvPr>
        </p:nvSpPr>
        <p:spPr>
          <a:xfrm>
            <a:off x="6553200" y="6137275"/>
            <a:ext cx="2133600" cy="365125"/>
          </a:xfrm>
        </p:spPr>
        <p:txBody>
          <a:bodyPr/>
          <a:lstStyle/>
          <a:p>
            <a:fld id="{5E3EB801-01CB-4885-85F5-4259DB9DF98F}" type="slidenum">
              <a:rPr lang="nb-NO" sz="1400" smtClean="0">
                <a:solidFill>
                  <a:schemeClr val="tx1"/>
                </a:solidFill>
              </a:rPr>
              <a:pPr/>
              <a:t>2</a:t>
            </a:fld>
            <a:endParaRPr lang="nb-NO" sz="1400" dirty="0">
              <a:solidFill>
                <a:schemeClr val="tx1"/>
              </a:solidFill>
            </a:endParaRPr>
          </a:p>
        </p:txBody>
      </p:sp>
      <p:sp>
        <p:nvSpPr>
          <p:cNvPr id="38" name="TextBox 37"/>
          <p:cNvSpPr txBox="1"/>
          <p:nvPr/>
        </p:nvSpPr>
        <p:spPr>
          <a:xfrm>
            <a:off x="642938" y="1675777"/>
            <a:ext cx="8257841" cy="1938992"/>
          </a:xfrm>
          <a:prstGeom prst="rect">
            <a:avLst/>
          </a:prstGeom>
          <a:noFill/>
        </p:spPr>
        <p:txBody>
          <a:bodyPr wrap="square" rtlCol="0">
            <a:spAutoFit/>
          </a:bodyPr>
          <a:lstStyle/>
          <a:p>
            <a:r>
              <a:rPr lang="en-US" sz="2400" dirty="0">
                <a:latin typeface="Arial" pitchFamily="34" charset="0"/>
                <a:cs typeface="Arial" pitchFamily="34" charset="0"/>
              </a:rPr>
              <a:t>Lack of digestive enzymes in the intestine can cause bowel absorption problems, which will be indicated by excess fat in the feces.  Pancreatic enzyme supplements can reduce the problem. The data are from a study to determine if the form of the supplement makes a difference</a:t>
            </a:r>
          </a:p>
        </p:txBody>
      </p:sp>
      <p:sp>
        <p:nvSpPr>
          <p:cNvPr id="7" name="Rectangle 2"/>
          <p:cNvSpPr txBox="1">
            <a:spLocks noChangeArrowheads="1"/>
          </p:cNvSpPr>
          <p:nvPr/>
        </p:nvSpPr>
        <p:spPr>
          <a:xfrm>
            <a:off x="616745" y="241416"/>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3200" b="1" kern="0" dirty="0">
                <a:solidFill>
                  <a:schemeClr val="accent2"/>
                </a:solidFill>
              </a:rPr>
              <a:t>Two-way mixed effect ANOVA</a:t>
            </a:r>
            <a:endParaRPr lang="en-GB" altLang="nb-NO" sz="3200" kern="0" dirty="0">
              <a:solidFill>
                <a:schemeClr val="accent2"/>
              </a:solidFill>
            </a:endParaRPr>
          </a:p>
        </p:txBody>
      </p:sp>
    </p:spTree>
    <p:extLst>
      <p:ext uri="{BB962C8B-B14F-4D97-AF65-F5344CB8AC3E}">
        <p14:creationId xmlns:p14="http://schemas.microsoft.com/office/powerpoint/2010/main" val="325713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5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2" name="Picture 2"/>
          <p:cNvPicPr>
            <a:picLocks noChangeAspect="1" noChangeArrowheads="1"/>
          </p:cNvPicPr>
          <p:nvPr/>
        </p:nvPicPr>
        <p:blipFill>
          <a:blip r:embed="rId3" cstate="print"/>
          <a:srcRect/>
          <a:stretch>
            <a:fillRect/>
          </a:stretch>
        </p:blipFill>
        <p:spPr bwMode="auto">
          <a:xfrm>
            <a:off x="1879975" y="-144211"/>
            <a:ext cx="4096783" cy="3303360"/>
          </a:xfrm>
          <a:prstGeom prst="rect">
            <a:avLst/>
          </a:prstGeom>
          <a:noFill/>
          <a:ln w="9525">
            <a:noFill/>
            <a:miter lim="800000"/>
            <a:headEnd/>
            <a:tailEnd/>
          </a:ln>
          <a:effectLst/>
        </p:spPr>
      </p:pic>
      <p:sp>
        <p:nvSpPr>
          <p:cNvPr id="7" name="TextBox 6"/>
          <p:cNvSpPr txBox="1"/>
          <p:nvPr/>
        </p:nvSpPr>
        <p:spPr>
          <a:xfrm>
            <a:off x="463519" y="3941391"/>
            <a:ext cx="8439330" cy="461665"/>
          </a:xfrm>
          <a:prstGeom prst="rect">
            <a:avLst/>
          </a:prstGeom>
          <a:noFill/>
        </p:spPr>
        <p:txBody>
          <a:bodyPr wrap="square" rtlCol="0">
            <a:spAutoFit/>
          </a:bodyPr>
          <a:lstStyle/>
          <a:p>
            <a:r>
              <a:rPr lang="en-US" sz="2400" dirty="0">
                <a:latin typeface="Arial" pitchFamily="34" charset="0"/>
                <a:cs typeface="Arial" pitchFamily="34" charset="0"/>
              </a:rPr>
              <a:t>Mixed effects model (for  </a:t>
            </a:r>
            <a:r>
              <a:rPr lang="en-US" sz="2400" i="1" dirty="0">
                <a:latin typeface="Times New Roman" panose="02020603050405020304" pitchFamily="18" charset="0"/>
                <a:cs typeface="Times New Roman" panose="02020603050405020304" pitchFamily="18" charset="0"/>
              </a:rPr>
              <a:t>j</a:t>
            </a:r>
            <a:r>
              <a:rPr lang="en-US" sz="2400" i="1" dirty="0">
                <a:latin typeface="Arial" pitchFamily="34" charset="0"/>
                <a:cs typeface="Arial" pitchFamily="34" charset="0"/>
              </a:rPr>
              <a:t>-</a:t>
            </a:r>
            <a:r>
              <a:rPr lang="en-US" sz="2400" dirty="0" err="1">
                <a:latin typeface="Arial" pitchFamily="34" charset="0"/>
                <a:cs typeface="Arial" pitchFamily="34" charset="0"/>
              </a:rPr>
              <a:t>th</a:t>
            </a:r>
            <a:r>
              <a:rPr lang="en-US" sz="2400" dirty="0">
                <a:latin typeface="Arial" pitchFamily="34" charset="0"/>
                <a:cs typeface="Arial" pitchFamily="34" charset="0"/>
              </a:rPr>
              <a:t> treatment for </a:t>
            </a:r>
            <a:r>
              <a:rPr lang="en-US" sz="2400" i="1" dirty="0" err="1">
                <a:latin typeface="Times New Roman" panose="02020603050405020304" pitchFamily="18" charset="0"/>
                <a:cs typeface="Times New Roman" panose="02020603050405020304" pitchFamily="18" charset="0"/>
              </a:rPr>
              <a:t>i</a:t>
            </a:r>
            <a:r>
              <a:rPr lang="en-US" sz="2400" i="1" dirty="0">
                <a:latin typeface="Arial" pitchFamily="34" charset="0"/>
                <a:cs typeface="Arial" pitchFamily="34" charset="0"/>
              </a:rPr>
              <a:t> </a:t>
            </a:r>
            <a:r>
              <a:rPr lang="en-US" sz="2400" dirty="0">
                <a:latin typeface="Arial" pitchFamily="34" charset="0"/>
                <a:cs typeface="Arial" pitchFamily="34" charset="0"/>
              </a:rPr>
              <a:t>-</a:t>
            </a:r>
            <a:r>
              <a:rPr lang="en-US" sz="2400" dirty="0" err="1">
                <a:latin typeface="Arial" pitchFamily="34" charset="0"/>
                <a:cs typeface="Arial" pitchFamily="34" charset="0"/>
              </a:rPr>
              <a:t>th</a:t>
            </a:r>
            <a:r>
              <a:rPr lang="en-US" sz="2400" dirty="0">
                <a:latin typeface="Arial" pitchFamily="34" charset="0"/>
                <a:cs typeface="Arial" pitchFamily="34" charset="0"/>
              </a:rPr>
              <a:t> patient):</a:t>
            </a:r>
          </a:p>
        </p:txBody>
      </p:sp>
      <p:sp>
        <p:nvSpPr>
          <p:cNvPr id="9" name="TextBox 8"/>
          <p:cNvSpPr txBox="1"/>
          <p:nvPr/>
        </p:nvSpPr>
        <p:spPr>
          <a:xfrm>
            <a:off x="463519" y="2965309"/>
            <a:ext cx="7803363" cy="830997"/>
          </a:xfrm>
          <a:prstGeom prst="rect">
            <a:avLst/>
          </a:prstGeom>
          <a:noFill/>
        </p:spPr>
        <p:txBody>
          <a:bodyPr wrap="square" rtlCol="0">
            <a:spAutoFit/>
          </a:bodyPr>
          <a:lstStyle/>
          <a:p>
            <a:r>
              <a:rPr lang="en-US" sz="2400" dirty="0">
                <a:solidFill>
                  <a:srgbClr val="0000FF"/>
                </a:solidFill>
                <a:latin typeface="Arial" pitchFamily="34" charset="0"/>
                <a:cs typeface="Arial" pitchFamily="34" charset="0"/>
              </a:rPr>
              <a:t>The values for a patient are  </a:t>
            </a:r>
            <a:r>
              <a:rPr lang="en-US" sz="2400" i="1" dirty="0">
                <a:solidFill>
                  <a:srgbClr val="0000FF"/>
                </a:solidFill>
                <a:latin typeface="Arial" pitchFamily="34" charset="0"/>
                <a:cs typeface="Arial" pitchFamily="34" charset="0"/>
              </a:rPr>
              <a:t>not </a:t>
            </a:r>
            <a:r>
              <a:rPr lang="en-US" sz="2400" dirty="0">
                <a:solidFill>
                  <a:srgbClr val="0000FF"/>
                </a:solidFill>
                <a:latin typeface="Arial" pitchFamily="34" charset="0"/>
                <a:cs typeface="Arial" pitchFamily="34" charset="0"/>
              </a:rPr>
              <a:t> independent, and this has to be taken into account when we analyze the data</a:t>
            </a:r>
          </a:p>
        </p:txBody>
      </p:sp>
      <p:graphicFrame>
        <p:nvGraphicFramePr>
          <p:cNvPr id="6" name="Object 8"/>
          <p:cNvGraphicFramePr>
            <a:graphicFrameLocks noChangeAspect="1"/>
          </p:cNvGraphicFramePr>
          <p:nvPr>
            <p:extLst>
              <p:ext uri="{D42A27DB-BD31-4B8C-83A1-F6EECF244321}">
                <p14:modId xmlns:p14="http://schemas.microsoft.com/office/powerpoint/2010/main" val="2167681747"/>
              </p:ext>
            </p:extLst>
          </p:nvPr>
        </p:nvGraphicFramePr>
        <p:xfrm>
          <a:off x="2193925" y="4440238"/>
          <a:ext cx="2133600" cy="482600"/>
        </p:xfrm>
        <a:graphic>
          <a:graphicData uri="http://schemas.openxmlformats.org/presentationml/2006/ole">
            <mc:AlternateContent xmlns:mc="http://schemas.openxmlformats.org/markup-compatibility/2006">
              <mc:Choice xmlns:v="urn:schemas-microsoft-com:vml" Requires="v">
                <p:oleObj name="Equation" r:id="rId4" imgW="1066680" imgH="241200" progId="Equation.DSMT4">
                  <p:embed/>
                </p:oleObj>
              </mc:Choice>
              <mc:Fallback>
                <p:oleObj name="Equation" r:id="rId4" imgW="1066680" imgH="241200" progId="Equation.DSMT4">
                  <p:embed/>
                  <p:pic>
                    <p:nvPicPr>
                      <p:cNvPr id="0" name=""/>
                      <p:cNvPicPr>
                        <a:picLocks noChangeAspect="1" noChangeArrowheads="1"/>
                      </p:cNvPicPr>
                      <p:nvPr/>
                    </p:nvPicPr>
                    <p:blipFill>
                      <a:blip r:embed="rId5"/>
                      <a:srcRect/>
                      <a:stretch>
                        <a:fillRect/>
                      </a:stretch>
                    </p:blipFill>
                    <p:spPr bwMode="auto">
                      <a:xfrm>
                        <a:off x="2193925" y="4440238"/>
                        <a:ext cx="2133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TextBox 7"/>
          <p:cNvSpPr txBox="1"/>
          <p:nvPr/>
        </p:nvSpPr>
        <p:spPr>
          <a:xfrm>
            <a:off x="402484" y="4982372"/>
            <a:ext cx="8439330" cy="461665"/>
          </a:xfrm>
          <a:prstGeom prst="rect">
            <a:avLst/>
          </a:prstGeom>
          <a:noFill/>
        </p:spPr>
        <p:txBody>
          <a:bodyPr wrap="square" rtlCol="0">
            <a:spAutoFit/>
          </a:bodyPr>
          <a:lstStyle/>
          <a:p>
            <a:r>
              <a:rPr lang="en-US" sz="2400" dirty="0">
                <a:latin typeface="Arial" pitchFamily="34" charset="0"/>
                <a:cs typeface="Arial" pitchFamily="34" charset="0"/>
              </a:rPr>
              <a:t>Here                         and                        are independent  </a:t>
            </a:r>
          </a:p>
        </p:txBody>
      </p:sp>
      <p:graphicFrame>
        <p:nvGraphicFramePr>
          <p:cNvPr id="10" name="Object 8"/>
          <p:cNvGraphicFramePr>
            <a:graphicFrameLocks noChangeAspect="1"/>
          </p:cNvGraphicFramePr>
          <p:nvPr>
            <p:extLst>
              <p:ext uri="{D42A27DB-BD31-4B8C-83A1-F6EECF244321}">
                <p14:modId xmlns:p14="http://schemas.microsoft.com/office/powerpoint/2010/main" val="3350625598"/>
              </p:ext>
            </p:extLst>
          </p:nvPr>
        </p:nvGraphicFramePr>
        <p:xfrm>
          <a:off x="3944938" y="4972050"/>
          <a:ext cx="1752600" cy="508000"/>
        </p:xfrm>
        <a:graphic>
          <a:graphicData uri="http://schemas.openxmlformats.org/presentationml/2006/ole">
            <mc:AlternateContent xmlns:mc="http://schemas.openxmlformats.org/markup-compatibility/2006">
              <mc:Choice xmlns:v="urn:schemas-microsoft-com:vml" Requires="v">
                <p:oleObj name="Equation" r:id="rId6" imgW="876240" imgH="253800" progId="Equation.DSMT4">
                  <p:embed/>
                </p:oleObj>
              </mc:Choice>
              <mc:Fallback>
                <p:oleObj name="Equation" r:id="rId6" imgW="876240" imgH="253800" progId="Equation.DSMT4">
                  <p:embed/>
                  <p:pic>
                    <p:nvPicPr>
                      <p:cNvPr id="0" name=""/>
                      <p:cNvPicPr>
                        <a:picLocks noChangeAspect="1" noChangeArrowheads="1"/>
                      </p:cNvPicPr>
                      <p:nvPr/>
                    </p:nvPicPr>
                    <p:blipFill>
                      <a:blip r:embed="rId7"/>
                      <a:srcRect/>
                      <a:stretch>
                        <a:fillRect/>
                      </a:stretch>
                    </p:blipFill>
                    <p:spPr bwMode="auto">
                      <a:xfrm>
                        <a:off x="3944938" y="4972050"/>
                        <a:ext cx="175260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8"/>
          <p:cNvGraphicFramePr>
            <a:graphicFrameLocks noChangeAspect="1"/>
          </p:cNvGraphicFramePr>
          <p:nvPr>
            <p:extLst>
              <p:ext uri="{D42A27DB-BD31-4B8C-83A1-F6EECF244321}">
                <p14:modId xmlns:p14="http://schemas.microsoft.com/office/powerpoint/2010/main" val="2363240258"/>
              </p:ext>
            </p:extLst>
          </p:nvPr>
        </p:nvGraphicFramePr>
        <p:xfrm>
          <a:off x="1368425" y="4991100"/>
          <a:ext cx="1701800" cy="482600"/>
        </p:xfrm>
        <a:graphic>
          <a:graphicData uri="http://schemas.openxmlformats.org/presentationml/2006/ole">
            <mc:AlternateContent xmlns:mc="http://schemas.openxmlformats.org/markup-compatibility/2006">
              <mc:Choice xmlns:v="urn:schemas-microsoft-com:vml" Requires="v">
                <p:oleObj name="Equation" r:id="rId8" imgW="850680" imgH="241200" progId="Equation.DSMT4">
                  <p:embed/>
                </p:oleObj>
              </mc:Choice>
              <mc:Fallback>
                <p:oleObj name="Equation" r:id="rId8" imgW="850680" imgH="241200" progId="Equation.DSMT4">
                  <p:embed/>
                  <p:pic>
                    <p:nvPicPr>
                      <p:cNvPr id="0" name=""/>
                      <p:cNvPicPr>
                        <a:picLocks noChangeAspect="1" noChangeArrowheads="1"/>
                      </p:cNvPicPr>
                      <p:nvPr/>
                    </p:nvPicPr>
                    <p:blipFill>
                      <a:blip r:embed="rId9"/>
                      <a:srcRect/>
                      <a:stretch>
                        <a:fillRect/>
                      </a:stretch>
                    </p:blipFill>
                    <p:spPr bwMode="auto">
                      <a:xfrm>
                        <a:off x="1368425" y="4991100"/>
                        <a:ext cx="1701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TextBox 11"/>
          <p:cNvSpPr txBox="1"/>
          <p:nvPr/>
        </p:nvSpPr>
        <p:spPr>
          <a:xfrm>
            <a:off x="402484" y="5577317"/>
            <a:ext cx="7359030" cy="461665"/>
          </a:xfrm>
          <a:prstGeom prst="rect">
            <a:avLst/>
          </a:prstGeom>
          <a:noFill/>
        </p:spPr>
        <p:txBody>
          <a:bodyPr wrap="square" rtlCol="0">
            <a:spAutoFit/>
          </a:bodyPr>
          <a:lstStyle/>
          <a:p>
            <a:r>
              <a:rPr lang="en-US" sz="2400" dirty="0">
                <a:latin typeface="Arial" pitchFamily="34" charset="0"/>
                <a:cs typeface="Arial" pitchFamily="34" charset="0"/>
              </a:rPr>
              <a:t>Further                                 and (</a:t>
            </a:r>
            <a:r>
              <a:rPr lang="en-US" sz="2400" dirty="0" err="1">
                <a:latin typeface="Arial" pitchFamily="34" charset="0"/>
                <a:cs typeface="Arial" pitchFamily="34" charset="0"/>
              </a:rPr>
              <a:t>e.g</a:t>
            </a:r>
            <a:r>
              <a:rPr lang="en-US" sz="2400" dirty="0">
                <a:latin typeface="Arial" pitchFamily="34" charset="0"/>
                <a:cs typeface="Arial" pitchFamily="34" charset="0"/>
              </a:rPr>
              <a:t>)                           </a:t>
            </a:r>
          </a:p>
        </p:txBody>
      </p:sp>
      <p:graphicFrame>
        <p:nvGraphicFramePr>
          <p:cNvPr id="13" name="Object 8"/>
          <p:cNvGraphicFramePr>
            <a:graphicFrameLocks noChangeAspect="1"/>
          </p:cNvGraphicFramePr>
          <p:nvPr>
            <p:extLst>
              <p:ext uri="{D42A27DB-BD31-4B8C-83A1-F6EECF244321}">
                <p14:modId xmlns:p14="http://schemas.microsoft.com/office/powerpoint/2010/main" val="1880538168"/>
              </p:ext>
            </p:extLst>
          </p:nvPr>
        </p:nvGraphicFramePr>
        <p:xfrm>
          <a:off x="1673225" y="5607050"/>
          <a:ext cx="2413000" cy="482600"/>
        </p:xfrm>
        <a:graphic>
          <a:graphicData uri="http://schemas.openxmlformats.org/presentationml/2006/ole">
            <mc:AlternateContent xmlns:mc="http://schemas.openxmlformats.org/markup-compatibility/2006">
              <mc:Choice xmlns:v="urn:schemas-microsoft-com:vml" Requires="v">
                <p:oleObj name="Equation" r:id="rId10" imgW="1206360" imgH="241200" progId="Equation.DSMT4">
                  <p:embed/>
                </p:oleObj>
              </mc:Choice>
              <mc:Fallback>
                <p:oleObj name="Equation" r:id="rId10" imgW="1206360" imgH="241200" progId="Equation.DSMT4">
                  <p:embed/>
                  <p:pic>
                    <p:nvPicPr>
                      <p:cNvPr id="0" name=""/>
                      <p:cNvPicPr>
                        <a:picLocks noChangeAspect="1" noChangeArrowheads="1"/>
                      </p:cNvPicPr>
                      <p:nvPr/>
                    </p:nvPicPr>
                    <p:blipFill>
                      <a:blip r:embed="rId11"/>
                      <a:srcRect/>
                      <a:stretch>
                        <a:fillRect/>
                      </a:stretch>
                    </p:blipFill>
                    <p:spPr bwMode="auto">
                      <a:xfrm>
                        <a:off x="1673225" y="5607050"/>
                        <a:ext cx="2413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8"/>
          <p:cNvGraphicFramePr>
            <a:graphicFrameLocks noChangeAspect="1"/>
          </p:cNvGraphicFramePr>
          <p:nvPr>
            <p:extLst>
              <p:ext uri="{D42A27DB-BD31-4B8C-83A1-F6EECF244321}">
                <p14:modId xmlns:p14="http://schemas.microsoft.com/office/powerpoint/2010/main" val="732943245"/>
              </p:ext>
            </p:extLst>
          </p:nvPr>
        </p:nvGraphicFramePr>
        <p:xfrm>
          <a:off x="5672897" y="5602164"/>
          <a:ext cx="1828800" cy="457200"/>
        </p:xfrm>
        <a:graphic>
          <a:graphicData uri="http://schemas.openxmlformats.org/presentationml/2006/ole">
            <mc:AlternateContent xmlns:mc="http://schemas.openxmlformats.org/markup-compatibility/2006">
              <mc:Choice xmlns:v="urn:schemas-microsoft-com:vml" Requires="v">
                <p:oleObj name="Equation" r:id="rId12" imgW="914400" imgH="228600" progId="Equation.DSMT4">
                  <p:embed/>
                </p:oleObj>
              </mc:Choice>
              <mc:Fallback>
                <p:oleObj name="Equation" r:id="rId12" imgW="914400" imgH="228600" progId="Equation.DSMT4">
                  <p:embed/>
                  <p:pic>
                    <p:nvPicPr>
                      <p:cNvPr id="0" name=""/>
                      <p:cNvPicPr>
                        <a:picLocks noChangeAspect="1" noChangeArrowheads="1"/>
                      </p:cNvPicPr>
                      <p:nvPr/>
                    </p:nvPicPr>
                    <p:blipFill>
                      <a:blip r:embed="rId13"/>
                      <a:srcRect/>
                      <a:stretch>
                        <a:fillRect/>
                      </a:stretch>
                    </p:blipFill>
                    <p:spPr bwMode="auto">
                      <a:xfrm>
                        <a:off x="5672897" y="5602164"/>
                        <a:ext cx="1828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3</a:t>
            </a:fld>
            <a:endParaRPr lang="en-US" altLang="nb-NO"/>
          </a:p>
        </p:txBody>
      </p:sp>
    </p:spTree>
    <p:extLst>
      <p:ext uri="{BB962C8B-B14F-4D97-AF65-F5344CB8AC3E}">
        <p14:creationId xmlns:p14="http://schemas.microsoft.com/office/powerpoint/2010/main" val="389089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8"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06490" y="102603"/>
            <a:ext cx="8989905" cy="461665"/>
          </a:xfrm>
          <a:prstGeom prst="rect">
            <a:avLst/>
          </a:prstGeom>
          <a:noFill/>
        </p:spPr>
        <p:txBody>
          <a:bodyPr wrap="square" rtlCol="0">
            <a:spAutoFit/>
          </a:bodyPr>
          <a:lstStyle/>
          <a:p>
            <a:r>
              <a:rPr lang="en-US" sz="2400" dirty="0">
                <a:latin typeface="Arial" pitchFamily="34" charset="0"/>
                <a:cs typeface="Arial" pitchFamily="34" charset="0"/>
              </a:rPr>
              <a:t>Covariance for two measurements from same patient (         ):</a:t>
            </a:r>
          </a:p>
        </p:txBody>
      </p:sp>
      <p:graphicFrame>
        <p:nvGraphicFramePr>
          <p:cNvPr id="1026" name="Object 2"/>
          <p:cNvGraphicFramePr>
            <a:graphicFrameLocks noChangeAspect="1"/>
          </p:cNvGraphicFramePr>
          <p:nvPr>
            <p:extLst>
              <p:ext uri="{D42A27DB-BD31-4B8C-83A1-F6EECF244321}">
                <p14:modId xmlns:p14="http://schemas.microsoft.com/office/powerpoint/2010/main" val="638380561"/>
              </p:ext>
            </p:extLst>
          </p:nvPr>
        </p:nvGraphicFramePr>
        <p:xfrm>
          <a:off x="650875" y="681349"/>
          <a:ext cx="1320800" cy="442912"/>
        </p:xfrm>
        <a:graphic>
          <a:graphicData uri="http://schemas.openxmlformats.org/presentationml/2006/ole">
            <mc:AlternateContent xmlns:mc="http://schemas.openxmlformats.org/markup-compatibility/2006">
              <mc:Choice xmlns:v="urn:schemas-microsoft-com:vml" Requires="v">
                <p:oleObj name="Equation" r:id="rId3" imgW="711000" imgH="241200" progId="Equation.DSMT4">
                  <p:embed/>
                </p:oleObj>
              </mc:Choice>
              <mc:Fallback>
                <p:oleObj name="Equation" r:id="rId3" imgW="711000" imgH="241200" progId="Equation.DSMT4">
                  <p:embed/>
                  <p:pic>
                    <p:nvPicPr>
                      <p:cNvPr id="0" name=""/>
                      <p:cNvPicPr>
                        <a:picLocks noChangeAspect="1" noChangeArrowheads="1"/>
                      </p:cNvPicPr>
                      <p:nvPr/>
                    </p:nvPicPr>
                    <p:blipFill>
                      <a:blip r:embed="rId4"/>
                      <a:srcRect/>
                      <a:stretch>
                        <a:fillRect/>
                      </a:stretch>
                    </p:blipFill>
                    <p:spPr bwMode="auto">
                      <a:xfrm>
                        <a:off x="650875" y="681349"/>
                        <a:ext cx="1320800" cy="442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TextBox 17"/>
          <p:cNvSpPr txBox="1"/>
          <p:nvPr/>
        </p:nvSpPr>
        <p:spPr>
          <a:xfrm>
            <a:off x="441206" y="3569712"/>
            <a:ext cx="8043243" cy="830997"/>
          </a:xfrm>
          <a:prstGeom prst="rect">
            <a:avLst/>
          </a:prstGeom>
          <a:noFill/>
        </p:spPr>
        <p:txBody>
          <a:bodyPr wrap="square" rtlCol="0">
            <a:spAutoFit/>
          </a:bodyPr>
          <a:lstStyle/>
          <a:p>
            <a:r>
              <a:rPr lang="en-US" sz="2400" dirty="0">
                <a:latin typeface="Arial" pitchFamily="34" charset="0"/>
                <a:cs typeface="Arial" pitchFamily="34" charset="0"/>
              </a:rPr>
              <a:t>Correlation for two measurements from the same patient:</a:t>
            </a:r>
          </a:p>
          <a:p>
            <a:r>
              <a:rPr lang="en-US" sz="2400" dirty="0">
                <a:latin typeface="Arial" pitchFamily="34" charset="0"/>
                <a:cs typeface="Arial" pitchFamily="34" charset="0"/>
              </a:rPr>
              <a:t> </a:t>
            </a:r>
          </a:p>
        </p:txBody>
      </p:sp>
      <p:graphicFrame>
        <p:nvGraphicFramePr>
          <p:cNvPr id="12" name="Object 2"/>
          <p:cNvGraphicFramePr>
            <a:graphicFrameLocks noChangeAspect="1"/>
          </p:cNvGraphicFramePr>
          <p:nvPr>
            <p:extLst>
              <p:ext uri="{D42A27DB-BD31-4B8C-83A1-F6EECF244321}">
                <p14:modId xmlns:p14="http://schemas.microsoft.com/office/powerpoint/2010/main" val="3605633101"/>
              </p:ext>
            </p:extLst>
          </p:nvPr>
        </p:nvGraphicFramePr>
        <p:xfrm>
          <a:off x="7769564" y="178986"/>
          <a:ext cx="658813" cy="373063"/>
        </p:xfrm>
        <a:graphic>
          <a:graphicData uri="http://schemas.openxmlformats.org/presentationml/2006/ole">
            <mc:AlternateContent xmlns:mc="http://schemas.openxmlformats.org/markup-compatibility/2006">
              <mc:Choice xmlns:v="urn:schemas-microsoft-com:vml" Requires="v">
                <p:oleObj name="Equation" r:id="rId5" imgW="355320" imgH="203040" progId="Equation.DSMT4">
                  <p:embed/>
                </p:oleObj>
              </mc:Choice>
              <mc:Fallback>
                <p:oleObj name="Equation" r:id="rId5" imgW="355320" imgH="20304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69564" y="178986"/>
                        <a:ext cx="658813" cy="373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 name="Object 2"/>
          <p:cNvGraphicFramePr>
            <a:graphicFrameLocks noChangeAspect="1"/>
          </p:cNvGraphicFramePr>
          <p:nvPr>
            <p:extLst>
              <p:ext uri="{D42A27DB-BD31-4B8C-83A1-F6EECF244321}">
                <p14:modId xmlns:p14="http://schemas.microsoft.com/office/powerpoint/2010/main" val="3029954087"/>
              </p:ext>
            </p:extLst>
          </p:nvPr>
        </p:nvGraphicFramePr>
        <p:xfrm>
          <a:off x="2041525" y="692688"/>
          <a:ext cx="3979863" cy="442912"/>
        </p:xfrm>
        <a:graphic>
          <a:graphicData uri="http://schemas.openxmlformats.org/presentationml/2006/ole">
            <mc:AlternateContent xmlns:mc="http://schemas.openxmlformats.org/markup-compatibility/2006">
              <mc:Choice xmlns:v="urn:schemas-microsoft-com:vml" Requires="v">
                <p:oleObj name="Equation" r:id="rId7" imgW="2145960" imgH="241200" progId="Equation.DSMT4">
                  <p:embed/>
                </p:oleObj>
              </mc:Choice>
              <mc:Fallback>
                <p:oleObj name="Equation" r:id="rId7" imgW="2145960" imgH="241200" progId="Equation.DSMT4">
                  <p:embed/>
                  <p:pic>
                    <p:nvPicPr>
                      <p:cNvPr id="0" name=""/>
                      <p:cNvPicPr>
                        <a:picLocks noChangeAspect="1" noChangeArrowheads="1"/>
                      </p:cNvPicPr>
                      <p:nvPr/>
                    </p:nvPicPr>
                    <p:blipFill>
                      <a:blip r:embed="rId8"/>
                      <a:srcRect/>
                      <a:stretch>
                        <a:fillRect/>
                      </a:stretch>
                    </p:blipFill>
                    <p:spPr bwMode="auto">
                      <a:xfrm>
                        <a:off x="2041525" y="692688"/>
                        <a:ext cx="3979863" cy="442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 name="Object 2"/>
          <p:cNvGraphicFramePr>
            <a:graphicFrameLocks noChangeAspect="1"/>
          </p:cNvGraphicFramePr>
          <p:nvPr>
            <p:extLst>
              <p:ext uri="{D42A27DB-BD31-4B8C-83A1-F6EECF244321}">
                <p14:modId xmlns:p14="http://schemas.microsoft.com/office/powerpoint/2010/main" val="1636370982"/>
              </p:ext>
            </p:extLst>
          </p:nvPr>
        </p:nvGraphicFramePr>
        <p:xfrm>
          <a:off x="2041525" y="1182999"/>
          <a:ext cx="2638425" cy="442912"/>
        </p:xfrm>
        <a:graphic>
          <a:graphicData uri="http://schemas.openxmlformats.org/presentationml/2006/ole">
            <mc:AlternateContent xmlns:mc="http://schemas.openxmlformats.org/markup-compatibility/2006">
              <mc:Choice xmlns:v="urn:schemas-microsoft-com:vml" Requires="v">
                <p:oleObj name="Equation" r:id="rId9" imgW="1422360" imgH="241200" progId="Equation.DSMT4">
                  <p:embed/>
                </p:oleObj>
              </mc:Choice>
              <mc:Fallback>
                <p:oleObj name="Equation" r:id="rId9" imgW="1422360" imgH="241200" progId="Equation.DSMT4">
                  <p:embed/>
                  <p:pic>
                    <p:nvPicPr>
                      <p:cNvPr id="0" name=""/>
                      <p:cNvPicPr>
                        <a:picLocks noChangeAspect="1" noChangeArrowheads="1"/>
                      </p:cNvPicPr>
                      <p:nvPr/>
                    </p:nvPicPr>
                    <p:blipFill>
                      <a:blip r:embed="rId10"/>
                      <a:srcRect/>
                      <a:stretch>
                        <a:fillRect/>
                      </a:stretch>
                    </p:blipFill>
                    <p:spPr bwMode="auto">
                      <a:xfrm>
                        <a:off x="2041525" y="1182999"/>
                        <a:ext cx="2638425" cy="442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 name="Object 2"/>
          <p:cNvGraphicFramePr>
            <a:graphicFrameLocks noChangeAspect="1"/>
          </p:cNvGraphicFramePr>
          <p:nvPr>
            <p:extLst>
              <p:ext uri="{D42A27DB-BD31-4B8C-83A1-F6EECF244321}">
                <p14:modId xmlns:p14="http://schemas.microsoft.com/office/powerpoint/2010/main" val="4159343370"/>
              </p:ext>
            </p:extLst>
          </p:nvPr>
        </p:nvGraphicFramePr>
        <p:xfrm>
          <a:off x="4736876" y="1171260"/>
          <a:ext cx="1577975" cy="420688"/>
        </p:xfrm>
        <a:graphic>
          <a:graphicData uri="http://schemas.openxmlformats.org/presentationml/2006/ole">
            <mc:AlternateContent xmlns:mc="http://schemas.openxmlformats.org/markup-compatibility/2006">
              <mc:Choice xmlns:v="urn:schemas-microsoft-com:vml" Requires="v">
                <p:oleObj name="Equation" r:id="rId11" imgW="850680" imgH="228600" progId="Equation.DSMT4">
                  <p:embed/>
                </p:oleObj>
              </mc:Choice>
              <mc:Fallback>
                <p:oleObj name="Equation" r:id="rId11" imgW="850680" imgH="228600" progId="Equation.DSMT4">
                  <p:embed/>
                  <p:pic>
                    <p:nvPicPr>
                      <p:cNvPr id="0" name=""/>
                      <p:cNvPicPr>
                        <a:picLocks noChangeAspect="1" noChangeArrowheads="1"/>
                      </p:cNvPicPr>
                      <p:nvPr/>
                    </p:nvPicPr>
                    <p:blipFill>
                      <a:blip r:embed="rId12"/>
                      <a:srcRect/>
                      <a:stretch>
                        <a:fillRect/>
                      </a:stretch>
                    </p:blipFill>
                    <p:spPr bwMode="auto">
                      <a:xfrm>
                        <a:off x="4736876" y="1171260"/>
                        <a:ext cx="1577975" cy="420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 name="Object 2"/>
          <p:cNvGraphicFramePr>
            <a:graphicFrameLocks noChangeAspect="1"/>
          </p:cNvGraphicFramePr>
          <p:nvPr>
            <p:extLst>
              <p:ext uri="{D42A27DB-BD31-4B8C-83A1-F6EECF244321}">
                <p14:modId xmlns:p14="http://schemas.microsoft.com/office/powerpoint/2010/main" val="2494561467"/>
              </p:ext>
            </p:extLst>
          </p:nvPr>
        </p:nvGraphicFramePr>
        <p:xfrm>
          <a:off x="2041525" y="1638919"/>
          <a:ext cx="1155700" cy="420688"/>
        </p:xfrm>
        <a:graphic>
          <a:graphicData uri="http://schemas.openxmlformats.org/presentationml/2006/ole">
            <mc:AlternateContent xmlns:mc="http://schemas.openxmlformats.org/markup-compatibility/2006">
              <mc:Choice xmlns:v="urn:schemas-microsoft-com:vml" Requires="v">
                <p:oleObj name="Equation" r:id="rId13" imgW="622080" imgH="228600" progId="Equation.DSMT4">
                  <p:embed/>
                </p:oleObj>
              </mc:Choice>
              <mc:Fallback>
                <p:oleObj name="Equation" r:id="rId13" imgW="622080" imgH="228600" progId="Equation.DSMT4">
                  <p:embed/>
                  <p:pic>
                    <p:nvPicPr>
                      <p:cNvPr id="0" name=""/>
                      <p:cNvPicPr>
                        <a:picLocks noChangeAspect="1" noChangeArrowheads="1"/>
                      </p:cNvPicPr>
                      <p:nvPr/>
                    </p:nvPicPr>
                    <p:blipFill>
                      <a:blip r:embed="rId14"/>
                      <a:srcRect/>
                      <a:stretch>
                        <a:fillRect/>
                      </a:stretch>
                    </p:blipFill>
                    <p:spPr bwMode="auto">
                      <a:xfrm>
                        <a:off x="2041525" y="1638919"/>
                        <a:ext cx="1155700" cy="420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 name="Object 2"/>
          <p:cNvGraphicFramePr>
            <a:graphicFrameLocks noChangeAspect="1"/>
          </p:cNvGraphicFramePr>
          <p:nvPr>
            <p:extLst>
              <p:ext uri="{D42A27DB-BD31-4B8C-83A1-F6EECF244321}">
                <p14:modId xmlns:p14="http://schemas.microsoft.com/office/powerpoint/2010/main" val="1329437406"/>
              </p:ext>
            </p:extLst>
          </p:nvPr>
        </p:nvGraphicFramePr>
        <p:xfrm>
          <a:off x="3197225" y="1612761"/>
          <a:ext cx="684212" cy="444500"/>
        </p:xfrm>
        <a:graphic>
          <a:graphicData uri="http://schemas.openxmlformats.org/presentationml/2006/ole">
            <mc:AlternateContent xmlns:mc="http://schemas.openxmlformats.org/markup-compatibility/2006">
              <mc:Choice xmlns:v="urn:schemas-microsoft-com:vml" Requires="v">
                <p:oleObj name="Equation" r:id="rId15" imgW="368280" imgH="241200" progId="Equation.DSMT4">
                  <p:embed/>
                </p:oleObj>
              </mc:Choice>
              <mc:Fallback>
                <p:oleObj name="Equation" r:id="rId15" imgW="368280" imgH="241200" progId="Equation.DSMT4">
                  <p:embed/>
                  <p:pic>
                    <p:nvPicPr>
                      <p:cNvPr id="0" name=""/>
                      <p:cNvPicPr>
                        <a:picLocks noChangeAspect="1" noChangeArrowheads="1"/>
                      </p:cNvPicPr>
                      <p:nvPr/>
                    </p:nvPicPr>
                    <p:blipFill>
                      <a:blip r:embed="rId16"/>
                      <a:srcRect/>
                      <a:stretch>
                        <a:fillRect/>
                      </a:stretch>
                    </p:blipFill>
                    <p:spPr bwMode="auto">
                      <a:xfrm>
                        <a:off x="3197225" y="1612761"/>
                        <a:ext cx="684212" cy="444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TextBox 22"/>
          <p:cNvSpPr txBox="1"/>
          <p:nvPr/>
        </p:nvSpPr>
        <p:spPr>
          <a:xfrm>
            <a:off x="419434" y="2240592"/>
            <a:ext cx="8267366" cy="461665"/>
          </a:xfrm>
          <a:prstGeom prst="rect">
            <a:avLst/>
          </a:prstGeom>
          <a:noFill/>
        </p:spPr>
        <p:txBody>
          <a:bodyPr wrap="square" rtlCol="0">
            <a:spAutoFit/>
          </a:bodyPr>
          <a:lstStyle/>
          <a:p>
            <a:r>
              <a:rPr lang="en-US" sz="2400" dirty="0">
                <a:latin typeface="Arial" pitchFamily="34" charset="0"/>
                <a:cs typeface="Arial" pitchFamily="34" charset="0"/>
              </a:rPr>
              <a:t>Variance for a measurement:</a:t>
            </a:r>
          </a:p>
        </p:txBody>
      </p:sp>
      <p:graphicFrame>
        <p:nvGraphicFramePr>
          <p:cNvPr id="24" name="Object 2"/>
          <p:cNvGraphicFramePr>
            <a:graphicFrameLocks noChangeAspect="1"/>
          </p:cNvGraphicFramePr>
          <p:nvPr>
            <p:extLst>
              <p:ext uri="{D42A27DB-BD31-4B8C-83A1-F6EECF244321}">
                <p14:modId xmlns:p14="http://schemas.microsoft.com/office/powerpoint/2010/main" val="533473496"/>
              </p:ext>
            </p:extLst>
          </p:nvPr>
        </p:nvGraphicFramePr>
        <p:xfrm>
          <a:off x="851693" y="2816363"/>
          <a:ext cx="919163" cy="442913"/>
        </p:xfrm>
        <a:graphic>
          <a:graphicData uri="http://schemas.openxmlformats.org/presentationml/2006/ole">
            <mc:AlternateContent xmlns:mc="http://schemas.openxmlformats.org/markup-compatibility/2006">
              <mc:Choice xmlns:v="urn:schemas-microsoft-com:vml" Requires="v">
                <p:oleObj name="Equation" r:id="rId17" imgW="495000" imgH="241200" progId="Equation.DSMT4">
                  <p:embed/>
                </p:oleObj>
              </mc:Choice>
              <mc:Fallback>
                <p:oleObj name="Equation" r:id="rId17" imgW="495000" imgH="241200" progId="Equation.DSMT4">
                  <p:embed/>
                  <p:pic>
                    <p:nvPicPr>
                      <p:cNvPr id="0" name=""/>
                      <p:cNvPicPr>
                        <a:picLocks noChangeAspect="1" noChangeArrowheads="1"/>
                      </p:cNvPicPr>
                      <p:nvPr/>
                    </p:nvPicPr>
                    <p:blipFill>
                      <a:blip r:embed="rId18"/>
                      <a:srcRect/>
                      <a:stretch>
                        <a:fillRect/>
                      </a:stretch>
                    </p:blipFill>
                    <p:spPr bwMode="auto">
                      <a:xfrm>
                        <a:off x="851693" y="2816363"/>
                        <a:ext cx="919163" cy="442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 name="Object 2"/>
          <p:cNvGraphicFramePr>
            <a:graphicFrameLocks noChangeAspect="1"/>
          </p:cNvGraphicFramePr>
          <p:nvPr>
            <p:extLst>
              <p:ext uri="{D42A27DB-BD31-4B8C-83A1-F6EECF244321}">
                <p14:modId xmlns:p14="http://schemas.microsoft.com/office/powerpoint/2010/main" val="2679242779"/>
              </p:ext>
            </p:extLst>
          </p:nvPr>
        </p:nvGraphicFramePr>
        <p:xfrm>
          <a:off x="1789047" y="2852268"/>
          <a:ext cx="2355850" cy="442913"/>
        </p:xfrm>
        <a:graphic>
          <a:graphicData uri="http://schemas.openxmlformats.org/presentationml/2006/ole">
            <mc:AlternateContent xmlns:mc="http://schemas.openxmlformats.org/markup-compatibility/2006">
              <mc:Choice xmlns:v="urn:schemas-microsoft-com:vml" Requires="v">
                <p:oleObj name="Equation" r:id="rId19" imgW="1269720" imgH="241200" progId="Equation.DSMT4">
                  <p:embed/>
                </p:oleObj>
              </mc:Choice>
              <mc:Fallback>
                <p:oleObj name="Equation" r:id="rId19" imgW="1269720" imgH="241200" progId="Equation.DSMT4">
                  <p:embed/>
                  <p:pic>
                    <p:nvPicPr>
                      <p:cNvPr id="0" name=""/>
                      <p:cNvPicPr>
                        <a:picLocks noChangeAspect="1" noChangeArrowheads="1"/>
                      </p:cNvPicPr>
                      <p:nvPr/>
                    </p:nvPicPr>
                    <p:blipFill>
                      <a:blip r:embed="rId20"/>
                      <a:srcRect/>
                      <a:stretch>
                        <a:fillRect/>
                      </a:stretch>
                    </p:blipFill>
                    <p:spPr bwMode="auto">
                      <a:xfrm>
                        <a:off x="1789047" y="2852268"/>
                        <a:ext cx="2355850" cy="442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 name="Object 2"/>
          <p:cNvGraphicFramePr>
            <a:graphicFrameLocks noChangeAspect="1"/>
          </p:cNvGraphicFramePr>
          <p:nvPr>
            <p:extLst>
              <p:ext uri="{D42A27DB-BD31-4B8C-83A1-F6EECF244321}">
                <p14:modId xmlns:p14="http://schemas.microsoft.com/office/powerpoint/2010/main" val="4157273625"/>
              </p:ext>
            </p:extLst>
          </p:nvPr>
        </p:nvGraphicFramePr>
        <p:xfrm>
          <a:off x="6314851" y="2858022"/>
          <a:ext cx="1227137" cy="444500"/>
        </p:xfrm>
        <a:graphic>
          <a:graphicData uri="http://schemas.openxmlformats.org/presentationml/2006/ole">
            <mc:AlternateContent xmlns:mc="http://schemas.openxmlformats.org/markup-compatibility/2006">
              <mc:Choice xmlns:v="urn:schemas-microsoft-com:vml" Requires="v">
                <p:oleObj name="Equation" r:id="rId21" imgW="660240" imgH="241200" progId="Equation.DSMT4">
                  <p:embed/>
                </p:oleObj>
              </mc:Choice>
              <mc:Fallback>
                <p:oleObj name="Equation" r:id="rId21" imgW="660240" imgH="241200" progId="Equation.DSMT4">
                  <p:embed/>
                  <p:pic>
                    <p:nvPicPr>
                      <p:cNvPr id="0" name=""/>
                      <p:cNvPicPr>
                        <a:picLocks noChangeAspect="1" noChangeArrowheads="1"/>
                      </p:cNvPicPr>
                      <p:nvPr/>
                    </p:nvPicPr>
                    <p:blipFill>
                      <a:blip r:embed="rId22"/>
                      <a:srcRect/>
                      <a:stretch>
                        <a:fillRect/>
                      </a:stretch>
                    </p:blipFill>
                    <p:spPr bwMode="auto">
                      <a:xfrm>
                        <a:off x="6314851" y="2858022"/>
                        <a:ext cx="1227137" cy="444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 name="Object 2"/>
          <p:cNvGraphicFramePr>
            <a:graphicFrameLocks noChangeAspect="1"/>
          </p:cNvGraphicFramePr>
          <p:nvPr>
            <p:extLst>
              <p:ext uri="{D42A27DB-BD31-4B8C-83A1-F6EECF244321}">
                <p14:modId xmlns:p14="http://schemas.microsoft.com/office/powerpoint/2010/main" val="206588409"/>
              </p:ext>
            </p:extLst>
          </p:nvPr>
        </p:nvGraphicFramePr>
        <p:xfrm>
          <a:off x="4053051" y="2852269"/>
          <a:ext cx="2284413" cy="442912"/>
        </p:xfrm>
        <a:graphic>
          <a:graphicData uri="http://schemas.openxmlformats.org/presentationml/2006/ole">
            <mc:AlternateContent xmlns:mc="http://schemas.openxmlformats.org/markup-compatibility/2006">
              <mc:Choice xmlns:v="urn:schemas-microsoft-com:vml" Requires="v">
                <p:oleObj name="Equation" r:id="rId23" imgW="1231560" imgH="241200" progId="Equation.DSMT4">
                  <p:embed/>
                </p:oleObj>
              </mc:Choice>
              <mc:Fallback>
                <p:oleObj name="Equation" r:id="rId23" imgW="1231560" imgH="241200" progId="Equation.DSMT4">
                  <p:embed/>
                  <p:pic>
                    <p:nvPicPr>
                      <p:cNvPr id="0" name=""/>
                      <p:cNvPicPr>
                        <a:picLocks noChangeAspect="1" noChangeArrowheads="1"/>
                      </p:cNvPicPr>
                      <p:nvPr/>
                    </p:nvPicPr>
                    <p:blipFill>
                      <a:blip r:embed="rId24"/>
                      <a:srcRect/>
                      <a:stretch>
                        <a:fillRect/>
                      </a:stretch>
                    </p:blipFill>
                    <p:spPr bwMode="auto">
                      <a:xfrm>
                        <a:off x="4053051" y="2852269"/>
                        <a:ext cx="2284413" cy="442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 name="Object 2"/>
          <p:cNvGraphicFramePr>
            <a:graphicFrameLocks noChangeAspect="1"/>
          </p:cNvGraphicFramePr>
          <p:nvPr>
            <p:extLst>
              <p:ext uri="{D42A27DB-BD31-4B8C-83A1-F6EECF244321}">
                <p14:modId xmlns:p14="http://schemas.microsoft.com/office/powerpoint/2010/main" val="3009087799"/>
              </p:ext>
            </p:extLst>
          </p:nvPr>
        </p:nvGraphicFramePr>
        <p:xfrm>
          <a:off x="981301" y="4321070"/>
          <a:ext cx="1390650" cy="442913"/>
        </p:xfrm>
        <a:graphic>
          <a:graphicData uri="http://schemas.openxmlformats.org/presentationml/2006/ole">
            <mc:AlternateContent xmlns:mc="http://schemas.openxmlformats.org/markup-compatibility/2006">
              <mc:Choice xmlns:v="urn:schemas-microsoft-com:vml" Requires="v">
                <p:oleObj name="Equation" r:id="rId25" imgW="749160" imgH="241200" progId="Equation.DSMT4">
                  <p:embed/>
                </p:oleObj>
              </mc:Choice>
              <mc:Fallback>
                <p:oleObj name="Equation" r:id="rId25" imgW="749160" imgH="241200" progId="Equation.DSMT4">
                  <p:embed/>
                  <p:pic>
                    <p:nvPicPr>
                      <p:cNvPr id="0" name=""/>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981301" y="4321070"/>
                        <a:ext cx="1390650" cy="442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 name="Object 2"/>
          <p:cNvGraphicFramePr>
            <a:graphicFrameLocks noChangeAspect="1"/>
          </p:cNvGraphicFramePr>
          <p:nvPr>
            <p:extLst>
              <p:ext uri="{D42A27DB-BD31-4B8C-83A1-F6EECF244321}">
                <p14:modId xmlns:p14="http://schemas.microsoft.com/office/powerpoint/2010/main" val="2589216787"/>
              </p:ext>
            </p:extLst>
          </p:nvPr>
        </p:nvGraphicFramePr>
        <p:xfrm>
          <a:off x="2455863" y="4089034"/>
          <a:ext cx="2449512" cy="909637"/>
        </p:xfrm>
        <a:graphic>
          <a:graphicData uri="http://schemas.openxmlformats.org/presentationml/2006/ole">
            <mc:AlternateContent xmlns:mc="http://schemas.openxmlformats.org/markup-compatibility/2006">
              <mc:Choice xmlns:v="urn:schemas-microsoft-com:vml" Requires="v">
                <p:oleObj name="Equation" r:id="rId27" imgW="1320480" imgH="495000" progId="Equation.DSMT4">
                  <p:embed/>
                </p:oleObj>
              </mc:Choice>
              <mc:Fallback>
                <p:oleObj name="Equation" r:id="rId27" imgW="1320480" imgH="495000" progId="Equation.DSMT4">
                  <p:embed/>
                  <p:pic>
                    <p:nvPicPr>
                      <p:cNvPr id="0" name=""/>
                      <p:cNvPicPr>
                        <a:picLocks noChangeAspect="1" noChangeArrowheads="1"/>
                      </p:cNvPicPr>
                      <p:nvPr/>
                    </p:nvPicPr>
                    <p:blipFill>
                      <a:blip r:embed="rId28"/>
                      <a:srcRect/>
                      <a:stretch>
                        <a:fillRect/>
                      </a:stretch>
                    </p:blipFill>
                    <p:spPr bwMode="auto">
                      <a:xfrm>
                        <a:off x="2455863" y="4089034"/>
                        <a:ext cx="2449512" cy="9096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 name="Object 2"/>
          <p:cNvGraphicFramePr>
            <a:graphicFrameLocks noChangeAspect="1"/>
          </p:cNvGraphicFramePr>
          <p:nvPr>
            <p:extLst>
              <p:ext uri="{D42A27DB-BD31-4B8C-83A1-F6EECF244321}">
                <p14:modId xmlns:p14="http://schemas.microsoft.com/office/powerpoint/2010/main" val="2859382054"/>
              </p:ext>
            </p:extLst>
          </p:nvPr>
        </p:nvGraphicFramePr>
        <p:xfrm>
          <a:off x="4905375" y="4121045"/>
          <a:ext cx="1274762" cy="842962"/>
        </p:xfrm>
        <a:graphic>
          <a:graphicData uri="http://schemas.openxmlformats.org/presentationml/2006/ole">
            <mc:AlternateContent xmlns:mc="http://schemas.openxmlformats.org/markup-compatibility/2006">
              <mc:Choice xmlns:v="urn:schemas-microsoft-com:vml" Requires="v">
                <p:oleObj name="Equation" r:id="rId29" imgW="685800" imgH="457200" progId="Equation.DSMT4">
                  <p:embed/>
                </p:oleObj>
              </mc:Choice>
              <mc:Fallback>
                <p:oleObj name="Equation" r:id="rId29" imgW="685800" imgH="457200" progId="Equation.DSMT4">
                  <p:embed/>
                  <p:pic>
                    <p:nvPicPr>
                      <p:cNvPr id="0" name=""/>
                      <p:cNvPicPr>
                        <a:picLocks noChangeAspect="1" noChangeArrowheads="1"/>
                      </p:cNvPicPr>
                      <p:nvPr/>
                    </p:nvPicPr>
                    <p:blipFill>
                      <a:blip r:embed="rId30"/>
                      <a:srcRect/>
                      <a:stretch>
                        <a:fillRect/>
                      </a:stretch>
                    </p:blipFill>
                    <p:spPr bwMode="auto">
                      <a:xfrm>
                        <a:off x="4905375" y="4121045"/>
                        <a:ext cx="1274762" cy="842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TextBox 26"/>
          <p:cNvSpPr txBox="1"/>
          <p:nvPr/>
        </p:nvSpPr>
        <p:spPr>
          <a:xfrm>
            <a:off x="374830" y="5149518"/>
            <a:ext cx="8043243" cy="830997"/>
          </a:xfrm>
          <a:prstGeom prst="rect">
            <a:avLst/>
          </a:prstGeom>
          <a:noFill/>
        </p:spPr>
        <p:txBody>
          <a:bodyPr wrap="square" rtlCol="0">
            <a:spAutoFit/>
          </a:bodyPr>
          <a:lstStyle/>
          <a:p>
            <a:r>
              <a:rPr lang="en-US" sz="2400" dirty="0">
                <a:latin typeface="Arial" pitchFamily="34" charset="0"/>
                <a:cs typeface="Arial" pitchFamily="34" charset="0"/>
              </a:rPr>
              <a:t>This is the </a:t>
            </a:r>
            <a:r>
              <a:rPr lang="en-US" sz="2400" dirty="0" err="1">
                <a:solidFill>
                  <a:srgbClr val="FF0000"/>
                </a:solidFill>
                <a:latin typeface="Arial" pitchFamily="34" charset="0"/>
                <a:cs typeface="Arial" pitchFamily="34" charset="0"/>
              </a:rPr>
              <a:t>intraclass</a:t>
            </a:r>
            <a:r>
              <a:rPr lang="en-US" sz="2400" dirty="0">
                <a:latin typeface="Arial" pitchFamily="34" charset="0"/>
                <a:cs typeface="Arial" pitchFamily="34" charset="0"/>
              </a:rPr>
              <a:t> (or </a:t>
            </a:r>
            <a:r>
              <a:rPr lang="en-US" sz="2400" dirty="0" err="1">
                <a:solidFill>
                  <a:srgbClr val="FF0000"/>
                </a:solidFill>
                <a:latin typeface="Arial" pitchFamily="34" charset="0"/>
                <a:cs typeface="Arial" pitchFamily="34" charset="0"/>
              </a:rPr>
              <a:t>intracluster</a:t>
            </a:r>
            <a:r>
              <a:rPr lang="en-US" sz="2400" dirty="0">
                <a:latin typeface="Arial" pitchFamily="34" charset="0"/>
                <a:cs typeface="Arial" pitchFamily="34" charset="0"/>
              </a:rPr>
              <a:t>) </a:t>
            </a:r>
            <a:r>
              <a:rPr lang="en-US" sz="2400" dirty="0">
                <a:solidFill>
                  <a:srgbClr val="FF0000"/>
                </a:solidFill>
                <a:latin typeface="Arial" pitchFamily="34" charset="0"/>
                <a:cs typeface="Arial" pitchFamily="34" charset="0"/>
              </a:rPr>
              <a:t>correlation</a:t>
            </a:r>
          </a:p>
          <a:p>
            <a:r>
              <a:rPr lang="en-US" sz="2400" dirty="0">
                <a:latin typeface="Arial" pitchFamily="34" charset="0"/>
                <a:cs typeface="Arial" pitchFamily="34" charset="0"/>
              </a:rPr>
              <a:t> </a:t>
            </a:r>
          </a:p>
        </p:txBody>
      </p:sp>
      <p:sp>
        <p:nvSpPr>
          <p:cNvPr id="26" name="TextBox 25"/>
          <p:cNvSpPr txBox="1"/>
          <p:nvPr/>
        </p:nvSpPr>
        <p:spPr>
          <a:xfrm>
            <a:off x="413103" y="5895189"/>
            <a:ext cx="8652838" cy="461665"/>
          </a:xfrm>
          <a:prstGeom prst="rect">
            <a:avLst/>
          </a:prstGeom>
          <a:noFill/>
        </p:spPr>
        <p:txBody>
          <a:bodyPr wrap="square" rtlCol="0">
            <a:spAutoFit/>
          </a:bodyPr>
          <a:lstStyle/>
          <a:p>
            <a:r>
              <a:rPr lang="en-US" sz="2400" dirty="0">
                <a:latin typeface="Arial" pitchFamily="34" charset="0"/>
                <a:cs typeface="Arial" pitchFamily="34" charset="0"/>
              </a:rPr>
              <a:t>R code for the fecal fat data is given on the course web-page</a:t>
            </a:r>
          </a:p>
        </p:txBody>
      </p:sp>
    </p:spTree>
    <p:extLst>
      <p:ext uri="{BB962C8B-B14F-4D97-AF65-F5344CB8AC3E}">
        <p14:creationId xmlns:p14="http://schemas.microsoft.com/office/powerpoint/2010/main" val="3204216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7"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5</a:t>
            </a:fld>
            <a:endParaRPr lang="en-US" altLang="nb-NO"/>
          </a:p>
        </p:txBody>
      </p:sp>
      <p:sp>
        <p:nvSpPr>
          <p:cNvPr id="3" name="Rectangle 2"/>
          <p:cNvSpPr txBox="1">
            <a:spLocks noChangeArrowheads="1"/>
          </p:cNvSpPr>
          <p:nvPr/>
        </p:nvSpPr>
        <p:spPr>
          <a:xfrm>
            <a:off x="369785" y="85029"/>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3200" b="1" kern="0" dirty="0">
                <a:solidFill>
                  <a:schemeClr val="accent2"/>
                </a:solidFill>
              </a:rPr>
              <a:t>Normal mixed models – general formulation</a:t>
            </a:r>
            <a:endParaRPr lang="en-GB" altLang="nb-NO" sz="3200" kern="0" dirty="0">
              <a:solidFill>
                <a:schemeClr val="accent2"/>
              </a:solidFill>
            </a:endParaRPr>
          </a:p>
        </p:txBody>
      </p:sp>
      <p:sp>
        <p:nvSpPr>
          <p:cNvPr id="4" name="TextBox 3"/>
          <p:cNvSpPr txBox="1"/>
          <p:nvPr/>
        </p:nvSpPr>
        <p:spPr>
          <a:xfrm>
            <a:off x="408198" y="764827"/>
            <a:ext cx="8616055" cy="830997"/>
          </a:xfrm>
          <a:prstGeom prst="rect">
            <a:avLst/>
          </a:prstGeom>
          <a:noFill/>
        </p:spPr>
        <p:txBody>
          <a:bodyPr wrap="square" rtlCol="0">
            <a:spAutoFit/>
          </a:bodyPr>
          <a:lstStyle/>
          <a:p>
            <a:r>
              <a:rPr lang="en-US" sz="2400" dirty="0">
                <a:latin typeface="Arial" pitchFamily="34" charset="0"/>
                <a:cs typeface="Arial" pitchFamily="34" charset="0"/>
              </a:rPr>
              <a:t>We assume that                     are independent vectors that corresponds to the measurements in each of  </a:t>
            </a:r>
            <a:r>
              <a:rPr lang="en-US" sz="2400" i="1" dirty="0">
                <a:latin typeface="Times New Roman" panose="02020603050405020304" pitchFamily="18" charset="0"/>
                <a:cs typeface="Times New Roman" panose="02020603050405020304" pitchFamily="18" charset="0"/>
              </a:rPr>
              <a:t>n</a:t>
            </a:r>
            <a:r>
              <a:rPr lang="en-US" sz="2400" i="1" dirty="0">
                <a:latin typeface="Arial" pitchFamily="34" charset="0"/>
                <a:cs typeface="Arial" pitchFamily="34" charset="0"/>
              </a:rPr>
              <a:t>  «</a:t>
            </a:r>
            <a:r>
              <a:rPr lang="en-US" sz="2400" dirty="0">
                <a:latin typeface="Arial" pitchFamily="34" charset="0"/>
                <a:cs typeface="Arial" pitchFamily="34" charset="0"/>
              </a:rPr>
              <a:t>clusters»</a:t>
            </a:r>
          </a:p>
        </p:txBody>
      </p:sp>
      <p:graphicFrame>
        <p:nvGraphicFramePr>
          <p:cNvPr id="5" name="Object 8"/>
          <p:cNvGraphicFramePr>
            <a:graphicFrameLocks noChangeAspect="1"/>
          </p:cNvGraphicFramePr>
          <p:nvPr/>
        </p:nvGraphicFramePr>
        <p:xfrm>
          <a:off x="2833377" y="780383"/>
          <a:ext cx="1549400" cy="457200"/>
        </p:xfrm>
        <a:graphic>
          <a:graphicData uri="http://schemas.openxmlformats.org/presentationml/2006/ole">
            <mc:AlternateContent xmlns:mc="http://schemas.openxmlformats.org/markup-compatibility/2006">
              <mc:Choice xmlns:v="urn:schemas-microsoft-com:vml" Requires="v">
                <p:oleObj name="Equation" r:id="rId2" imgW="774360" imgH="228600" progId="Equation.DSMT4">
                  <p:embed/>
                </p:oleObj>
              </mc:Choice>
              <mc:Fallback>
                <p:oleObj name="Equation" r:id="rId2" imgW="774360" imgH="228600" progId="Equation.DSMT4">
                  <p:embed/>
                  <p:pic>
                    <p:nvPicPr>
                      <p:cNvPr id="5" name="Object 8"/>
                      <p:cNvPicPr>
                        <a:picLocks noChangeAspect="1" noChangeArrowheads="1"/>
                      </p:cNvPicPr>
                      <p:nvPr/>
                    </p:nvPicPr>
                    <p:blipFill>
                      <a:blip r:embed="rId3"/>
                      <a:srcRect/>
                      <a:stretch>
                        <a:fillRect/>
                      </a:stretch>
                    </p:blipFill>
                    <p:spPr bwMode="auto">
                      <a:xfrm>
                        <a:off x="2833377" y="780383"/>
                        <a:ext cx="1549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Box 5"/>
          <p:cNvSpPr txBox="1"/>
          <p:nvPr/>
        </p:nvSpPr>
        <p:spPr>
          <a:xfrm>
            <a:off x="408198" y="1720240"/>
            <a:ext cx="8343912" cy="1569660"/>
          </a:xfrm>
          <a:prstGeom prst="rect">
            <a:avLst/>
          </a:prstGeom>
          <a:noFill/>
        </p:spPr>
        <p:txBody>
          <a:bodyPr wrap="square" rtlCol="0">
            <a:spAutoFit/>
          </a:bodyPr>
          <a:lstStyle/>
          <a:p>
            <a:r>
              <a:rPr lang="en-US" sz="2400" dirty="0">
                <a:latin typeface="Arial" pitchFamily="34" charset="0"/>
                <a:cs typeface="Arial" pitchFamily="34" charset="0"/>
              </a:rPr>
              <a:t>For ease of presentation, we assume that there are </a:t>
            </a:r>
            <a:r>
              <a:rPr lang="en-US" sz="2400" i="1" dirty="0">
                <a:latin typeface="Times New Roman" panose="02020603050405020304" pitchFamily="18" charset="0"/>
                <a:cs typeface="Times New Roman" panose="02020603050405020304" pitchFamily="18" charset="0"/>
              </a:rPr>
              <a:t>d</a:t>
            </a:r>
            <a:r>
              <a:rPr lang="en-US" sz="2400" i="1" dirty="0">
                <a:latin typeface="Arial" pitchFamily="34" charset="0"/>
                <a:cs typeface="Arial" pitchFamily="34" charset="0"/>
              </a:rPr>
              <a:t> </a:t>
            </a:r>
            <a:r>
              <a:rPr lang="en-US" sz="2400" dirty="0">
                <a:latin typeface="Arial" pitchFamily="34" charset="0"/>
                <a:cs typeface="Arial" pitchFamily="34" charset="0"/>
              </a:rPr>
              <a:t>observations in each cluster, and write</a:t>
            </a:r>
          </a:p>
          <a:p>
            <a:r>
              <a:rPr lang="en-US" sz="2400" dirty="0">
                <a:latin typeface="Arial" pitchFamily="34" charset="0"/>
                <a:cs typeface="Arial" pitchFamily="34" charset="0"/>
              </a:rPr>
              <a:t>(but it is easy to generalize to the situation where the number of observations may vary between the clusters)</a:t>
            </a:r>
          </a:p>
        </p:txBody>
      </p:sp>
      <p:graphicFrame>
        <p:nvGraphicFramePr>
          <p:cNvPr id="7" name="Object 8"/>
          <p:cNvGraphicFramePr>
            <a:graphicFrameLocks noChangeAspect="1"/>
          </p:cNvGraphicFramePr>
          <p:nvPr/>
        </p:nvGraphicFramePr>
        <p:xfrm>
          <a:off x="5806611" y="2095035"/>
          <a:ext cx="2540000" cy="482600"/>
        </p:xfrm>
        <a:graphic>
          <a:graphicData uri="http://schemas.openxmlformats.org/presentationml/2006/ole">
            <mc:AlternateContent xmlns:mc="http://schemas.openxmlformats.org/markup-compatibility/2006">
              <mc:Choice xmlns:v="urn:schemas-microsoft-com:vml" Requires="v">
                <p:oleObj name="Equation" r:id="rId4" imgW="1269720" imgH="241200" progId="Equation.DSMT4">
                  <p:embed/>
                </p:oleObj>
              </mc:Choice>
              <mc:Fallback>
                <p:oleObj name="Equation" r:id="rId4" imgW="1269720" imgH="241200" progId="Equation.DSMT4">
                  <p:embed/>
                  <p:pic>
                    <p:nvPicPr>
                      <p:cNvPr id="7" name="Object 8"/>
                      <p:cNvPicPr>
                        <a:picLocks noChangeAspect="1" noChangeArrowheads="1"/>
                      </p:cNvPicPr>
                      <p:nvPr/>
                    </p:nvPicPr>
                    <p:blipFill>
                      <a:blip r:embed="rId5"/>
                      <a:srcRect/>
                      <a:stretch>
                        <a:fillRect/>
                      </a:stretch>
                    </p:blipFill>
                    <p:spPr bwMode="auto">
                      <a:xfrm>
                        <a:off x="5806611" y="2095035"/>
                        <a:ext cx="2540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TextBox 7"/>
          <p:cNvSpPr txBox="1"/>
          <p:nvPr/>
        </p:nvSpPr>
        <p:spPr>
          <a:xfrm>
            <a:off x="408198" y="3380319"/>
            <a:ext cx="8343912" cy="461665"/>
          </a:xfrm>
          <a:prstGeom prst="rect">
            <a:avLst/>
          </a:prstGeom>
          <a:noFill/>
        </p:spPr>
        <p:txBody>
          <a:bodyPr wrap="square" rtlCol="0">
            <a:spAutoFit/>
          </a:bodyPr>
          <a:lstStyle/>
          <a:p>
            <a:r>
              <a:rPr lang="en-US" sz="2400" dirty="0">
                <a:latin typeface="Arial" pitchFamily="34" charset="0"/>
                <a:cs typeface="Arial" pitchFamily="34" charset="0"/>
              </a:rPr>
              <a:t>We consider a mixed effects model:</a:t>
            </a:r>
          </a:p>
        </p:txBody>
      </p:sp>
      <p:graphicFrame>
        <p:nvGraphicFramePr>
          <p:cNvPr id="9" name="Object 8"/>
          <p:cNvGraphicFramePr>
            <a:graphicFrameLocks noChangeAspect="1"/>
          </p:cNvGraphicFramePr>
          <p:nvPr/>
        </p:nvGraphicFramePr>
        <p:xfrm>
          <a:off x="2214563" y="3890963"/>
          <a:ext cx="2438400" cy="482600"/>
        </p:xfrm>
        <a:graphic>
          <a:graphicData uri="http://schemas.openxmlformats.org/presentationml/2006/ole">
            <mc:AlternateContent xmlns:mc="http://schemas.openxmlformats.org/markup-compatibility/2006">
              <mc:Choice xmlns:v="urn:schemas-microsoft-com:vml" Requires="v">
                <p:oleObj name="Equation" r:id="rId6" imgW="1218960" imgH="241200" progId="Equation.DSMT4">
                  <p:embed/>
                </p:oleObj>
              </mc:Choice>
              <mc:Fallback>
                <p:oleObj name="Equation" r:id="rId6" imgW="1218960" imgH="241200" progId="Equation.DSMT4">
                  <p:embed/>
                  <p:pic>
                    <p:nvPicPr>
                      <p:cNvPr id="9" name="Object 8"/>
                      <p:cNvPicPr>
                        <a:picLocks noChangeAspect="1" noChangeArrowheads="1"/>
                      </p:cNvPicPr>
                      <p:nvPr/>
                    </p:nvPicPr>
                    <p:blipFill>
                      <a:blip r:embed="rId7"/>
                      <a:srcRect/>
                      <a:stretch>
                        <a:fillRect/>
                      </a:stretch>
                    </p:blipFill>
                    <p:spPr bwMode="auto">
                      <a:xfrm>
                        <a:off x="2214563" y="3890963"/>
                        <a:ext cx="2438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TextBox 9"/>
          <p:cNvSpPr txBox="1"/>
          <p:nvPr/>
        </p:nvSpPr>
        <p:spPr>
          <a:xfrm>
            <a:off x="408198" y="4410002"/>
            <a:ext cx="8431002" cy="1200329"/>
          </a:xfrm>
          <a:prstGeom prst="rect">
            <a:avLst/>
          </a:prstGeom>
          <a:noFill/>
        </p:spPr>
        <p:txBody>
          <a:bodyPr wrap="square" rtlCol="0">
            <a:spAutoFit/>
          </a:bodyPr>
          <a:lstStyle/>
          <a:p>
            <a:r>
              <a:rPr lang="en-US" sz="2400" dirty="0">
                <a:latin typeface="Arial" pitchFamily="34" charset="0"/>
                <a:cs typeface="Arial" pitchFamily="34" charset="0"/>
              </a:rPr>
              <a:t>Here       is a           vector of fixed effects,                        is            a          vector of random effects, and                                 , and is independent of         </a:t>
            </a:r>
          </a:p>
        </p:txBody>
      </p:sp>
      <p:graphicFrame>
        <p:nvGraphicFramePr>
          <p:cNvPr id="11" name="Object 10"/>
          <p:cNvGraphicFramePr>
            <a:graphicFrameLocks noChangeAspect="1"/>
          </p:cNvGraphicFramePr>
          <p:nvPr/>
        </p:nvGraphicFramePr>
        <p:xfrm>
          <a:off x="1324882" y="4465267"/>
          <a:ext cx="254000" cy="406400"/>
        </p:xfrm>
        <a:graphic>
          <a:graphicData uri="http://schemas.openxmlformats.org/presentationml/2006/ole">
            <mc:AlternateContent xmlns:mc="http://schemas.openxmlformats.org/markup-compatibility/2006">
              <mc:Choice xmlns:v="urn:schemas-microsoft-com:vml" Requires="v">
                <p:oleObj name="Equation" r:id="rId8" imgW="126720" imgH="203040" progId="Equation.DSMT4">
                  <p:embed/>
                </p:oleObj>
              </mc:Choice>
              <mc:Fallback>
                <p:oleObj name="Equation" r:id="rId8" imgW="126720" imgH="203040" progId="Equation.DSMT4">
                  <p:embed/>
                  <p:pic>
                    <p:nvPicPr>
                      <p:cNvPr id="11" name="Object 10"/>
                      <p:cNvPicPr>
                        <a:picLocks noChangeAspect="1" noChangeArrowheads="1"/>
                      </p:cNvPicPr>
                      <p:nvPr/>
                    </p:nvPicPr>
                    <p:blipFill>
                      <a:blip r:embed="rId9"/>
                      <a:srcRect/>
                      <a:stretch>
                        <a:fillRect/>
                      </a:stretch>
                    </p:blipFill>
                    <p:spPr bwMode="auto">
                      <a:xfrm>
                        <a:off x="1324882" y="4465267"/>
                        <a:ext cx="254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11"/>
          <p:cNvGraphicFramePr>
            <a:graphicFrameLocks noChangeAspect="1"/>
          </p:cNvGraphicFramePr>
          <p:nvPr/>
        </p:nvGraphicFramePr>
        <p:xfrm>
          <a:off x="6296252" y="4434424"/>
          <a:ext cx="1727200" cy="457200"/>
        </p:xfrm>
        <a:graphic>
          <a:graphicData uri="http://schemas.openxmlformats.org/presentationml/2006/ole">
            <mc:AlternateContent xmlns:mc="http://schemas.openxmlformats.org/markup-compatibility/2006">
              <mc:Choice xmlns:v="urn:schemas-microsoft-com:vml" Requires="v">
                <p:oleObj name="Equation" r:id="rId10" imgW="863280" imgH="228600" progId="Equation.DSMT4">
                  <p:embed/>
                </p:oleObj>
              </mc:Choice>
              <mc:Fallback>
                <p:oleObj name="Equation" r:id="rId10" imgW="863280" imgH="228600" progId="Equation.DSMT4">
                  <p:embed/>
                  <p:pic>
                    <p:nvPicPr>
                      <p:cNvPr id="12" name="Object 11"/>
                      <p:cNvPicPr>
                        <a:picLocks noChangeAspect="1" noChangeArrowheads="1"/>
                      </p:cNvPicPr>
                      <p:nvPr/>
                    </p:nvPicPr>
                    <p:blipFill>
                      <a:blip r:embed="rId11"/>
                      <a:srcRect/>
                      <a:stretch>
                        <a:fillRect/>
                      </a:stretch>
                    </p:blipFill>
                    <p:spPr bwMode="auto">
                      <a:xfrm>
                        <a:off x="6296252" y="4434424"/>
                        <a:ext cx="172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12"/>
          <p:cNvGraphicFramePr>
            <a:graphicFrameLocks noChangeAspect="1"/>
          </p:cNvGraphicFramePr>
          <p:nvPr/>
        </p:nvGraphicFramePr>
        <p:xfrm>
          <a:off x="2364238" y="4459824"/>
          <a:ext cx="635000" cy="406400"/>
        </p:xfrm>
        <a:graphic>
          <a:graphicData uri="http://schemas.openxmlformats.org/presentationml/2006/ole">
            <mc:AlternateContent xmlns:mc="http://schemas.openxmlformats.org/markup-compatibility/2006">
              <mc:Choice xmlns:v="urn:schemas-microsoft-com:vml" Requires="v">
                <p:oleObj name="Equation" r:id="rId12" imgW="317160" imgH="203040" progId="Equation.DSMT4">
                  <p:embed/>
                </p:oleObj>
              </mc:Choice>
              <mc:Fallback>
                <p:oleObj name="Equation" r:id="rId12" imgW="317160" imgH="203040" progId="Equation.DSMT4">
                  <p:embed/>
                  <p:pic>
                    <p:nvPicPr>
                      <p:cNvPr id="13" name="Object 12"/>
                      <p:cNvPicPr>
                        <a:picLocks noChangeAspect="1" noChangeArrowheads="1"/>
                      </p:cNvPicPr>
                      <p:nvPr/>
                    </p:nvPicPr>
                    <p:blipFill>
                      <a:blip r:embed="rId13"/>
                      <a:srcRect/>
                      <a:stretch>
                        <a:fillRect/>
                      </a:stretch>
                    </p:blipFill>
                    <p:spPr bwMode="auto">
                      <a:xfrm>
                        <a:off x="2364238" y="4459824"/>
                        <a:ext cx="635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13"/>
          <p:cNvGraphicFramePr>
            <a:graphicFrameLocks noChangeAspect="1"/>
          </p:cNvGraphicFramePr>
          <p:nvPr/>
        </p:nvGraphicFramePr>
        <p:xfrm>
          <a:off x="855663" y="4829175"/>
          <a:ext cx="584200" cy="406400"/>
        </p:xfrm>
        <a:graphic>
          <a:graphicData uri="http://schemas.openxmlformats.org/presentationml/2006/ole">
            <mc:AlternateContent xmlns:mc="http://schemas.openxmlformats.org/markup-compatibility/2006">
              <mc:Choice xmlns:v="urn:schemas-microsoft-com:vml" Requires="v">
                <p:oleObj name="Equation" r:id="rId14" imgW="291960" imgH="203040" progId="Equation.DSMT4">
                  <p:embed/>
                </p:oleObj>
              </mc:Choice>
              <mc:Fallback>
                <p:oleObj name="Equation" r:id="rId14" imgW="291960" imgH="203040" progId="Equation.DSMT4">
                  <p:embed/>
                  <p:pic>
                    <p:nvPicPr>
                      <p:cNvPr id="14" name="Object 13"/>
                      <p:cNvPicPr>
                        <a:picLocks noChangeAspect="1" noChangeArrowheads="1"/>
                      </p:cNvPicPr>
                      <p:nvPr/>
                    </p:nvPicPr>
                    <p:blipFill>
                      <a:blip r:embed="rId15"/>
                      <a:srcRect/>
                      <a:stretch>
                        <a:fillRect/>
                      </a:stretch>
                    </p:blipFill>
                    <p:spPr bwMode="auto">
                      <a:xfrm>
                        <a:off x="855663" y="4829175"/>
                        <a:ext cx="5842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 name="Object 8"/>
          <p:cNvGraphicFramePr>
            <a:graphicFrameLocks noChangeAspect="1"/>
          </p:cNvGraphicFramePr>
          <p:nvPr/>
        </p:nvGraphicFramePr>
        <p:xfrm>
          <a:off x="5502275" y="4808538"/>
          <a:ext cx="2794000" cy="482600"/>
        </p:xfrm>
        <a:graphic>
          <a:graphicData uri="http://schemas.openxmlformats.org/presentationml/2006/ole">
            <mc:AlternateContent xmlns:mc="http://schemas.openxmlformats.org/markup-compatibility/2006">
              <mc:Choice xmlns:v="urn:schemas-microsoft-com:vml" Requires="v">
                <p:oleObj name="Equation" r:id="rId16" imgW="1396800" imgH="241200" progId="Equation.DSMT4">
                  <p:embed/>
                </p:oleObj>
              </mc:Choice>
              <mc:Fallback>
                <p:oleObj name="Equation" r:id="rId16" imgW="1396800" imgH="241200" progId="Equation.DSMT4">
                  <p:embed/>
                  <p:pic>
                    <p:nvPicPr>
                      <p:cNvPr id="15" name="Object 8"/>
                      <p:cNvPicPr>
                        <a:picLocks noChangeAspect="1" noChangeArrowheads="1"/>
                      </p:cNvPicPr>
                      <p:nvPr/>
                    </p:nvPicPr>
                    <p:blipFill>
                      <a:blip r:embed="rId17"/>
                      <a:srcRect/>
                      <a:stretch>
                        <a:fillRect/>
                      </a:stretch>
                    </p:blipFill>
                    <p:spPr bwMode="auto">
                      <a:xfrm>
                        <a:off x="5502275" y="4808538"/>
                        <a:ext cx="2794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304467870"/>
              </p:ext>
            </p:extLst>
          </p:nvPr>
        </p:nvGraphicFramePr>
        <p:xfrm>
          <a:off x="3476626" y="5163979"/>
          <a:ext cx="330200" cy="457200"/>
        </p:xfrm>
        <a:graphic>
          <a:graphicData uri="http://schemas.openxmlformats.org/presentationml/2006/ole">
            <mc:AlternateContent xmlns:mc="http://schemas.openxmlformats.org/markup-compatibility/2006">
              <mc:Choice xmlns:v="urn:schemas-microsoft-com:vml" Requires="v">
                <p:oleObj name="Equation" r:id="rId18" imgW="164880" imgH="228600" progId="Equation.DSMT4">
                  <p:embed/>
                </p:oleObj>
              </mc:Choice>
              <mc:Fallback>
                <p:oleObj name="Equation" r:id="rId18" imgW="164880" imgH="228600" progId="Equation.DSMT4">
                  <p:embed/>
                  <p:pic>
                    <p:nvPicPr>
                      <p:cNvPr id="16" name="Object 15"/>
                      <p:cNvPicPr>
                        <a:picLocks noChangeAspect="1" noChangeArrowheads="1"/>
                      </p:cNvPicPr>
                      <p:nvPr/>
                    </p:nvPicPr>
                    <p:blipFill>
                      <a:blip r:embed="rId19"/>
                      <a:srcRect/>
                      <a:stretch>
                        <a:fillRect/>
                      </a:stretch>
                    </p:blipFill>
                    <p:spPr bwMode="auto">
                      <a:xfrm>
                        <a:off x="3476626" y="5163979"/>
                        <a:ext cx="330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7" name="TextBox 16"/>
              <p:cNvSpPr txBox="1"/>
              <p:nvPr/>
            </p:nvSpPr>
            <p:spPr>
              <a:xfrm>
                <a:off x="389518" y="5675107"/>
                <a:ext cx="8431002" cy="830997"/>
              </a:xfrm>
              <a:prstGeom prst="rect">
                <a:avLst/>
              </a:prstGeom>
              <a:noFill/>
            </p:spPr>
            <p:txBody>
              <a:bodyPr wrap="square" rtlCol="0">
                <a:spAutoFit/>
              </a:bodyPr>
              <a:lstStyle/>
              <a:p>
                <a:r>
                  <a:rPr lang="en-US" sz="2400" dirty="0">
                    <a:latin typeface="Arial" pitchFamily="34" charset="0"/>
                    <a:cs typeface="Arial" pitchFamily="34" charset="0"/>
                  </a:rPr>
                  <a:t>In some situations, we will assume that </a:t>
                </a:r>
                <a14:m>
                  <m:oMath xmlns:m="http://schemas.openxmlformats.org/officeDocument/2006/math">
                    <m:r>
                      <a:rPr lang="nb-NO" sz="2400" b="1" i="0" smtClean="0">
                        <a:latin typeface="Cambria Math" panose="02040503050406030204" pitchFamily="18" charset="0"/>
                        <a:cs typeface="Arial" pitchFamily="34" charset="0"/>
                      </a:rPr>
                      <m:t>𝐑</m:t>
                    </m:r>
                    <m:r>
                      <a:rPr lang="nb-NO" sz="2400" b="0" i="1" smtClean="0">
                        <a:latin typeface="Cambria Math" panose="02040503050406030204" pitchFamily="18" charset="0"/>
                        <a:cs typeface="Arial" pitchFamily="34" charset="0"/>
                      </a:rPr>
                      <m:t>=</m:t>
                    </m:r>
                    <m:sSubSup>
                      <m:sSubSupPr>
                        <m:ctrlPr>
                          <a:rPr lang="nb-NO" sz="2400" b="0" i="1" smtClean="0">
                            <a:latin typeface="Cambria Math" panose="02040503050406030204" pitchFamily="18" charset="0"/>
                            <a:cs typeface="Arial" pitchFamily="34" charset="0"/>
                          </a:rPr>
                        </m:ctrlPr>
                      </m:sSubSupPr>
                      <m:e>
                        <m:r>
                          <a:rPr lang="nb-NO" sz="2400" b="0" i="1" smtClean="0">
                            <a:latin typeface="Cambria Math" panose="02040503050406030204" pitchFamily="18" charset="0"/>
                            <a:ea typeface="Cambria Math" panose="02040503050406030204" pitchFamily="18" charset="0"/>
                            <a:cs typeface="Arial" pitchFamily="34" charset="0"/>
                          </a:rPr>
                          <m:t>𝜎</m:t>
                        </m:r>
                      </m:e>
                      <m:sub>
                        <m:r>
                          <a:rPr lang="nb-NO" sz="2400" b="0" i="1" smtClean="0">
                            <a:latin typeface="Cambria Math" panose="02040503050406030204" pitchFamily="18" charset="0"/>
                            <a:ea typeface="Cambria Math" panose="02040503050406030204" pitchFamily="18" charset="0"/>
                            <a:cs typeface="Arial" pitchFamily="34" charset="0"/>
                          </a:rPr>
                          <m:t>𝜀</m:t>
                        </m:r>
                      </m:sub>
                      <m:sup>
                        <m:r>
                          <a:rPr lang="nb-NO" sz="2400" b="0" i="1" smtClean="0">
                            <a:latin typeface="Cambria Math" panose="02040503050406030204" pitchFamily="18" charset="0"/>
                            <a:cs typeface="Arial" pitchFamily="34" charset="0"/>
                          </a:rPr>
                          <m:t>2</m:t>
                        </m:r>
                      </m:sup>
                    </m:sSubSup>
                    <m:r>
                      <a:rPr lang="nb-NO" sz="2400" b="1" i="0" smtClean="0">
                        <a:latin typeface="Cambria Math" panose="02040503050406030204" pitchFamily="18" charset="0"/>
                        <a:cs typeface="Arial" pitchFamily="34" charset="0"/>
                      </a:rPr>
                      <m:t>𝐈</m:t>
                    </m:r>
                  </m:oMath>
                </a14:m>
                <a:r>
                  <a:rPr lang="en-US" sz="2400" dirty="0">
                    <a:latin typeface="Arial" pitchFamily="34" charset="0"/>
                    <a:cs typeface="Arial" pitchFamily="34" charset="0"/>
                  </a:rPr>
                  <a:t>, so that              the        are independent and  </a:t>
                </a:r>
              </a:p>
            </p:txBody>
          </p:sp>
        </mc:Choice>
        <mc:Fallback xmlns="">
          <p:sp>
            <p:nvSpPr>
              <p:cNvPr id="17" name="TextBox 16"/>
              <p:cNvSpPr txBox="1">
                <a:spLocks noRot="1" noChangeAspect="1" noMove="1" noResize="1" noEditPoints="1" noAdjustHandles="1" noChangeArrowheads="1" noChangeShapeType="1" noTextEdit="1"/>
              </p:cNvSpPr>
              <p:nvPr/>
            </p:nvSpPr>
            <p:spPr>
              <a:xfrm>
                <a:off x="389518" y="5675107"/>
                <a:ext cx="8431002" cy="830997"/>
              </a:xfrm>
              <a:prstGeom prst="rect">
                <a:avLst/>
              </a:prstGeom>
              <a:blipFill>
                <a:blip r:embed="rId21"/>
                <a:stretch>
                  <a:fillRect l="-1053" t="-4478" r="-6015" b="-14925"/>
                </a:stretch>
              </a:blipFill>
            </p:spPr>
            <p:txBody>
              <a:bodyPr/>
              <a:lstStyle/>
              <a:p>
                <a:r>
                  <a:rPr lang="nb-NO">
                    <a:noFill/>
                  </a:rPr>
                  <a:t> </a:t>
                </a:r>
              </a:p>
            </p:txBody>
          </p:sp>
        </mc:Fallback>
      </mc:AlternateContent>
      <p:graphicFrame>
        <p:nvGraphicFramePr>
          <p:cNvPr id="19" name="Object 18"/>
          <p:cNvGraphicFramePr>
            <a:graphicFrameLocks noChangeAspect="1"/>
          </p:cNvGraphicFramePr>
          <p:nvPr/>
        </p:nvGraphicFramePr>
        <p:xfrm>
          <a:off x="1109663" y="6045200"/>
          <a:ext cx="355600" cy="482600"/>
        </p:xfrm>
        <a:graphic>
          <a:graphicData uri="http://schemas.openxmlformats.org/presentationml/2006/ole">
            <mc:AlternateContent xmlns:mc="http://schemas.openxmlformats.org/markup-compatibility/2006">
              <mc:Choice xmlns:v="urn:schemas-microsoft-com:vml" Requires="v">
                <p:oleObj name="Equation" r:id="rId22" imgW="177480" imgH="241200" progId="Equation.DSMT4">
                  <p:embed/>
                </p:oleObj>
              </mc:Choice>
              <mc:Fallback>
                <p:oleObj name="Equation" r:id="rId22" imgW="177480" imgH="241200" progId="Equation.DSMT4">
                  <p:embed/>
                  <p:pic>
                    <p:nvPicPr>
                      <p:cNvPr id="19" name="Object 18"/>
                      <p:cNvPicPr>
                        <a:picLocks noChangeAspect="1" noChangeArrowheads="1"/>
                      </p:cNvPicPr>
                      <p:nvPr/>
                    </p:nvPicPr>
                    <p:blipFill>
                      <a:blip r:embed="rId23"/>
                      <a:srcRect/>
                      <a:stretch>
                        <a:fillRect/>
                      </a:stretch>
                    </p:blipFill>
                    <p:spPr bwMode="auto">
                      <a:xfrm>
                        <a:off x="1109663" y="6045200"/>
                        <a:ext cx="355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8"/>
          <p:cNvGraphicFramePr>
            <a:graphicFrameLocks noChangeAspect="1"/>
          </p:cNvGraphicFramePr>
          <p:nvPr/>
        </p:nvGraphicFramePr>
        <p:xfrm>
          <a:off x="4532313" y="6045200"/>
          <a:ext cx="1752600" cy="508000"/>
        </p:xfrm>
        <a:graphic>
          <a:graphicData uri="http://schemas.openxmlformats.org/presentationml/2006/ole">
            <mc:AlternateContent xmlns:mc="http://schemas.openxmlformats.org/markup-compatibility/2006">
              <mc:Choice xmlns:v="urn:schemas-microsoft-com:vml" Requires="v">
                <p:oleObj name="Equation" r:id="rId24" imgW="876240" imgH="253800" progId="Equation.DSMT4">
                  <p:embed/>
                </p:oleObj>
              </mc:Choice>
              <mc:Fallback>
                <p:oleObj name="Equation" r:id="rId24" imgW="876240" imgH="253800" progId="Equation.DSMT4">
                  <p:embed/>
                  <p:pic>
                    <p:nvPicPr>
                      <p:cNvPr id="20" name="Object 8"/>
                      <p:cNvPicPr>
                        <a:picLocks noChangeAspect="1" noChangeArrowheads="1"/>
                      </p:cNvPicPr>
                      <p:nvPr/>
                    </p:nvPicPr>
                    <p:blipFill>
                      <a:blip r:embed="rId25"/>
                      <a:srcRect/>
                      <a:stretch>
                        <a:fillRect/>
                      </a:stretch>
                    </p:blipFill>
                    <p:spPr bwMode="auto">
                      <a:xfrm>
                        <a:off x="4532313" y="6045200"/>
                        <a:ext cx="175260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9889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uiExpand="1" build="p"/>
      <p:bldP spid="8" grpId="0"/>
      <p:bldP spid="10"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527945" y="4651287"/>
            <a:ext cx="8616055" cy="830997"/>
          </a:xfrm>
          <a:prstGeom prst="rect">
            <a:avLst/>
          </a:prstGeom>
          <a:noFill/>
        </p:spPr>
        <p:txBody>
          <a:bodyPr wrap="square" rtlCol="0">
            <a:spAutoFit/>
          </a:bodyPr>
          <a:lstStyle/>
          <a:p>
            <a:r>
              <a:rPr lang="en-US" sz="2400" dirty="0">
                <a:latin typeface="Arial" pitchFamily="34" charset="0"/>
                <a:cs typeface="Arial" pitchFamily="34" charset="0"/>
              </a:rPr>
              <a:t>Note that       is multivariate normal with mean vector                       </a:t>
            </a:r>
          </a:p>
          <a:p>
            <a:r>
              <a:rPr lang="en-US" sz="2400" dirty="0">
                <a:latin typeface="Arial" pitchFamily="34" charset="0"/>
                <a:cs typeface="Arial" pitchFamily="34" charset="0"/>
              </a:rPr>
              <a:t>                    and covariance matrix</a:t>
            </a:r>
          </a:p>
        </p:txBody>
      </p:sp>
      <p:sp>
        <p:nvSpPr>
          <p:cNvPr id="2" name="Slide Number Placeholder 1"/>
          <p:cNvSpPr>
            <a:spLocks noGrp="1"/>
          </p:cNvSpPr>
          <p:nvPr>
            <p:ph type="sldNum" sz="quarter" idx="12"/>
          </p:nvPr>
        </p:nvSpPr>
        <p:spPr>
          <a:xfrm>
            <a:off x="6596744" y="6441172"/>
            <a:ext cx="2133600" cy="476250"/>
          </a:xfrm>
        </p:spPr>
        <p:txBody>
          <a:bodyPr/>
          <a:lstStyle/>
          <a:p>
            <a:pPr>
              <a:defRPr/>
            </a:pPr>
            <a:fld id="{F47A4692-C68A-4E5B-9D76-4536B80B398B}" type="slidenum">
              <a:rPr lang="en-US" altLang="nb-NO" smtClean="0"/>
              <a:pPr>
                <a:defRPr/>
              </a:pPr>
              <a:t>6</a:t>
            </a:fld>
            <a:endParaRPr lang="en-US" altLang="nb-NO"/>
          </a:p>
        </p:txBody>
      </p:sp>
      <p:graphicFrame>
        <p:nvGraphicFramePr>
          <p:cNvPr id="4" name="Object 3"/>
          <p:cNvGraphicFramePr>
            <a:graphicFrameLocks noChangeAspect="1"/>
          </p:cNvGraphicFramePr>
          <p:nvPr>
            <p:extLst>
              <p:ext uri="{D42A27DB-BD31-4B8C-83A1-F6EECF244321}">
                <p14:modId xmlns:p14="http://schemas.microsoft.com/office/powerpoint/2010/main" val="3751178499"/>
              </p:ext>
            </p:extLst>
          </p:nvPr>
        </p:nvGraphicFramePr>
        <p:xfrm>
          <a:off x="592366" y="5067976"/>
          <a:ext cx="1625600" cy="457200"/>
        </p:xfrm>
        <a:graphic>
          <a:graphicData uri="http://schemas.openxmlformats.org/presentationml/2006/ole">
            <mc:AlternateContent xmlns:mc="http://schemas.openxmlformats.org/markup-compatibility/2006">
              <mc:Choice xmlns:v="urn:schemas-microsoft-com:vml" Requires="v">
                <p:oleObj name="Equation" r:id="rId2" imgW="812520" imgH="228600" progId="Equation.DSMT4">
                  <p:embed/>
                </p:oleObj>
              </mc:Choice>
              <mc:Fallback>
                <p:oleObj name="Equation" r:id="rId2" imgW="812520" imgH="228600" progId="Equation.DSMT4">
                  <p:embed/>
                  <p:pic>
                    <p:nvPicPr>
                      <p:cNvPr id="4" name="Object 3"/>
                      <p:cNvPicPr>
                        <a:picLocks noChangeAspect="1" noChangeArrowheads="1"/>
                      </p:cNvPicPr>
                      <p:nvPr/>
                    </p:nvPicPr>
                    <p:blipFill>
                      <a:blip r:embed="rId3"/>
                      <a:srcRect/>
                      <a:stretch>
                        <a:fillRect/>
                      </a:stretch>
                    </p:blipFill>
                    <p:spPr bwMode="auto">
                      <a:xfrm>
                        <a:off x="592366" y="5067976"/>
                        <a:ext cx="162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571489" y="1167170"/>
            <a:ext cx="8343912" cy="2564805"/>
          </a:xfrm>
          <a:prstGeom prst="rect">
            <a:avLst/>
          </a:prstGeom>
          <a:noFill/>
        </p:spPr>
        <p:txBody>
          <a:bodyPr wrap="square" rtlCol="0">
            <a:spAutoFit/>
          </a:bodyPr>
          <a:lstStyle/>
          <a:p>
            <a:pPr>
              <a:spcBef>
                <a:spcPts val="0"/>
              </a:spcBef>
              <a:spcAft>
                <a:spcPts val="400"/>
              </a:spcAft>
            </a:pPr>
            <a:r>
              <a:rPr lang="en-US" sz="2400" dirty="0">
                <a:latin typeface="Arial" pitchFamily="34" charset="0"/>
                <a:cs typeface="Arial" pitchFamily="34" charset="0"/>
              </a:rPr>
              <a:t>where         </a:t>
            </a:r>
          </a:p>
          <a:p>
            <a:pPr marL="342900" indent="-342900">
              <a:spcBef>
                <a:spcPts val="0"/>
              </a:spcBef>
              <a:spcAft>
                <a:spcPts val="400"/>
              </a:spcAft>
              <a:buFont typeface="Arial" panose="020B0604020202020204" pitchFamily="34" charset="0"/>
              <a:buChar char="•"/>
            </a:pPr>
            <a:r>
              <a:rPr lang="en-US" sz="2400" dirty="0">
                <a:latin typeface="Arial" pitchFamily="34" charset="0"/>
                <a:cs typeface="Arial" pitchFamily="34" charset="0"/>
              </a:rPr>
              <a:t>        is the             matrix that has         in row </a:t>
            </a:r>
            <a:r>
              <a:rPr lang="en-US" sz="2400" i="1" dirty="0">
                <a:latin typeface="Times New Roman" panose="02020603050405020304" pitchFamily="18" charset="0"/>
                <a:cs typeface="Times New Roman" panose="02020603050405020304" pitchFamily="18" charset="0"/>
              </a:rPr>
              <a:t>j</a:t>
            </a:r>
            <a:r>
              <a:rPr lang="en-US" sz="2400" dirty="0">
                <a:latin typeface="Arial" pitchFamily="34" charset="0"/>
                <a:cs typeface="Arial" pitchFamily="34" charset="0"/>
              </a:rPr>
              <a:t> </a:t>
            </a:r>
          </a:p>
          <a:p>
            <a:pPr marL="342900" indent="-342900">
              <a:spcBef>
                <a:spcPts val="0"/>
              </a:spcBef>
              <a:spcAft>
                <a:spcPts val="400"/>
              </a:spcAft>
              <a:buFont typeface="Arial" panose="020B0604020202020204" pitchFamily="34" charset="0"/>
              <a:buChar char="•"/>
            </a:pPr>
            <a:r>
              <a:rPr lang="en-US" sz="2400" dirty="0">
                <a:latin typeface="Arial" pitchFamily="34" charset="0"/>
                <a:cs typeface="Arial" pitchFamily="34" charset="0"/>
              </a:rPr>
              <a:t>        is the             matrix that has         in row </a:t>
            </a:r>
            <a:r>
              <a:rPr lang="en-US" sz="2400" i="1" dirty="0">
                <a:latin typeface="Times New Roman" panose="02020603050405020304" pitchFamily="18" charset="0"/>
                <a:cs typeface="Times New Roman" panose="02020603050405020304" pitchFamily="18" charset="0"/>
              </a:rPr>
              <a:t>j</a:t>
            </a:r>
          </a:p>
          <a:p>
            <a:pPr marL="342900" indent="-342900">
              <a:spcBef>
                <a:spcPts val="0"/>
              </a:spcBef>
              <a:spcAft>
                <a:spcPts val="400"/>
              </a:spcAft>
              <a:buFont typeface="Arial" panose="020B0604020202020204" pitchFamily="34" charset="0"/>
              <a:buChar char="•"/>
            </a:pPr>
            <a:r>
              <a:rPr lang="en-US" sz="2400" i="1" dirty="0">
                <a:latin typeface="Times New Roman" panose="02020603050405020304" pitchFamily="18" charset="0"/>
                <a:cs typeface="Times New Roman" panose="02020603050405020304" pitchFamily="18" charset="0"/>
              </a:rPr>
              <a:t>  </a:t>
            </a:r>
          </a:p>
          <a:p>
            <a:pPr marL="342900" indent="-342900">
              <a:spcBef>
                <a:spcPts val="0"/>
              </a:spcBef>
              <a:spcAft>
                <a:spcPts val="400"/>
              </a:spcAft>
              <a:buFont typeface="Arial" panose="020B0604020202020204" pitchFamily="34" charset="0"/>
              <a:buChar char="•"/>
            </a:pPr>
            <a:r>
              <a:rPr lang="en-US" sz="2400" i="1" dirty="0">
                <a:latin typeface="Times New Roman" panose="02020603050405020304" pitchFamily="18" charset="0"/>
                <a:cs typeface="Times New Roman" panose="02020603050405020304" pitchFamily="18" charset="0"/>
              </a:rPr>
              <a:t> </a:t>
            </a:r>
          </a:p>
          <a:p>
            <a:pPr marL="342900" indent="-342900">
              <a:spcBef>
                <a:spcPts val="0"/>
              </a:spcBef>
              <a:spcAft>
                <a:spcPts val="400"/>
              </a:spcAft>
              <a:buFont typeface="Arial" panose="020B0604020202020204" pitchFamily="34" charset="0"/>
              <a:buChar char="•"/>
            </a:pPr>
            <a:r>
              <a:rPr lang="en-US" sz="2400" i="1" dirty="0">
                <a:latin typeface="Times New Roman" panose="02020603050405020304" pitchFamily="18" charset="0"/>
                <a:cs typeface="Times New Roman" panose="02020603050405020304" pitchFamily="18" charset="0"/>
              </a:rPr>
              <a:t> </a:t>
            </a:r>
            <a:r>
              <a:rPr lang="en-US" sz="2400" dirty="0">
                <a:latin typeface="Arial" pitchFamily="34" charset="0"/>
                <a:cs typeface="Arial" pitchFamily="34" charset="0"/>
              </a:rPr>
              <a:t>     and       are independent</a:t>
            </a:r>
          </a:p>
        </p:txBody>
      </p:sp>
      <p:graphicFrame>
        <p:nvGraphicFramePr>
          <p:cNvPr id="6" name="Object 5"/>
          <p:cNvGraphicFramePr>
            <a:graphicFrameLocks noChangeAspect="1"/>
          </p:cNvGraphicFramePr>
          <p:nvPr>
            <p:extLst>
              <p:ext uri="{D42A27DB-BD31-4B8C-83A1-F6EECF244321}">
                <p14:modId xmlns:p14="http://schemas.microsoft.com/office/powerpoint/2010/main" val="1514348497"/>
              </p:ext>
            </p:extLst>
          </p:nvPr>
        </p:nvGraphicFramePr>
        <p:xfrm>
          <a:off x="2615210" y="1632819"/>
          <a:ext cx="711200" cy="406400"/>
        </p:xfrm>
        <a:graphic>
          <a:graphicData uri="http://schemas.openxmlformats.org/presentationml/2006/ole">
            <mc:AlternateContent xmlns:mc="http://schemas.openxmlformats.org/markup-compatibility/2006">
              <mc:Choice xmlns:v="urn:schemas-microsoft-com:vml" Requires="v">
                <p:oleObj name="Equation" r:id="rId4" imgW="355320" imgH="203040" progId="Equation.DSMT4">
                  <p:embed/>
                </p:oleObj>
              </mc:Choice>
              <mc:Fallback>
                <p:oleObj name="Equation" r:id="rId4" imgW="355320" imgH="203040" progId="Equation.DSMT4">
                  <p:embed/>
                  <p:pic>
                    <p:nvPicPr>
                      <p:cNvPr id="6" name="Object 5"/>
                      <p:cNvPicPr>
                        <a:picLocks noChangeAspect="1" noChangeArrowheads="1"/>
                      </p:cNvPicPr>
                      <p:nvPr/>
                    </p:nvPicPr>
                    <p:blipFill>
                      <a:blip r:embed="rId5"/>
                      <a:srcRect/>
                      <a:stretch>
                        <a:fillRect/>
                      </a:stretch>
                    </p:blipFill>
                    <p:spPr bwMode="auto">
                      <a:xfrm>
                        <a:off x="2615210" y="1632819"/>
                        <a:ext cx="7112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751395847"/>
              </p:ext>
            </p:extLst>
          </p:nvPr>
        </p:nvGraphicFramePr>
        <p:xfrm>
          <a:off x="1067711" y="1644765"/>
          <a:ext cx="381000" cy="457200"/>
        </p:xfrm>
        <a:graphic>
          <a:graphicData uri="http://schemas.openxmlformats.org/presentationml/2006/ole">
            <mc:AlternateContent xmlns:mc="http://schemas.openxmlformats.org/markup-compatibility/2006">
              <mc:Choice xmlns:v="urn:schemas-microsoft-com:vml" Requires="v">
                <p:oleObj name="Equation" r:id="rId6" imgW="190440" imgH="228600" progId="Equation.DSMT4">
                  <p:embed/>
                </p:oleObj>
              </mc:Choice>
              <mc:Fallback>
                <p:oleObj name="Equation" r:id="rId6" imgW="190440" imgH="228600" progId="Equation.DSMT4">
                  <p:embed/>
                  <p:pic>
                    <p:nvPicPr>
                      <p:cNvPr id="7" name="Object 6"/>
                      <p:cNvPicPr>
                        <a:picLocks noChangeAspect="1" noChangeArrowheads="1"/>
                      </p:cNvPicPr>
                      <p:nvPr/>
                    </p:nvPicPr>
                    <p:blipFill>
                      <a:blip r:embed="rId7"/>
                      <a:srcRect/>
                      <a:stretch>
                        <a:fillRect/>
                      </a:stretch>
                    </p:blipFill>
                    <p:spPr bwMode="auto">
                      <a:xfrm>
                        <a:off x="1067711" y="1644765"/>
                        <a:ext cx="381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288186369"/>
              </p:ext>
            </p:extLst>
          </p:nvPr>
        </p:nvGraphicFramePr>
        <p:xfrm>
          <a:off x="5683255" y="1588318"/>
          <a:ext cx="355600" cy="482600"/>
        </p:xfrm>
        <a:graphic>
          <a:graphicData uri="http://schemas.openxmlformats.org/presentationml/2006/ole">
            <mc:AlternateContent xmlns:mc="http://schemas.openxmlformats.org/markup-compatibility/2006">
              <mc:Choice xmlns:v="urn:schemas-microsoft-com:vml" Requires="v">
                <p:oleObj name="Equation" r:id="rId8" imgW="177480" imgH="241200" progId="Equation.DSMT4">
                  <p:embed/>
                </p:oleObj>
              </mc:Choice>
              <mc:Fallback>
                <p:oleObj name="Equation" r:id="rId8" imgW="177480" imgH="241200" progId="Equation.DSMT4">
                  <p:embed/>
                  <p:pic>
                    <p:nvPicPr>
                      <p:cNvPr id="8" name="Object 7"/>
                      <p:cNvPicPr>
                        <a:picLocks noChangeAspect="1" noChangeArrowheads="1"/>
                      </p:cNvPicPr>
                      <p:nvPr/>
                    </p:nvPicPr>
                    <p:blipFill>
                      <a:blip r:embed="rId9"/>
                      <a:srcRect/>
                      <a:stretch>
                        <a:fillRect/>
                      </a:stretch>
                    </p:blipFill>
                    <p:spPr bwMode="auto">
                      <a:xfrm>
                        <a:off x="5683255" y="1588318"/>
                        <a:ext cx="355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777242256"/>
              </p:ext>
            </p:extLst>
          </p:nvPr>
        </p:nvGraphicFramePr>
        <p:xfrm>
          <a:off x="1080638" y="2059127"/>
          <a:ext cx="355600" cy="457200"/>
        </p:xfrm>
        <a:graphic>
          <a:graphicData uri="http://schemas.openxmlformats.org/presentationml/2006/ole">
            <mc:AlternateContent xmlns:mc="http://schemas.openxmlformats.org/markup-compatibility/2006">
              <mc:Choice xmlns:v="urn:schemas-microsoft-com:vml" Requires="v">
                <p:oleObj name="Equation" r:id="rId10" imgW="177480" imgH="228600" progId="Equation.DSMT4">
                  <p:embed/>
                </p:oleObj>
              </mc:Choice>
              <mc:Fallback>
                <p:oleObj name="Equation" r:id="rId10" imgW="177480" imgH="228600" progId="Equation.DSMT4">
                  <p:embed/>
                  <p:pic>
                    <p:nvPicPr>
                      <p:cNvPr id="9" name="Object 8"/>
                      <p:cNvPicPr>
                        <a:picLocks noChangeAspect="1" noChangeArrowheads="1"/>
                      </p:cNvPicPr>
                      <p:nvPr/>
                    </p:nvPicPr>
                    <p:blipFill>
                      <a:blip r:embed="rId11"/>
                      <a:srcRect/>
                      <a:stretch>
                        <a:fillRect/>
                      </a:stretch>
                    </p:blipFill>
                    <p:spPr bwMode="auto">
                      <a:xfrm>
                        <a:off x="1080638" y="2059127"/>
                        <a:ext cx="35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161895084"/>
              </p:ext>
            </p:extLst>
          </p:nvPr>
        </p:nvGraphicFramePr>
        <p:xfrm>
          <a:off x="2615210" y="2051919"/>
          <a:ext cx="685800" cy="406400"/>
        </p:xfrm>
        <a:graphic>
          <a:graphicData uri="http://schemas.openxmlformats.org/presentationml/2006/ole">
            <mc:AlternateContent xmlns:mc="http://schemas.openxmlformats.org/markup-compatibility/2006">
              <mc:Choice xmlns:v="urn:schemas-microsoft-com:vml" Requires="v">
                <p:oleObj name="Equation" r:id="rId12" imgW="342720" imgH="203040" progId="Equation.DSMT4">
                  <p:embed/>
                </p:oleObj>
              </mc:Choice>
              <mc:Fallback>
                <p:oleObj name="Equation" r:id="rId12" imgW="342720" imgH="203040" progId="Equation.DSMT4">
                  <p:embed/>
                  <p:pic>
                    <p:nvPicPr>
                      <p:cNvPr id="10" name="Object 9"/>
                      <p:cNvPicPr>
                        <a:picLocks noChangeAspect="1" noChangeArrowheads="1"/>
                      </p:cNvPicPr>
                      <p:nvPr/>
                    </p:nvPicPr>
                    <p:blipFill>
                      <a:blip r:embed="rId13"/>
                      <a:srcRect/>
                      <a:stretch>
                        <a:fillRect/>
                      </a:stretch>
                    </p:blipFill>
                    <p:spPr bwMode="auto">
                      <a:xfrm>
                        <a:off x="2615210" y="2051919"/>
                        <a:ext cx="685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660349594"/>
              </p:ext>
            </p:extLst>
          </p:nvPr>
        </p:nvGraphicFramePr>
        <p:xfrm>
          <a:off x="5683255" y="2033727"/>
          <a:ext cx="355600" cy="482600"/>
        </p:xfrm>
        <a:graphic>
          <a:graphicData uri="http://schemas.openxmlformats.org/presentationml/2006/ole">
            <mc:AlternateContent xmlns:mc="http://schemas.openxmlformats.org/markup-compatibility/2006">
              <mc:Choice xmlns:v="urn:schemas-microsoft-com:vml" Requires="v">
                <p:oleObj name="Equation" r:id="rId14" imgW="177480" imgH="241200" progId="Equation.DSMT4">
                  <p:embed/>
                </p:oleObj>
              </mc:Choice>
              <mc:Fallback>
                <p:oleObj name="Equation" r:id="rId14" imgW="177480" imgH="241200" progId="Equation.DSMT4">
                  <p:embed/>
                  <p:pic>
                    <p:nvPicPr>
                      <p:cNvPr id="11" name="Object 10"/>
                      <p:cNvPicPr>
                        <a:picLocks noChangeAspect="1" noChangeArrowheads="1"/>
                      </p:cNvPicPr>
                      <p:nvPr/>
                    </p:nvPicPr>
                    <p:blipFill>
                      <a:blip r:embed="rId15"/>
                      <a:srcRect/>
                      <a:stretch>
                        <a:fillRect/>
                      </a:stretch>
                    </p:blipFill>
                    <p:spPr bwMode="auto">
                      <a:xfrm>
                        <a:off x="5683255" y="2033727"/>
                        <a:ext cx="355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709445837"/>
              </p:ext>
            </p:extLst>
          </p:nvPr>
        </p:nvGraphicFramePr>
        <p:xfrm>
          <a:off x="1067711" y="2455982"/>
          <a:ext cx="1727200" cy="457200"/>
        </p:xfrm>
        <a:graphic>
          <a:graphicData uri="http://schemas.openxmlformats.org/presentationml/2006/ole">
            <mc:AlternateContent xmlns:mc="http://schemas.openxmlformats.org/markup-compatibility/2006">
              <mc:Choice xmlns:v="urn:schemas-microsoft-com:vml" Requires="v">
                <p:oleObj name="Equation" r:id="rId16" imgW="863280" imgH="228600" progId="Equation.DSMT4">
                  <p:embed/>
                </p:oleObj>
              </mc:Choice>
              <mc:Fallback>
                <p:oleObj name="Equation" r:id="rId16" imgW="863280" imgH="228600" progId="Equation.DSMT4">
                  <p:embed/>
                  <p:pic>
                    <p:nvPicPr>
                      <p:cNvPr id="12" name="Object 11"/>
                      <p:cNvPicPr>
                        <a:picLocks noChangeAspect="1" noChangeArrowheads="1"/>
                      </p:cNvPicPr>
                      <p:nvPr/>
                    </p:nvPicPr>
                    <p:blipFill>
                      <a:blip r:embed="rId17"/>
                      <a:srcRect/>
                      <a:stretch>
                        <a:fillRect/>
                      </a:stretch>
                    </p:blipFill>
                    <p:spPr bwMode="auto">
                      <a:xfrm>
                        <a:off x="1067711" y="2455982"/>
                        <a:ext cx="1727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8"/>
          <p:cNvGraphicFramePr>
            <a:graphicFrameLocks noChangeAspect="1"/>
          </p:cNvGraphicFramePr>
          <p:nvPr>
            <p:extLst>
              <p:ext uri="{D42A27DB-BD31-4B8C-83A1-F6EECF244321}">
                <p14:modId xmlns:p14="http://schemas.microsoft.com/office/powerpoint/2010/main" val="3989711561"/>
              </p:ext>
            </p:extLst>
          </p:nvPr>
        </p:nvGraphicFramePr>
        <p:xfrm>
          <a:off x="1081089" y="2840561"/>
          <a:ext cx="3302000" cy="482600"/>
        </p:xfrm>
        <a:graphic>
          <a:graphicData uri="http://schemas.openxmlformats.org/presentationml/2006/ole">
            <mc:AlternateContent xmlns:mc="http://schemas.openxmlformats.org/markup-compatibility/2006">
              <mc:Choice xmlns:v="urn:schemas-microsoft-com:vml" Requires="v">
                <p:oleObj name="Equation" r:id="rId18" imgW="1650960" imgH="241200" progId="Equation.DSMT4">
                  <p:embed/>
                </p:oleObj>
              </mc:Choice>
              <mc:Fallback>
                <p:oleObj name="Equation" r:id="rId18" imgW="1650960" imgH="241200" progId="Equation.DSMT4">
                  <p:embed/>
                  <p:pic>
                    <p:nvPicPr>
                      <p:cNvPr id="13" name="Object 8"/>
                      <p:cNvPicPr>
                        <a:picLocks noChangeAspect="1" noChangeArrowheads="1"/>
                      </p:cNvPicPr>
                      <p:nvPr/>
                    </p:nvPicPr>
                    <p:blipFill>
                      <a:blip r:embed="rId19"/>
                      <a:srcRect/>
                      <a:stretch>
                        <a:fillRect/>
                      </a:stretch>
                    </p:blipFill>
                    <p:spPr bwMode="auto">
                      <a:xfrm>
                        <a:off x="1081089" y="2840561"/>
                        <a:ext cx="3302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8"/>
          <p:cNvGraphicFramePr>
            <a:graphicFrameLocks noChangeAspect="1"/>
          </p:cNvGraphicFramePr>
          <p:nvPr>
            <p:extLst>
              <p:ext uri="{D42A27DB-BD31-4B8C-83A1-F6EECF244321}">
                <p14:modId xmlns:p14="http://schemas.microsoft.com/office/powerpoint/2010/main" val="2680730644"/>
              </p:ext>
            </p:extLst>
          </p:nvPr>
        </p:nvGraphicFramePr>
        <p:xfrm>
          <a:off x="2182596" y="3294280"/>
          <a:ext cx="279400" cy="457200"/>
        </p:xfrm>
        <a:graphic>
          <a:graphicData uri="http://schemas.openxmlformats.org/presentationml/2006/ole">
            <mc:AlternateContent xmlns:mc="http://schemas.openxmlformats.org/markup-compatibility/2006">
              <mc:Choice xmlns:v="urn:schemas-microsoft-com:vml" Requires="v">
                <p:oleObj name="Equation" r:id="rId20" imgW="139680" imgH="228600" progId="Equation.DSMT4">
                  <p:embed/>
                </p:oleObj>
              </mc:Choice>
              <mc:Fallback>
                <p:oleObj name="Equation" r:id="rId20" imgW="139680" imgH="228600" progId="Equation.DSMT4">
                  <p:embed/>
                  <p:pic>
                    <p:nvPicPr>
                      <p:cNvPr id="14" name="Object 8"/>
                      <p:cNvPicPr>
                        <a:picLocks noChangeAspect="1" noChangeArrowheads="1"/>
                      </p:cNvPicPr>
                      <p:nvPr/>
                    </p:nvPicPr>
                    <p:blipFill>
                      <a:blip r:embed="rId21"/>
                      <a:srcRect/>
                      <a:stretch>
                        <a:fillRect/>
                      </a:stretch>
                    </p:blipFill>
                    <p:spPr bwMode="auto">
                      <a:xfrm>
                        <a:off x="2182596" y="3294280"/>
                        <a:ext cx="279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973403037"/>
              </p:ext>
            </p:extLst>
          </p:nvPr>
        </p:nvGraphicFramePr>
        <p:xfrm>
          <a:off x="1101951" y="3294835"/>
          <a:ext cx="330200" cy="457200"/>
        </p:xfrm>
        <a:graphic>
          <a:graphicData uri="http://schemas.openxmlformats.org/presentationml/2006/ole">
            <mc:AlternateContent xmlns:mc="http://schemas.openxmlformats.org/markup-compatibility/2006">
              <mc:Choice xmlns:v="urn:schemas-microsoft-com:vml" Requires="v">
                <p:oleObj name="Equation" r:id="rId22" imgW="164880" imgH="228600" progId="Equation.DSMT4">
                  <p:embed/>
                </p:oleObj>
              </mc:Choice>
              <mc:Fallback>
                <p:oleObj name="Equation" r:id="rId22" imgW="164880" imgH="228600" progId="Equation.DSMT4">
                  <p:embed/>
                  <p:pic>
                    <p:nvPicPr>
                      <p:cNvPr id="15" name="Object 14"/>
                      <p:cNvPicPr>
                        <a:picLocks noChangeAspect="1" noChangeArrowheads="1"/>
                      </p:cNvPicPr>
                      <p:nvPr/>
                    </p:nvPicPr>
                    <p:blipFill>
                      <a:blip r:embed="rId23"/>
                      <a:srcRect/>
                      <a:stretch>
                        <a:fillRect/>
                      </a:stretch>
                    </p:blipFill>
                    <p:spPr bwMode="auto">
                      <a:xfrm>
                        <a:off x="1101951" y="3294835"/>
                        <a:ext cx="330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 name="TextBox 15"/>
          <p:cNvSpPr txBox="1"/>
          <p:nvPr/>
        </p:nvSpPr>
        <p:spPr>
          <a:xfrm>
            <a:off x="518880" y="107843"/>
            <a:ext cx="8616055" cy="830997"/>
          </a:xfrm>
          <a:prstGeom prst="rect">
            <a:avLst/>
          </a:prstGeom>
          <a:noFill/>
        </p:spPr>
        <p:txBody>
          <a:bodyPr wrap="square" rtlCol="0">
            <a:spAutoFit/>
          </a:bodyPr>
          <a:lstStyle/>
          <a:p>
            <a:r>
              <a:rPr lang="en-US" sz="2400" dirty="0">
                <a:latin typeface="Arial" pitchFamily="34" charset="0"/>
                <a:cs typeface="Arial" pitchFamily="34" charset="0"/>
              </a:rPr>
              <a:t>Thus we assume that the independent vectors</a:t>
            </a:r>
          </a:p>
          <a:p>
            <a:r>
              <a:rPr lang="en-US" sz="2400" dirty="0">
                <a:latin typeface="Arial" pitchFamily="34" charset="0"/>
                <a:cs typeface="Arial" pitchFamily="34" charset="0"/>
              </a:rPr>
              <a:t>                   are given as </a:t>
            </a:r>
          </a:p>
        </p:txBody>
      </p:sp>
      <p:graphicFrame>
        <p:nvGraphicFramePr>
          <p:cNvPr id="17" name="Object 8"/>
          <p:cNvGraphicFramePr>
            <a:graphicFrameLocks noChangeAspect="1"/>
          </p:cNvGraphicFramePr>
          <p:nvPr/>
        </p:nvGraphicFramePr>
        <p:xfrm>
          <a:off x="599629" y="514114"/>
          <a:ext cx="1549400" cy="457200"/>
        </p:xfrm>
        <a:graphic>
          <a:graphicData uri="http://schemas.openxmlformats.org/presentationml/2006/ole">
            <mc:AlternateContent xmlns:mc="http://schemas.openxmlformats.org/markup-compatibility/2006">
              <mc:Choice xmlns:v="urn:schemas-microsoft-com:vml" Requires="v">
                <p:oleObj name="Equation" r:id="rId24" imgW="774360" imgH="228600" progId="Equation.DSMT4">
                  <p:embed/>
                </p:oleObj>
              </mc:Choice>
              <mc:Fallback>
                <p:oleObj name="Equation" r:id="rId24" imgW="774360" imgH="228600" progId="Equation.DSMT4">
                  <p:embed/>
                  <p:pic>
                    <p:nvPicPr>
                      <p:cNvPr id="17" name="Object 8"/>
                      <p:cNvPicPr>
                        <a:picLocks noChangeAspect="1" noChangeArrowheads="1"/>
                      </p:cNvPicPr>
                      <p:nvPr/>
                    </p:nvPicPr>
                    <p:blipFill>
                      <a:blip r:embed="rId25"/>
                      <a:srcRect/>
                      <a:stretch>
                        <a:fillRect/>
                      </a:stretch>
                    </p:blipFill>
                    <p:spPr bwMode="auto">
                      <a:xfrm>
                        <a:off x="599629" y="514114"/>
                        <a:ext cx="1549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8"/>
          <p:cNvGraphicFramePr>
            <a:graphicFrameLocks noChangeAspect="1"/>
          </p:cNvGraphicFramePr>
          <p:nvPr>
            <p:extLst>
              <p:ext uri="{D42A27DB-BD31-4B8C-83A1-F6EECF244321}">
                <p14:modId xmlns:p14="http://schemas.microsoft.com/office/powerpoint/2010/main" val="3732722714"/>
              </p:ext>
            </p:extLst>
          </p:nvPr>
        </p:nvGraphicFramePr>
        <p:xfrm>
          <a:off x="1963965" y="4684640"/>
          <a:ext cx="355600" cy="457200"/>
        </p:xfrm>
        <a:graphic>
          <a:graphicData uri="http://schemas.openxmlformats.org/presentationml/2006/ole">
            <mc:AlternateContent xmlns:mc="http://schemas.openxmlformats.org/markup-compatibility/2006">
              <mc:Choice xmlns:v="urn:schemas-microsoft-com:vml" Requires="v">
                <p:oleObj name="Equation" r:id="rId26" imgW="177480" imgH="228600" progId="Equation.DSMT4">
                  <p:embed/>
                </p:oleObj>
              </mc:Choice>
              <mc:Fallback>
                <p:oleObj name="Equation" r:id="rId26" imgW="177480" imgH="228600" progId="Equation.DSMT4">
                  <p:embed/>
                  <p:pic>
                    <p:nvPicPr>
                      <p:cNvPr id="19" name="Object 8"/>
                      <p:cNvPicPr>
                        <a:picLocks noChangeAspect="1" noChangeArrowheads="1"/>
                      </p:cNvPicPr>
                      <p:nvPr/>
                    </p:nvPicPr>
                    <p:blipFill>
                      <a:blip r:embed="rId27"/>
                      <a:srcRect/>
                      <a:stretch>
                        <a:fillRect/>
                      </a:stretch>
                    </p:blipFill>
                    <p:spPr bwMode="auto">
                      <a:xfrm>
                        <a:off x="1963965" y="4684640"/>
                        <a:ext cx="35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440631940"/>
              </p:ext>
            </p:extLst>
          </p:nvPr>
        </p:nvGraphicFramePr>
        <p:xfrm>
          <a:off x="2261507" y="938570"/>
          <a:ext cx="2565400" cy="457200"/>
        </p:xfrm>
        <a:graphic>
          <a:graphicData uri="http://schemas.openxmlformats.org/presentationml/2006/ole">
            <mc:AlternateContent xmlns:mc="http://schemas.openxmlformats.org/markup-compatibility/2006">
              <mc:Choice xmlns:v="urn:schemas-microsoft-com:vml" Requires="v">
                <p:oleObj name="Equation" r:id="rId28" imgW="1282680" imgH="228600" progId="Equation.DSMT4">
                  <p:embed/>
                </p:oleObj>
              </mc:Choice>
              <mc:Fallback>
                <p:oleObj name="Equation" r:id="rId28" imgW="1282680" imgH="228600" progId="Equation.DSMT4">
                  <p:embed/>
                  <p:pic>
                    <p:nvPicPr>
                      <p:cNvPr id="20" name="Object 19"/>
                      <p:cNvPicPr>
                        <a:picLocks noChangeAspect="1" noChangeArrowheads="1"/>
                      </p:cNvPicPr>
                      <p:nvPr/>
                    </p:nvPicPr>
                    <p:blipFill>
                      <a:blip r:embed="rId29"/>
                      <a:srcRect/>
                      <a:stretch>
                        <a:fillRect/>
                      </a:stretch>
                    </p:blipFill>
                    <p:spPr bwMode="auto">
                      <a:xfrm>
                        <a:off x="2261507" y="938570"/>
                        <a:ext cx="2565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916344078"/>
              </p:ext>
            </p:extLst>
          </p:nvPr>
        </p:nvGraphicFramePr>
        <p:xfrm>
          <a:off x="1683656" y="5490237"/>
          <a:ext cx="2844800" cy="482600"/>
        </p:xfrm>
        <a:graphic>
          <a:graphicData uri="http://schemas.openxmlformats.org/presentationml/2006/ole">
            <mc:AlternateContent xmlns:mc="http://schemas.openxmlformats.org/markup-compatibility/2006">
              <mc:Choice xmlns:v="urn:schemas-microsoft-com:vml" Requires="v">
                <p:oleObj name="Equation" r:id="rId30" imgW="1422360" imgH="241200" progId="Equation.DSMT4">
                  <p:embed/>
                </p:oleObj>
              </mc:Choice>
              <mc:Fallback>
                <p:oleObj name="Equation" r:id="rId30" imgW="1422360" imgH="241200" progId="Equation.DSMT4">
                  <p:embed/>
                  <p:pic>
                    <p:nvPicPr>
                      <p:cNvPr id="21" name="Object 20"/>
                      <p:cNvPicPr>
                        <a:picLocks noChangeAspect="1" noChangeArrowheads="1"/>
                      </p:cNvPicPr>
                      <p:nvPr/>
                    </p:nvPicPr>
                    <p:blipFill>
                      <a:blip r:embed="rId31"/>
                      <a:srcRect/>
                      <a:stretch>
                        <a:fillRect/>
                      </a:stretch>
                    </p:blipFill>
                    <p:spPr bwMode="auto">
                      <a:xfrm>
                        <a:off x="1683656" y="5490237"/>
                        <a:ext cx="2844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 name="TextBox 21"/>
          <p:cNvSpPr txBox="1"/>
          <p:nvPr/>
        </p:nvSpPr>
        <p:spPr>
          <a:xfrm>
            <a:off x="635910" y="5928387"/>
            <a:ext cx="8616055" cy="830997"/>
          </a:xfrm>
          <a:prstGeom prst="rect">
            <a:avLst/>
          </a:prstGeom>
          <a:noFill/>
        </p:spPr>
        <p:txBody>
          <a:bodyPr wrap="square" rtlCol="0">
            <a:spAutoFit/>
          </a:bodyPr>
          <a:lstStyle/>
          <a:p>
            <a:r>
              <a:rPr lang="en-US" sz="2400" dirty="0">
                <a:latin typeface="Arial" pitchFamily="34" charset="0"/>
                <a:cs typeface="Arial" pitchFamily="34" charset="0"/>
              </a:rPr>
              <a:t>Here                describes the </a:t>
            </a:r>
            <a:r>
              <a:rPr lang="en-US" sz="2400" dirty="0">
                <a:solidFill>
                  <a:srgbClr val="FF0000"/>
                </a:solidFill>
                <a:latin typeface="Arial" pitchFamily="34" charset="0"/>
                <a:cs typeface="Arial" pitchFamily="34" charset="0"/>
              </a:rPr>
              <a:t>between-cluster</a:t>
            </a:r>
            <a:r>
              <a:rPr lang="en-US" sz="2400" dirty="0">
                <a:latin typeface="Arial" pitchFamily="34" charset="0"/>
                <a:cs typeface="Arial" pitchFamily="34" charset="0"/>
              </a:rPr>
              <a:t>  variability                 and        describes the </a:t>
            </a:r>
            <a:r>
              <a:rPr lang="en-US" sz="2400" dirty="0">
                <a:solidFill>
                  <a:srgbClr val="FF0000"/>
                </a:solidFill>
                <a:latin typeface="Arial" pitchFamily="34" charset="0"/>
                <a:cs typeface="Arial" pitchFamily="34" charset="0"/>
              </a:rPr>
              <a:t>within-cluster</a:t>
            </a:r>
            <a:r>
              <a:rPr lang="en-US" sz="2400" dirty="0">
                <a:latin typeface="Arial" pitchFamily="34" charset="0"/>
                <a:cs typeface="Arial" pitchFamily="34" charset="0"/>
              </a:rPr>
              <a:t> variability</a:t>
            </a:r>
          </a:p>
        </p:txBody>
      </p:sp>
      <p:graphicFrame>
        <p:nvGraphicFramePr>
          <p:cNvPr id="23" name="Object 22"/>
          <p:cNvGraphicFramePr>
            <a:graphicFrameLocks noChangeAspect="1"/>
          </p:cNvGraphicFramePr>
          <p:nvPr>
            <p:extLst>
              <p:ext uri="{D42A27DB-BD31-4B8C-83A1-F6EECF244321}">
                <p14:modId xmlns:p14="http://schemas.microsoft.com/office/powerpoint/2010/main" val="2498529377"/>
              </p:ext>
            </p:extLst>
          </p:nvPr>
        </p:nvGraphicFramePr>
        <p:xfrm>
          <a:off x="1628329" y="5928387"/>
          <a:ext cx="1041400" cy="482600"/>
        </p:xfrm>
        <a:graphic>
          <a:graphicData uri="http://schemas.openxmlformats.org/presentationml/2006/ole">
            <mc:AlternateContent xmlns:mc="http://schemas.openxmlformats.org/markup-compatibility/2006">
              <mc:Choice xmlns:v="urn:schemas-microsoft-com:vml" Requires="v">
                <p:oleObj name="Equation" r:id="rId32" imgW="520560" imgH="241200" progId="Equation.DSMT4">
                  <p:embed/>
                </p:oleObj>
              </mc:Choice>
              <mc:Fallback>
                <p:oleObj name="Equation" r:id="rId32" imgW="520560" imgH="241200" progId="Equation.DSMT4">
                  <p:embed/>
                  <p:pic>
                    <p:nvPicPr>
                      <p:cNvPr id="23" name="Object 22"/>
                      <p:cNvPicPr>
                        <a:picLocks noChangeAspect="1" noChangeArrowheads="1"/>
                      </p:cNvPicPr>
                      <p:nvPr/>
                    </p:nvPicPr>
                    <p:blipFill>
                      <a:blip r:embed="rId33"/>
                      <a:srcRect/>
                      <a:stretch>
                        <a:fillRect/>
                      </a:stretch>
                    </p:blipFill>
                    <p:spPr bwMode="auto">
                      <a:xfrm>
                        <a:off x="1628329" y="5928387"/>
                        <a:ext cx="1041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728689417"/>
              </p:ext>
            </p:extLst>
          </p:nvPr>
        </p:nvGraphicFramePr>
        <p:xfrm>
          <a:off x="1432151" y="6343103"/>
          <a:ext cx="330200" cy="330200"/>
        </p:xfrm>
        <a:graphic>
          <a:graphicData uri="http://schemas.openxmlformats.org/presentationml/2006/ole">
            <mc:AlternateContent xmlns:mc="http://schemas.openxmlformats.org/markup-compatibility/2006">
              <mc:Choice xmlns:v="urn:schemas-microsoft-com:vml" Requires="v">
                <p:oleObj name="Equation" r:id="rId34" imgW="164880" imgH="164880" progId="Equation.DSMT4">
                  <p:embed/>
                </p:oleObj>
              </mc:Choice>
              <mc:Fallback>
                <p:oleObj name="Equation" r:id="rId34" imgW="164880" imgH="164880" progId="Equation.DSMT4">
                  <p:embed/>
                  <p:pic>
                    <p:nvPicPr>
                      <p:cNvPr id="24" name="Object 23"/>
                      <p:cNvPicPr>
                        <a:picLocks noChangeAspect="1" noChangeArrowheads="1"/>
                      </p:cNvPicPr>
                      <p:nvPr/>
                    </p:nvPicPr>
                    <p:blipFill>
                      <a:blip r:embed="rId35"/>
                      <a:srcRect/>
                      <a:stretch>
                        <a:fillRect/>
                      </a:stretch>
                    </p:blipFill>
                    <p:spPr bwMode="auto">
                      <a:xfrm>
                        <a:off x="1432151" y="6343103"/>
                        <a:ext cx="3302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5" name="TextBox 15">
                <a:extLst>
                  <a:ext uri="{FF2B5EF4-FFF2-40B4-BE49-F238E27FC236}">
                    <a16:creationId xmlns:a16="http://schemas.microsoft.com/office/drawing/2014/main" id="{4511A3A8-E628-0247-BBEC-F5AC7393376D}"/>
                  </a:ext>
                </a:extLst>
              </p:cNvPr>
              <p:cNvSpPr txBox="1"/>
              <p:nvPr/>
            </p:nvSpPr>
            <p:spPr>
              <a:xfrm>
                <a:off x="518879" y="3766197"/>
                <a:ext cx="8616055" cy="830997"/>
              </a:xfrm>
              <a:prstGeom prst="rect">
                <a:avLst/>
              </a:prstGeom>
              <a:noFill/>
            </p:spPr>
            <p:txBody>
              <a:bodyPr wrap="square" rtlCol="0">
                <a:spAutoFit/>
              </a:bodyPr>
              <a:lstStyle/>
              <a:p>
                <a:r>
                  <a:rPr lang="en-US" sz="2400" dirty="0">
                    <a:latin typeface="Arial" pitchFamily="34" charset="0"/>
                    <a:cs typeface="Arial" pitchFamily="34" charset="0"/>
                  </a:rPr>
                  <a:t>An important special case is the random-intercept model with </a:t>
                </a:r>
                <a14:m>
                  <m:oMath xmlns:m="http://schemas.openxmlformats.org/officeDocument/2006/math">
                    <m:sSub>
                      <m:sSubPr>
                        <m:ctrlPr>
                          <a:rPr lang="en-US" sz="2400" i="1" smtClean="0">
                            <a:latin typeface="Cambria Math" panose="02040503050406030204" pitchFamily="18" charset="0"/>
                            <a:cs typeface="Arial" pitchFamily="34" charset="0"/>
                          </a:rPr>
                        </m:ctrlPr>
                      </m:sSubPr>
                      <m:e>
                        <m:r>
                          <a:rPr lang="nb-NO" sz="2400" b="1" i="1" smtClean="0">
                            <a:latin typeface="Cambria Math" panose="02040503050406030204" pitchFamily="18" charset="0"/>
                            <a:cs typeface="Arial" pitchFamily="34" charset="0"/>
                          </a:rPr>
                          <m:t>𝒖</m:t>
                        </m:r>
                      </m:e>
                      <m:sub>
                        <m:r>
                          <a:rPr lang="nb-NO" sz="2400" b="0" i="1" smtClean="0">
                            <a:latin typeface="Cambria Math" panose="02040503050406030204" pitchFamily="18" charset="0"/>
                            <a:cs typeface="Arial" pitchFamily="34" charset="0"/>
                          </a:rPr>
                          <m:t>𝑖</m:t>
                        </m:r>
                      </m:sub>
                    </m:sSub>
                    <m:r>
                      <a:rPr lang="nb-NO" sz="2400" b="0" i="1" smtClean="0">
                        <a:latin typeface="Cambria Math" panose="02040503050406030204" pitchFamily="18" charset="0"/>
                        <a:cs typeface="Arial" pitchFamily="34" charset="0"/>
                      </a:rPr>
                      <m:t>=</m:t>
                    </m:r>
                    <m:sSub>
                      <m:sSubPr>
                        <m:ctrlPr>
                          <a:rPr lang="nb-NO" sz="2400" b="0" i="1" smtClean="0">
                            <a:latin typeface="Cambria Math" panose="02040503050406030204" pitchFamily="18" charset="0"/>
                            <a:cs typeface="Arial" pitchFamily="34" charset="0"/>
                          </a:rPr>
                        </m:ctrlPr>
                      </m:sSubPr>
                      <m:e>
                        <m:r>
                          <a:rPr lang="nb-NO" sz="2400" b="0" i="1" smtClean="0">
                            <a:latin typeface="Cambria Math" panose="02040503050406030204" pitchFamily="18" charset="0"/>
                            <a:cs typeface="Arial" pitchFamily="34" charset="0"/>
                          </a:rPr>
                          <m:t>𝑢</m:t>
                        </m:r>
                      </m:e>
                      <m:sub>
                        <m:r>
                          <a:rPr lang="nb-NO" sz="2400" b="0" i="1" smtClean="0">
                            <a:latin typeface="Cambria Math" panose="02040503050406030204" pitchFamily="18" charset="0"/>
                            <a:cs typeface="Arial" pitchFamily="34" charset="0"/>
                          </a:rPr>
                          <m:t>𝑖</m:t>
                        </m:r>
                      </m:sub>
                    </m:sSub>
                    <m:r>
                      <a:rPr lang="nb-NO" sz="2400" b="0" i="1" smtClean="0">
                        <a:latin typeface="Cambria Math" panose="02040503050406030204" pitchFamily="18" charset="0"/>
                        <a:cs typeface="Arial" pitchFamily="34" charset="0"/>
                      </a:rPr>
                      <m:t>,  </m:t>
                    </m:r>
                    <m:sSub>
                      <m:sSubPr>
                        <m:ctrlPr>
                          <a:rPr lang="nb-NO" sz="2400" b="0" i="1" smtClean="0">
                            <a:latin typeface="Cambria Math" panose="02040503050406030204" pitchFamily="18" charset="0"/>
                            <a:cs typeface="Arial" pitchFamily="34" charset="0"/>
                          </a:rPr>
                        </m:ctrlPr>
                      </m:sSubPr>
                      <m:e>
                        <m:r>
                          <a:rPr lang="nb-NO" sz="2400" b="1" i="1" smtClean="0">
                            <a:latin typeface="Cambria Math" panose="02040503050406030204" pitchFamily="18" charset="0"/>
                            <a:cs typeface="Arial" pitchFamily="34" charset="0"/>
                          </a:rPr>
                          <m:t>𝒁</m:t>
                        </m:r>
                      </m:e>
                      <m:sub>
                        <m:r>
                          <a:rPr lang="nb-NO" sz="2400" b="0" i="1" smtClean="0">
                            <a:latin typeface="Cambria Math" panose="02040503050406030204" pitchFamily="18" charset="0"/>
                            <a:cs typeface="Arial" pitchFamily="34" charset="0"/>
                          </a:rPr>
                          <m:t>𝑖</m:t>
                        </m:r>
                      </m:sub>
                    </m:sSub>
                    <m:r>
                      <a:rPr lang="nb-NO" sz="2400" b="0" i="1" smtClean="0">
                        <a:latin typeface="Cambria Math" panose="02040503050406030204" pitchFamily="18" charset="0"/>
                        <a:cs typeface="Arial" pitchFamily="34" charset="0"/>
                      </a:rPr>
                      <m:t>=</m:t>
                    </m:r>
                    <m:r>
                      <a:rPr lang="nb-NO" sz="2400" b="1" i="1" smtClean="0">
                        <a:latin typeface="Cambria Math" panose="02040503050406030204" pitchFamily="18" charset="0"/>
                        <a:cs typeface="Arial" pitchFamily="34" charset="0"/>
                      </a:rPr>
                      <m:t>𝟏</m:t>
                    </m:r>
                    <m:r>
                      <a:rPr lang="nb-NO" sz="2400" b="0" i="1" smtClean="0">
                        <a:latin typeface="Cambria Math" panose="02040503050406030204" pitchFamily="18" charset="0"/>
                        <a:cs typeface="Arial" pitchFamily="34" charset="0"/>
                      </a:rPr>
                      <m:t> </m:t>
                    </m:r>
                    <m:r>
                      <m:rPr>
                        <m:sty m:val="p"/>
                      </m:rPr>
                      <a:rPr lang="nb-NO" sz="2400" b="0" i="0" smtClean="0">
                        <a:latin typeface="Cambria Math" panose="02040503050406030204" pitchFamily="18" charset="0"/>
                        <a:cs typeface="Arial" pitchFamily="34" charset="0"/>
                      </a:rPr>
                      <m:t>and</m:t>
                    </m:r>
                    <m:r>
                      <a:rPr lang="nb-NO" sz="2400" b="0" i="0" smtClean="0">
                        <a:latin typeface="Cambria Math" panose="02040503050406030204" pitchFamily="18" charset="0"/>
                        <a:cs typeface="Arial" pitchFamily="34" charset="0"/>
                      </a:rPr>
                      <m:t> </m:t>
                    </m:r>
                    <m:r>
                      <m:rPr>
                        <m:sty m:val="p"/>
                      </m:rPr>
                      <a:rPr lang="nb-NO" sz="2400" b="0" i="0" smtClean="0">
                        <a:latin typeface="Cambria Math" panose="02040503050406030204" pitchFamily="18" charset="0"/>
                        <a:cs typeface="Arial" pitchFamily="34" charset="0"/>
                      </a:rPr>
                      <m:t>var</m:t>
                    </m:r>
                    <m:d>
                      <m:dPr>
                        <m:ctrlPr>
                          <a:rPr lang="nb-NO" sz="2400" b="0" i="1" smtClean="0">
                            <a:latin typeface="Cambria Math" panose="02040503050406030204" pitchFamily="18" charset="0"/>
                            <a:cs typeface="Arial" pitchFamily="34" charset="0"/>
                          </a:rPr>
                        </m:ctrlPr>
                      </m:dPr>
                      <m:e>
                        <m:sSub>
                          <m:sSubPr>
                            <m:ctrlPr>
                              <a:rPr lang="nb-NO" sz="2400" b="0" i="1" smtClean="0">
                                <a:latin typeface="Cambria Math" panose="02040503050406030204" pitchFamily="18" charset="0"/>
                                <a:cs typeface="Arial" pitchFamily="34" charset="0"/>
                              </a:rPr>
                            </m:ctrlPr>
                          </m:sSubPr>
                          <m:e>
                            <m:r>
                              <a:rPr lang="nb-NO" sz="2400" b="0" i="1" smtClean="0">
                                <a:latin typeface="Cambria Math" panose="02040503050406030204" pitchFamily="18" charset="0"/>
                                <a:cs typeface="Arial" pitchFamily="34" charset="0"/>
                              </a:rPr>
                              <m:t>𝑢</m:t>
                            </m:r>
                          </m:e>
                          <m:sub>
                            <m:r>
                              <a:rPr lang="nb-NO" sz="2400" b="0" i="1" smtClean="0">
                                <a:latin typeface="Cambria Math" panose="02040503050406030204" pitchFamily="18" charset="0"/>
                                <a:cs typeface="Arial" pitchFamily="34" charset="0"/>
                              </a:rPr>
                              <m:t>𝑖</m:t>
                            </m:r>
                          </m:sub>
                        </m:sSub>
                      </m:e>
                    </m:d>
                    <m:r>
                      <a:rPr lang="nb-NO" sz="2400" b="0" i="1" smtClean="0">
                        <a:latin typeface="Cambria Math" panose="02040503050406030204" pitchFamily="18" charset="0"/>
                        <a:cs typeface="Arial" pitchFamily="34" charset="0"/>
                      </a:rPr>
                      <m:t>=</m:t>
                    </m:r>
                    <m:sSubSup>
                      <m:sSubSupPr>
                        <m:ctrlPr>
                          <a:rPr lang="nb-NO" sz="2400" b="0" i="1" smtClean="0">
                            <a:latin typeface="Cambria Math" panose="02040503050406030204" pitchFamily="18" charset="0"/>
                            <a:cs typeface="Arial" pitchFamily="34" charset="0"/>
                          </a:rPr>
                        </m:ctrlPr>
                      </m:sSubSupPr>
                      <m:e>
                        <m:r>
                          <a:rPr lang="nb-NO" sz="2400" b="0" i="1" smtClean="0">
                            <a:latin typeface="Cambria Math" panose="02040503050406030204" pitchFamily="18" charset="0"/>
                            <a:ea typeface="Cambria Math" panose="02040503050406030204" pitchFamily="18" charset="0"/>
                            <a:cs typeface="Arial" pitchFamily="34" charset="0"/>
                          </a:rPr>
                          <m:t>𝜎</m:t>
                        </m:r>
                      </m:e>
                      <m:sub>
                        <m:r>
                          <a:rPr lang="nb-NO" sz="2400" b="0" i="1" smtClean="0">
                            <a:latin typeface="Cambria Math" panose="02040503050406030204" pitchFamily="18" charset="0"/>
                            <a:cs typeface="Arial" pitchFamily="34" charset="0"/>
                          </a:rPr>
                          <m:t>𝑢</m:t>
                        </m:r>
                      </m:sub>
                      <m:sup>
                        <m:r>
                          <a:rPr lang="nb-NO" sz="2400" b="0" i="1" smtClean="0">
                            <a:latin typeface="Cambria Math" panose="02040503050406030204" pitchFamily="18" charset="0"/>
                            <a:cs typeface="Arial" pitchFamily="34" charset="0"/>
                          </a:rPr>
                          <m:t>2</m:t>
                        </m:r>
                      </m:sup>
                    </m:sSubSup>
                    <m:r>
                      <a:rPr lang="nb-NO" sz="2400" b="0" i="1" smtClean="0">
                        <a:latin typeface="Cambria Math" panose="02040503050406030204" pitchFamily="18" charset="0"/>
                        <a:cs typeface="Arial" pitchFamily="34" charset="0"/>
                      </a:rPr>
                      <m:t> </m:t>
                    </m:r>
                  </m:oMath>
                </a14:m>
                <a:r>
                  <a:rPr lang="en-US" sz="2400" dirty="0">
                    <a:latin typeface="Arial" pitchFamily="34" charset="0"/>
                    <a:cs typeface="Arial" pitchFamily="34" charset="0"/>
                  </a:rPr>
                  <a:t>(ref model for fecal fat data)</a:t>
                </a:r>
              </a:p>
            </p:txBody>
          </p:sp>
        </mc:Choice>
        <mc:Fallback xmlns="">
          <p:sp>
            <p:nvSpPr>
              <p:cNvPr id="25" name="TextBox 15">
                <a:extLst>
                  <a:ext uri="{FF2B5EF4-FFF2-40B4-BE49-F238E27FC236}">
                    <a16:creationId xmlns:a16="http://schemas.microsoft.com/office/drawing/2014/main" id="{4511A3A8-E628-0247-BBEC-F5AC7393376D}"/>
                  </a:ext>
                </a:extLst>
              </p:cNvPr>
              <p:cNvSpPr txBox="1">
                <a:spLocks noRot="1" noChangeAspect="1" noMove="1" noResize="1" noEditPoints="1" noAdjustHandles="1" noChangeArrowheads="1" noChangeShapeType="1" noTextEdit="1"/>
              </p:cNvSpPr>
              <p:nvPr/>
            </p:nvSpPr>
            <p:spPr>
              <a:xfrm>
                <a:off x="518879" y="3766197"/>
                <a:ext cx="8616055" cy="830997"/>
              </a:xfrm>
              <a:prstGeom prst="rect">
                <a:avLst/>
              </a:prstGeom>
              <a:blipFill>
                <a:blip r:embed="rId36"/>
                <a:stretch>
                  <a:fillRect l="-1029" t="-6061" b="-15152"/>
                </a:stretch>
              </a:blipFill>
            </p:spPr>
            <p:txBody>
              <a:bodyPr/>
              <a:lstStyle/>
              <a:p>
                <a:r>
                  <a:rPr lang="nb-NO">
                    <a:noFill/>
                  </a:rPr>
                  <a:t> </a:t>
                </a:r>
              </a:p>
            </p:txBody>
          </p:sp>
        </mc:Fallback>
      </mc:AlternateContent>
    </p:spTree>
    <p:extLst>
      <p:ext uri="{BB962C8B-B14F-4D97-AF65-F5344CB8AC3E}">
        <p14:creationId xmlns:p14="http://schemas.microsoft.com/office/powerpoint/2010/main" val="116420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 grpId="0" uiExpand="1" build="p"/>
      <p:bldP spid="22"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a:xfrm>
            <a:off x="527942" y="758320"/>
            <a:ext cx="8572500" cy="884237"/>
          </a:xfrm>
          <a:prstGeom prst="rect">
            <a:avLst/>
          </a:prstGeom>
        </p:spPr>
        <p:txBody>
          <a:bodyPr/>
          <a:lstStyle/>
          <a:p>
            <a:pPr>
              <a:defRPr/>
            </a:pPr>
            <a:r>
              <a:rPr lang="en-US" altLang="nb-NO" sz="2400" u="sng" kern="0" dirty="0">
                <a:solidFill>
                  <a:srgbClr val="000099"/>
                </a:solidFill>
                <a:latin typeface="Arial" pitchFamily="34" charset="0"/>
                <a:ea typeface="+mj-ea"/>
                <a:cs typeface="Arial" pitchFamily="34" charset="0"/>
              </a:rPr>
              <a:t>Example: Smoking prevention and cessation study </a:t>
            </a:r>
          </a:p>
        </p:txBody>
      </p:sp>
      <p:sp>
        <p:nvSpPr>
          <p:cNvPr id="28" name="Slide Number Placeholder 27"/>
          <p:cNvSpPr>
            <a:spLocks noGrp="1"/>
          </p:cNvSpPr>
          <p:nvPr>
            <p:ph type="sldNum" sz="quarter" idx="12"/>
          </p:nvPr>
        </p:nvSpPr>
        <p:spPr>
          <a:xfrm>
            <a:off x="6553200" y="6137275"/>
            <a:ext cx="2133600" cy="365125"/>
          </a:xfrm>
        </p:spPr>
        <p:txBody>
          <a:bodyPr/>
          <a:lstStyle/>
          <a:p>
            <a:fld id="{5E3EB801-01CB-4885-85F5-4259DB9DF98F}" type="slidenum">
              <a:rPr lang="nb-NO" sz="1400" smtClean="0">
                <a:solidFill>
                  <a:schemeClr val="tx1"/>
                </a:solidFill>
              </a:rPr>
              <a:pPr/>
              <a:t>7</a:t>
            </a:fld>
            <a:endParaRPr lang="nb-NO" sz="1400" dirty="0">
              <a:solidFill>
                <a:schemeClr val="tx1"/>
              </a:solidFill>
            </a:endParaRPr>
          </a:p>
        </p:txBody>
      </p:sp>
      <p:sp>
        <p:nvSpPr>
          <p:cNvPr id="38" name="TextBox 37"/>
          <p:cNvSpPr txBox="1"/>
          <p:nvPr/>
        </p:nvSpPr>
        <p:spPr>
          <a:xfrm>
            <a:off x="527941" y="1227575"/>
            <a:ext cx="8423003" cy="1200329"/>
          </a:xfrm>
          <a:prstGeom prst="rect">
            <a:avLst/>
          </a:prstGeom>
          <a:noFill/>
        </p:spPr>
        <p:txBody>
          <a:bodyPr wrap="square" rtlCol="0">
            <a:spAutoFit/>
          </a:bodyPr>
          <a:lstStyle/>
          <a:p>
            <a:r>
              <a:rPr lang="en-US" sz="2400" dirty="0">
                <a:latin typeface="Arial" pitchFamily="34" charset="0"/>
                <a:cs typeface="Arial" pitchFamily="34" charset="0"/>
              </a:rPr>
              <a:t>Study the effect of two programs for discouraging                      seventh-grade pupils  from starting or continuing to              smoke (school-based (SC) and tv-based (TV))</a:t>
            </a:r>
          </a:p>
        </p:txBody>
      </p:sp>
      <p:sp>
        <p:nvSpPr>
          <p:cNvPr id="7" name="Rectangle 2"/>
          <p:cNvSpPr txBox="1">
            <a:spLocks noChangeArrowheads="1"/>
          </p:cNvSpPr>
          <p:nvPr/>
        </p:nvSpPr>
        <p:spPr>
          <a:xfrm>
            <a:off x="527942" y="135974"/>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3200" b="1" kern="0" dirty="0">
                <a:solidFill>
                  <a:schemeClr val="accent2"/>
                </a:solidFill>
              </a:rPr>
              <a:t>Multilevel models </a:t>
            </a:r>
            <a:endParaRPr lang="en-GB" altLang="nb-NO" sz="3200" kern="0" dirty="0">
              <a:solidFill>
                <a:schemeClr val="accent2"/>
              </a:solidFill>
            </a:endParaRPr>
          </a:p>
        </p:txBody>
      </p:sp>
      <p:pic>
        <p:nvPicPr>
          <p:cNvPr id="2" name="Picture 1"/>
          <p:cNvPicPr>
            <a:picLocks noChangeAspect="1"/>
          </p:cNvPicPr>
          <p:nvPr/>
        </p:nvPicPr>
        <p:blipFill rotWithShape="1">
          <a:blip r:embed="rId3"/>
          <a:srcRect l="145" r="-145" b="19557"/>
          <a:stretch/>
        </p:blipFill>
        <p:spPr>
          <a:xfrm>
            <a:off x="422415" y="4557971"/>
            <a:ext cx="7669351" cy="2109924"/>
          </a:xfrm>
          <a:prstGeom prst="rect">
            <a:avLst/>
          </a:prstGeom>
        </p:spPr>
      </p:pic>
      <p:sp>
        <p:nvSpPr>
          <p:cNvPr id="9" name="TextBox 8"/>
          <p:cNvSpPr txBox="1"/>
          <p:nvPr/>
        </p:nvSpPr>
        <p:spPr>
          <a:xfrm>
            <a:off x="527940" y="3672544"/>
            <a:ext cx="8423003" cy="830997"/>
          </a:xfrm>
          <a:prstGeom prst="rect">
            <a:avLst/>
          </a:prstGeom>
          <a:noFill/>
        </p:spPr>
        <p:txBody>
          <a:bodyPr wrap="square" rtlCol="0">
            <a:spAutoFit/>
          </a:bodyPr>
          <a:lstStyle/>
          <a:p>
            <a:r>
              <a:rPr lang="en-US" sz="2400" dirty="0">
                <a:latin typeface="Arial" pitchFamily="34" charset="0"/>
                <a:cs typeface="Arial" pitchFamily="34" charset="0"/>
              </a:rPr>
              <a:t>The data have a hierarchical structure with pupils nested in classes that are nested in schools  </a:t>
            </a:r>
          </a:p>
        </p:txBody>
      </p:sp>
      <p:sp>
        <p:nvSpPr>
          <p:cNvPr id="10" name="TextBox 9"/>
          <p:cNvSpPr txBox="1"/>
          <p:nvPr/>
        </p:nvSpPr>
        <p:spPr>
          <a:xfrm>
            <a:off x="527940" y="2427904"/>
            <a:ext cx="8423003" cy="1200329"/>
          </a:xfrm>
          <a:prstGeom prst="rect">
            <a:avLst/>
          </a:prstGeom>
          <a:noFill/>
        </p:spPr>
        <p:txBody>
          <a:bodyPr wrap="square" rtlCol="0">
            <a:spAutoFit/>
          </a:bodyPr>
          <a:lstStyle/>
          <a:p>
            <a:r>
              <a:rPr lang="en-US" sz="2400" dirty="0">
                <a:latin typeface="Arial" pitchFamily="34" charset="0"/>
                <a:cs typeface="Arial" pitchFamily="34" charset="0"/>
              </a:rPr>
              <a:t>The response is the score on a tobacco </a:t>
            </a:r>
            <a:r>
              <a:rPr lang="en-US" sz="2400">
                <a:latin typeface="Arial" pitchFamily="34" charset="0"/>
                <a:cs typeface="Arial" pitchFamily="34" charset="0"/>
              </a:rPr>
              <a:t>and health </a:t>
            </a:r>
            <a:r>
              <a:rPr lang="en-US" sz="2400" dirty="0">
                <a:latin typeface="Arial" pitchFamily="34" charset="0"/>
                <a:cs typeface="Arial" pitchFamily="34" charset="0"/>
              </a:rPr>
              <a:t>knowledge scale (THK), which was also measured at the beginning of the study (PTHK)  </a:t>
            </a:r>
          </a:p>
        </p:txBody>
      </p:sp>
    </p:spTree>
    <p:extLst>
      <p:ext uri="{BB962C8B-B14F-4D97-AF65-F5344CB8AC3E}">
        <p14:creationId xmlns:p14="http://schemas.microsoft.com/office/powerpoint/2010/main" val="340361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2742" y="6207423"/>
            <a:ext cx="8652838" cy="461665"/>
          </a:xfrm>
          <a:prstGeom prst="rect">
            <a:avLst/>
          </a:prstGeom>
          <a:noFill/>
        </p:spPr>
        <p:txBody>
          <a:bodyPr wrap="square" rtlCol="0">
            <a:spAutoFit/>
          </a:bodyPr>
          <a:lstStyle/>
          <a:p>
            <a:r>
              <a:rPr lang="en-US" sz="2400" dirty="0">
                <a:latin typeface="Arial" pitchFamily="34" charset="0"/>
                <a:cs typeface="Arial" pitchFamily="34" charset="0"/>
              </a:rPr>
              <a:t>R code for the smoking data is given on the course web-page</a:t>
            </a:r>
          </a:p>
        </p:txBody>
      </p:sp>
      <p:sp>
        <p:nvSpPr>
          <p:cNvPr id="3" name="TextBox 2"/>
          <p:cNvSpPr txBox="1"/>
          <p:nvPr/>
        </p:nvSpPr>
        <p:spPr>
          <a:xfrm>
            <a:off x="530426" y="56218"/>
            <a:ext cx="8439330" cy="830997"/>
          </a:xfrm>
          <a:prstGeom prst="rect">
            <a:avLst/>
          </a:prstGeom>
          <a:noFill/>
        </p:spPr>
        <p:txBody>
          <a:bodyPr wrap="square" rtlCol="0">
            <a:spAutoFit/>
          </a:bodyPr>
          <a:lstStyle/>
          <a:p>
            <a:r>
              <a:rPr lang="en-US" sz="2400" dirty="0">
                <a:latin typeface="Arial" pitchFamily="34" charset="0"/>
                <a:cs typeface="Arial" pitchFamily="34" charset="0"/>
              </a:rPr>
              <a:t>Hierarchical model for the response for the </a:t>
            </a:r>
            <a:r>
              <a:rPr lang="en-US" sz="2400" i="1" dirty="0">
                <a:latin typeface="Times New Roman" panose="02020603050405020304" pitchFamily="18" charset="0"/>
                <a:cs typeface="Times New Roman" panose="02020603050405020304" pitchFamily="18" charset="0"/>
              </a:rPr>
              <a:t>k</a:t>
            </a:r>
            <a:r>
              <a:rPr lang="en-US" sz="2400" i="1" dirty="0">
                <a:latin typeface="Arial" pitchFamily="34" charset="0"/>
                <a:cs typeface="Arial" pitchFamily="34" charset="0"/>
              </a:rPr>
              <a:t> </a:t>
            </a:r>
            <a:r>
              <a:rPr lang="en-US" sz="2400" dirty="0">
                <a:latin typeface="Arial" pitchFamily="34" charset="0"/>
                <a:cs typeface="Arial" pitchFamily="34" charset="0"/>
              </a:rPr>
              <a:t>-</a:t>
            </a:r>
            <a:r>
              <a:rPr lang="en-US" sz="2400" dirty="0" err="1">
                <a:latin typeface="Arial" pitchFamily="34" charset="0"/>
                <a:cs typeface="Arial" pitchFamily="34" charset="0"/>
              </a:rPr>
              <a:t>th</a:t>
            </a:r>
            <a:r>
              <a:rPr lang="en-US" sz="2400" dirty="0">
                <a:latin typeface="Arial" pitchFamily="34" charset="0"/>
                <a:cs typeface="Arial" pitchFamily="34" charset="0"/>
              </a:rPr>
              <a:t> pupil in the       </a:t>
            </a:r>
            <a:r>
              <a:rPr lang="en-US" sz="2400" i="1" dirty="0">
                <a:latin typeface="Times New Roman" panose="02020603050405020304" pitchFamily="18" charset="0"/>
                <a:cs typeface="Times New Roman" panose="02020603050405020304" pitchFamily="18" charset="0"/>
              </a:rPr>
              <a:t>j</a:t>
            </a:r>
            <a:r>
              <a:rPr lang="en-US" sz="2400" i="1" dirty="0">
                <a:latin typeface="Arial" pitchFamily="34" charset="0"/>
                <a:cs typeface="Arial" pitchFamily="34" charset="0"/>
              </a:rPr>
              <a:t>-</a:t>
            </a:r>
            <a:r>
              <a:rPr lang="en-US" sz="2400" dirty="0" err="1">
                <a:latin typeface="Arial" pitchFamily="34" charset="0"/>
                <a:cs typeface="Arial" pitchFamily="34" charset="0"/>
              </a:rPr>
              <a:t>th</a:t>
            </a:r>
            <a:r>
              <a:rPr lang="en-US" sz="2400" dirty="0">
                <a:latin typeface="Arial" pitchFamily="34" charset="0"/>
                <a:cs typeface="Arial" pitchFamily="34" charset="0"/>
              </a:rPr>
              <a:t> class in the </a:t>
            </a:r>
            <a:r>
              <a:rPr lang="en-US" sz="2400" i="1" dirty="0">
                <a:latin typeface="Times New Roman" panose="02020603050405020304" pitchFamily="18" charset="0"/>
                <a:cs typeface="Times New Roman" panose="02020603050405020304" pitchFamily="18" charset="0"/>
              </a:rPr>
              <a:t>i</a:t>
            </a:r>
            <a:r>
              <a:rPr lang="en-US" sz="2400" i="1" dirty="0">
                <a:latin typeface="Arial" pitchFamily="34" charset="0"/>
                <a:cs typeface="Arial" pitchFamily="34" charset="0"/>
              </a:rPr>
              <a:t> </a:t>
            </a:r>
            <a:r>
              <a:rPr lang="en-US" sz="2400" dirty="0">
                <a:latin typeface="Arial" pitchFamily="34" charset="0"/>
                <a:cs typeface="Arial" pitchFamily="34" charset="0"/>
              </a:rPr>
              <a:t>-</a:t>
            </a:r>
            <a:r>
              <a:rPr lang="en-US" sz="2400" dirty="0" err="1">
                <a:latin typeface="Arial" pitchFamily="34" charset="0"/>
                <a:cs typeface="Arial" pitchFamily="34" charset="0"/>
              </a:rPr>
              <a:t>th</a:t>
            </a:r>
            <a:r>
              <a:rPr lang="en-US" sz="2400" dirty="0">
                <a:latin typeface="Arial" pitchFamily="34" charset="0"/>
                <a:cs typeface="Arial" pitchFamily="34" charset="0"/>
              </a:rPr>
              <a:t> school:</a:t>
            </a:r>
          </a:p>
        </p:txBody>
      </p:sp>
      <p:graphicFrame>
        <p:nvGraphicFramePr>
          <p:cNvPr id="4" name="Object 8"/>
          <p:cNvGraphicFramePr>
            <a:graphicFrameLocks noChangeAspect="1"/>
          </p:cNvGraphicFramePr>
          <p:nvPr>
            <p:extLst>
              <p:ext uri="{D42A27DB-BD31-4B8C-83A1-F6EECF244321}">
                <p14:modId xmlns:p14="http://schemas.microsoft.com/office/powerpoint/2010/main" val="251162598"/>
              </p:ext>
            </p:extLst>
          </p:nvPr>
        </p:nvGraphicFramePr>
        <p:xfrm>
          <a:off x="2022475" y="1022350"/>
          <a:ext cx="2921000" cy="482600"/>
        </p:xfrm>
        <a:graphic>
          <a:graphicData uri="http://schemas.openxmlformats.org/presentationml/2006/ole">
            <mc:AlternateContent xmlns:mc="http://schemas.openxmlformats.org/markup-compatibility/2006">
              <mc:Choice xmlns:v="urn:schemas-microsoft-com:vml" Requires="v">
                <p:oleObj name="Equation" r:id="rId2" imgW="1460160" imgH="241200" progId="Equation.DSMT4">
                  <p:embed/>
                </p:oleObj>
              </mc:Choice>
              <mc:Fallback>
                <p:oleObj name="Equation" r:id="rId2" imgW="1460160" imgH="241200" progId="Equation.DSMT4">
                  <p:embed/>
                  <p:pic>
                    <p:nvPicPr>
                      <p:cNvPr id="0" name=""/>
                      <p:cNvPicPr>
                        <a:picLocks noChangeAspect="1" noChangeArrowheads="1"/>
                      </p:cNvPicPr>
                      <p:nvPr/>
                    </p:nvPicPr>
                    <p:blipFill>
                      <a:blip r:embed="rId3"/>
                      <a:srcRect/>
                      <a:stretch>
                        <a:fillRect/>
                      </a:stretch>
                    </p:blipFill>
                    <p:spPr bwMode="auto">
                      <a:xfrm>
                        <a:off x="2022475" y="1022350"/>
                        <a:ext cx="2921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5" name="TextBox 4"/>
              <p:cNvSpPr txBox="1"/>
              <p:nvPr/>
            </p:nvSpPr>
            <p:spPr>
              <a:xfrm>
                <a:off x="530426" y="1627130"/>
                <a:ext cx="8439330" cy="868186"/>
              </a:xfrm>
              <a:prstGeom prst="rect">
                <a:avLst/>
              </a:prstGeom>
              <a:noFill/>
            </p:spPr>
            <p:txBody>
              <a:bodyPr wrap="square" rtlCol="0">
                <a:spAutoFit/>
              </a:bodyPr>
              <a:lstStyle/>
              <a:p>
                <a:r>
                  <a:rPr lang="en-US" sz="2400" dirty="0">
                    <a:latin typeface="Arial" pitchFamily="34" charset="0"/>
                    <a:cs typeface="Arial" pitchFamily="34" charset="0"/>
                  </a:rPr>
                  <a:t>Here </a:t>
                </a:r>
                <a14:m>
                  <m:oMath xmlns:m="http://schemas.openxmlformats.org/officeDocument/2006/math">
                    <m:sSub>
                      <m:sSubPr>
                        <m:ctrlPr>
                          <a:rPr lang="en-US" sz="2400" i="1" smtClean="0">
                            <a:latin typeface="Cambria Math" panose="02040503050406030204" pitchFamily="18" charset="0"/>
                            <a:cs typeface="Arial" pitchFamily="34" charset="0"/>
                          </a:rPr>
                        </m:ctrlPr>
                      </m:sSubPr>
                      <m:e>
                        <m:r>
                          <a:rPr lang="nb-NO" sz="2400" b="0" i="1" smtClean="0">
                            <a:latin typeface="Cambria Math" panose="02040503050406030204" pitchFamily="18" charset="0"/>
                            <a:cs typeface="Arial" pitchFamily="34" charset="0"/>
                          </a:rPr>
                          <m:t>𝑢</m:t>
                        </m:r>
                      </m:e>
                      <m:sub>
                        <m:r>
                          <a:rPr lang="nb-NO" sz="2400" b="0" i="1" smtClean="0">
                            <a:latin typeface="Cambria Math" panose="02040503050406030204" pitchFamily="18" charset="0"/>
                            <a:cs typeface="Arial" pitchFamily="34" charset="0"/>
                          </a:rPr>
                          <m:t>𝑖</m:t>
                        </m:r>
                      </m:sub>
                    </m:sSub>
                    <m:r>
                      <a:rPr lang="en-US" sz="2400" i="1">
                        <a:latin typeface="Cambria Math" panose="02040503050406030204" pitchFamily="18" charset="0"/>
                        <a:ea typeface="Cambria Math" panose="02040503050406030204" pitchFamily="18" charset="0"/>
                        <a:cs typeface="Arial" pitchFamily="34" charset="0"/>
                      </a:rPr>
                      <m:t>~</m:t>
                    </m:r>
                    <m:r>
                      <a:rPr lang="nb-NO" sz="2400" b="0" i="1" smtClean="0">
                        <a:latin typeface="Cambria Math" panose="02040503050406030204" pitchFamily="18" charset="0"/>
                        <a:ea typeface="Cambria Math" panose="02040503050406030204" pitchFamily="18" charset="0"/>
                        <a:cs typeface="Arial" pitchFamily="34" charset="0"/>
                      </a:rPr>
                      <m:t>𝑁</m:t>
                    </m:r>
                    <m:r>
                      <a:rPr lang="nb-NO" sz="2400" b="0" i="1" smtClean="0">
                        <a:latin typeface="Cambria Math" panose="02040503050406030204" pitchFamily="18" charset="0"/>
                        <a:ea typeface="Cambria Math" panose="02040503050406030204" pitchFamily="18" charset="0"/>
                        <a:cs typeface="Arial" pitchFamily="34" charset="0"/>
                      </a:rPr>
                      <m:t>(0,</m:t>
                    </m:r>
                    <m:sSubSup>
                      <m:sSubSupPr>
                        <m:ctrlPr>
                          <a:rPr lang="nb-NO" sz="2400" b="0" i="1" smtClean="0">
                            <a:latin typeface="Cambria Math" panose="02040503050406030204" pitchFamily="18" charset="0"/>
                            <a:ea typeface="Cambria Math" panose="02040503050406030204" pitchFamily="18" charset="0"/>
                            <a:cs typeface="Arial" pitchFamily="34" charset="0"/>
                          </a:rPr>
                        </m:ctrlPr>
                      </m:sSubSupPr>
                      <m:e>
                        <m:r>
                          <a:rPr lang="nb-NO" sz="2400" b="0" i="1" smtClean="0">
                            <a:latin typeface="Cambria Math" panose="02040503050406030204" pitchFamily="18" charset="0"/>
                            <a:ea typeface="Cambria Math" panose="02040503050406030204" pitchFamily="18" charset="0"/>
                            <a:cs typeface="Arial" pitchFamily="34" charset="0"/>
                          </a:rPr>
                          <m:t>𝜎</m:t>
                        </m:r>
                      </m:e>
                      <m:sub>
                        <m:r>
                          <a:rPr lang="nb-NO" sz="2400" b="0" i="1" smtClean="0">
                            <a:latin typeface="Cambria Math" panose="02040503050406030204" pitchFamily="18" charset="0"/>
                            <a:ea typeface="Cambria Math" panose="02040503050406030204" pitchFamily="18" charset="0"/>
                            <a:cs typeface="Arial" pitchFamily="34" charset="0"/>
                          </a:rPr>
                          <m:t>𝑢</m:t>
                        </m:r>
                      </m:sub>
                      <m:sup>
                        <m:r>
                          <a:rPr lang="nb-NO" sz="2400" b="0" i="1" smtClean="0">
                            <a:latin typeface="Cambria Math" panose="02040503050406030204" pitchFamily="18" charset="0"/>
                            <a:ea typeface="Cambria Math" panose="02040503050406030204" pitchFamily="18" charset="0"/>
                            <a:cs typeface="Arial" pitchFamily="34" charset="0"/>
                          </a:rPr>
                          <m:t>2</m:t>
                        </m:r>
                      </m:sup>
                    </m:sSubSup>
                    <m:r>
                      <a:rPr lang="nb-NO" sz="2400" b="0" i="1" smtClean="0">
                        <a:latin typeface="Cambria Math" panose="02040503050406030204" pitchFamily="18" charset="0"/>
                        <a:ea typeface="Cambria Math" panose="02040503050406030204" pitchFamily="18" charset="0"/>
                        <a:cs typeface="Arial" pitchFamily="34" charset="0"/>
                      </a:rPr>
                      <m:t>)</m:t>
                    </m:r>
                  </m:oMath>
                </a14:m>
                <a:r>
                  <a:rPr lang="en-US" sz="2400" dirty="0">
                    <a:latin typeface="Arial" pitchFamily="34" charset="0"/>
                    <a:cs typeface="Arial" pitchFamily="34" charset="0"/>
                  </a:rPr>
                  <a:t>, </a:t>
                </a:r>
                <a14:m>
                  <m:oMath xmlns:m="http://schemas.openxmlformats.org/officeDocument/2006/math">
                    <m:sSub>
                      <m:sSubPr>
                        <m:ctrlPr>
                          <a:rPr lang="en-US" sz="2400" i="1">
                            <a:latin typeface="Cambria Math" panose="02040503050406030204" pitchFamily="18" charset="0"/>
                            <a:cs typeface="Arial" pitchFamily="34" charset="0"/>
                          </a:rPr>
                        </m:ctrlPr>
                      </m:sSubPr>
                      <m:e>
                        <m:r>
                          <a:rPr lang="nb-NO" sz="2400" b="0" i="1" smtClean="0">
                            <a:latin typeface="Cambria Math" panose="02040503050406030204" pitchFamily="18" charset="0"/>
                            <a:cs typeface="Arial" pitchFamily="34" charset="0"/>
                          </a:rPr>
                          <m:t>𝑣</m:t>
                        </m:r>
                      </m:e>
                      <m:sub>
                        <m:r>
                          <a:rPr lang="nb-NO" sz="2400" b="0" i="1" smtClean="0">
                            <a:latin typeface="Cambria Math" panose="02040503050406030204" pitchFamily="18" charset="0"/>
                            <a:cs typeface="Arial" pitchFamily="34" charset="0"/>
                          </a:rPr>
                          <m:t>𝑖𝑗</m:t>
                        </m:r>
                      </m:sub>
                    </m:sSub>
                    <m:r>
                      <a:rPr lang="en-US" sz="2400" i="1">
                        <a:latin typeface="Cambria Math" panose="02040503050406030204" pitchFamily="18" charset="0"/>
                        <a:ea typeface="Cambria Math" panose="02040503050406030204" pitchFamily="18" charset="0"/>
                        <a:cs typeface="Arial" pitchFamily="34" charset="0"/>
                      </a:rPr>
                      <m:t>~</m:t>
                    </m:r>
                    <m:r>
                      <a:rPr lang="nb-NO" sz="2400" i="1">
                        <a:latin typeface="Cambria Math" panose="02040503050406030204" pitchFamily="18" charset="0"/>
                        <a:ea typeface="Cambria Math" panose="02040503050406030204" pitchFamily="18" charset="0"/>
                        <a:cs typeface="Arial" pitchFamily="34" charset="0"/>
                      </a:rPr>
                      <m:t>𝑁</m:t>
                    </m:r>
                    <m:r>
                      <a:rPr lang="nb-NO" sz="2400" i="1">
                        <a:latin typeface="Cambria Math" panose="02040503050406030204" pitchFamily="18" charset="0"/>
                        <a:ea typeface="Cambria Math" panose="02040503050406030204" pitchFamily="18" charset="0"/>
                        <a:cs typeface="Arial" pitchFamily="34" charset="0"/>
                      </a:rPr>
                      <m:t>(0,</m:t>
                    </m:r>
                    <m:sSubSup>
                      <m:sSubSupPr>
                        <m:ctrlPr>
                          <a:rPr lang="nb-NO" sz="2400" i="1">
                            <a:latin typeface="Cambria Math" panose="02040503050406030204" pitchFamily="18" charset="0"/>
                            <a:ea typeface="Cambria Math" panose="02040503050406030204" pitchFamily="18" charset="0"/>
                            <a:cs typeface="Arial" pitchFamily="34" charset="0"/>
                          </a:rPr>
                        </m:ctrlPr>
                      </m:sSubSupPr>
                      <m:e>
                        <m:r>
                          <a:rPr lang="nb-NO" sz="2400" i="1">
                            <a:latin typeface="Cambria Math" panose="02040503050406030204" pitchFamily="18" charset="0"/>
                            <a:ea typeface="Cambria Math" panose="02040503050406030204" pitchFamily="18" charset="0"/>
                            <a:cs typeface="Arial" pitchFamily="34" charset="0"/>
                          </a:rPr>
                          <m:t>𝜎</m:t>
                        </m:r>
                      </m:e>
                      <m:sub>
                        <m:r>
                          <a:rPr lang="nb-NO" sz="2400" b="0" i="1" smtClean="0">
                            <a:latin typeface="Cambria Math" panose="02040503050406030204" pitchFamily="18" charset="0"/>
                            <a:ea typeface="Cambria Math" panose="02040503050406030204" pitchFamily="18" charset="0"/>
                            <a:cs typeface="Arial" pitchFamily="34" charset="0"/>
                          </a:rPr>
                          <m:t>𝑣</m:t>
                        </m:r>
                      </m:sub>
                      <m:sup>
                        <m:r>
                          <a:rPr lang="nb-NO" sz="2400" i="1">
                            <a:latin typeface="Cambria Math" panose="02040503050406030204" pitchFamily="18" charset="0"/>
                            <a:ea typeface="Cambria Math" panose="02040503050406030204" pitchFamily="18" charset="0"/>
                            <a:cs typeface="Arial" pitchFamily="34" charset="0"/>
                          </a:rPr>
                          <m:t>2</m:t>
                        </m:r>
                      </m:sup>
                    </m:sSubSup>
                    <m:r>
                      <a:rPr lang="nb-NO" sz="2400" i="1">
                        <a:latin typeface="Cambria Math" panose="02040503050406030204" pitchFamily="18" charset="0"/>
                        <a:ea typeface="Cambria Math" panose="02040503050406030204" pitchFamily="18" charset="0"/>
                        <a:cs typeface="Arial" pitchFamily="34" charset="0"/>
                      </a:rPr>
                      <m:t>)</m:t>
                    </m:r>
                  </m:oMath>
                </a14:m>
                <a:r>
                  <a:rPr lang="en-US" sz="2400" dirty="0">
                    <a:latin typeface="Arial" pitchFamily="34" charset="0"/>
                    <a:cs typeface="Arial" pitchFamily="34" charset="0"/>
                  </a:rPr>
                  <a:t> and </a:t>
                </a:r>
                <a14:m>
                  <m:oMath xmlns:m="http://schemas.openxmlformats.org/officeDocument/2006/math">
                    <m:sSub>
                      <m:sSubPr>
                        <m:ctrlPr>
                          <a:rPr lang="en-US" sz="2400" i="1">
                            <a:latin typeface="Cambria Math" panose="02040503050406030204" pitchFamily="18" charset="0"/>
                            <a:cs typeface="Arial" pitchFamily="34" charset="0"/>
                          </a:rPr>
                        </m:ctrlPr>
                      </m:sSubPr>
                      <m:e>
                        <m:r>
                          <a:rPr lang="en-US" sz="2400" i="1" smtClean="0">
                            <a:latin typeface="Cambria Math" panose="02040503050406030204" pitchFamily="18" charset="0"/>
                            <a:ea typeface="Cambria Math" panose="02040503050406030204" pitchFamily="18" charset="0"/>
                            <a:cs typeface="Arial" pitchFamily="34" charset="0"/>
                          </a:rPr>
                          <m:t>𝜀</m:t>
                        </m:r>
                      </m:e>
                      <m:sub>
                        <m:r>
                          <a:rPr lang="nb-NO" sz="2400" i="1">
                            <a:latin typeface="Cambria Math" panose="02040503050406030204" pitchFamily="18" charset="0"/>
                            <a:cs typeface="Arial" pitchFamily="34" charset="0"/>
                          </a:rPr>
                          <m:t>𝑖</m:t>
                        </m:r>
                        <m:r>
                          <a:rPr lang="nb-NO" sz="2400" b="0" i="1" smtClean="0">
                            <a:latin typeface="Cambria Math" panose="02040503050406030204" pitchFamily="18" charset="0"/>
                            <a:cs typeface="Arial" pitchFamily="34" charset="0"/>
                          </a:rPr>
                          <m:t>𝑗𝑘</m:t>
                        </m:r>
                      </m:sub>
                    </m:sSub>
                    <m:r>
                      <a:rPr lang="en-US" sz="2400" i="1">
                        <a:latin typeface="Cambria Math" panose="02040503050406030204" pitchFamily="18" charset="0"/>
                        <a:ea typeface="Cambria Math" panose="02040503050406030204" pitchFamily="18" charset="0"/>
                        <a:cs typeface="Arial" pitchFamily="34" charset="0"/>
                      </a:rPr>
                      <m:t>~</m:t>
                    </m:r>
                    <m:r>
                      <a:rPr lang="nb-NO" sz="2400" i="1">
                        <a:latin typeface="Cambria Math" panose="02040503050406030204" pitchFamily="18" charset="0"/>
                        <a:ea typeface="Cambria Math" panose="02040503050406030204" pitchFamily="18" charset="0"/>
                        <a:cs typeface="Arial" pitchFamily="34" charset="0"/>
                      </a:rPr>
                      <m:t>𝑁</m:t>
                    </m:r>
                    <m:r>
                      <a:rPr lang="nb-NO" sz="2400" i="1">
                        <a:latin typeface="Cambria Math" panose="02040503050406030204" pitchFamily="18" charset="0"/>
                        <a:ea typeface="Cambria Math" panose="02040503050406030204" pitchFamily="18" charset="0"/>
                        <a:cs typeface="Arial" pitchFamily="34" charset="0"/>
                      </a:rPr>
                      <m:t>(0,</m:t>
                    </m:r>
                    <m:sSubSup>
                      <m:sSubSupPr>
                        <m:ctrlPr>
                          <a:rPr lang="nb-NO" sz="2400" i="1">
                            <a:latin typeface="Cambria Math" panose="02040503050406030204" pitchFamily="18" charset="0"/>
                            <a:ea typeface="Cambria Math" panose="02040503050406030204" pitchFamily="18" charset="0"/>
                            <a:cs typeface="Arial" pitchFamily="34" charset="0"/>
                          </a:rPr>
                        </m:ctrlPr>
                      </m:sSubSupPr>
                      <m:e>
                        <m:r>
                          <a:rPr lang="nb-NO" sz="2400" i="1">
                            <a:latin typeface="Cambria Math" panose="02040503050406030204" pitchFamily="18" charset="0"/>
                            <a:ea typeface="Cambria Math" panose="02040503050406030204" pitchFamily="18" charset="0"/>
                            <a:cs typeface="Arial" pitchFamily="34" charset="0"/>
                          </a:rPr>
                          <m:t>𝜎</m:t>
                        </m:r>
                      </m:e>
                      <m:sub>
                        <m:r>
                          <a:rPr lang="nb-NO" sz="2400" i="1" smtClean="0">
                            <a:latin typeface="Cambria Math" panose="02040503050406030204" pitchFamily="18" charset="0"/>
                            <a:ea typeface="Cambria Math" panose="02040503050406030204" pitchFamily="18" charset="0"/>
                            <a:cs typeface="Arial" pitchFamily="34" charset="0"/>
                          </a:rPr>
                          <m:t>𝜀</m:t>
                        </m:r>
                      </m:sub>
                      <m:sup>
                        <m:r>
                          <a:rPr lang="nb-NO" sz="2400" i="1">
                            <a:latin typeface="Cambria Math" panose="02040503050406030204" pitchFamily="18" charset="0"/>
                            <a:ea typeface="Cambria Math" panose="02040503050406030204" pitchFamily="18" charset="0"/>
                            <a:cs typeface="Arial" pitchFamily="34" charset="0"/>
                          </a:rPr>
                          <m:t>2</m:t>
                        </m:r>
                      </m:sup>
                    </m:sSubSup>
                    <m:r>
                      <a:rPr lang="nb-NO" sz="2400" i="1">
                        <a:latin typeface="Cambria Math" panose="02040503050406030204" pitchFamily="18" charset="0"/>
                        <a:ea typeface="Cambria Math" panose="02040503050406030204" pitchFamily="18" charset="0"/>
                        <a:cs typeface="Arial" pitchFamily="34" charset="0"/>
                      </a:rPr>
                      <m:t>)</m:t>
                    </m:r>
                  </m:oMath>
                </a14:m>
                <a:r>
                  <a:rPr lang="en-US" sz="2400" dirty="0">
                    <a:latin typeface="Arial" pitchFamily="34" charset="0"/>
                    <a:cs typeface="Arial" pitchFamily="34" charset="0"/>
                  </a:rPr>
                  <a:t> are independent  </a:t>
                </a:r>
              </a:p>
            </p:txBody>
          </p:sp>
        </mc:Choice>
        <mc:Fallback xmlns="">
          <p:sp>
            <p:nvSpPr>
              <p:cNvPr id="5" name="TextBox 4"/>
              <p:cNvSpPr txBox="1">
                <a:spLocks noRot="1" noChangeAspect="1" noMove="1" noResize="1" noEditPoints="1" noAdjustHandles="1" noChangeArrowheads="1" noChangeShapeType="1" noTextEdit="1"/>
              </p:cNvSpPr>
              <p:nvPr/>
            </p:nvSpPr>
            <p:spPr>
              <a:xfrm>
                <a:off x="530426" y="1627130"/>
                <a:ext cx="8439330" cy="868186"/>
              </a:xfrm>
              <a:prstGeom prst="rect">
                <a:avLst/>
              </a:prstGeom>
              <a:blipFill>
                <a:blip r:embed="rId5"/>
                <a:stretch>
                  <a:fillRect l="-1051" t="-5797" b="-14493"/>
                </a:stretch>
              </a:blipFill>
            </p:spPr>
            <p:txBody>
              <a:bodyPr/>
              <a:lstStyle/>
              <a:p>
                <a:r>
                  <a:rPr lang="nb-NO">
                    <a:noFill/>
                  </a:rPr>
                  <a:t> </a:t>
                </a:r>
              </a:p>
            </p:txBody>
          </p:sp>
        </mc:Fallback>
      </mc:AlternateContent>
      <p:sp>
        <p:nvSpPr>
          <p:cNvPr id="8" name="TextBox 7"/>
          <p:cNvSpPr txBox="1"/>
          <p:nvPr/>
        </p:nvSpPr>
        <p:spPr>
          <a:xfrm>
            <a:off x="530426" y="2639105"/>
            <a:ext cx="8439330" cy="1200329"/>
          </a:xfrm>
          <a:prstGeom prst="rect">
            <a:avLst/>
          </a:prstGeom>
          <a:noFill/>
        </p:spPr>
        <p:txBody>
          <a:bodyPr wrap="square" rtlCol="0">
            <a:spAutoFit/>
          </a:bodyPr>
          <a:lstStyle/>
          <a:p>
            <a:r>
              <a:rPr lang="en-US" sz="2400" dirty="0">
                <a:latin typeface="Arial" pitchFamily="34" charset="0"/>
                <a:cs typeface="Arial" pitchFamily="34" charset="0"/>
              </a:rPr>
              <a:t>Further       and         are the regression coefficients  and covariates for the fixed effects (PTHK and indicators for the programs)                                                          </a:t>
            </a:r>
          </a:p>
        </p:txBody>
      </p:sp>
      <p:graphicFrame>
        <p:nvGraphicFramePr>
          <p:cNvPr id="9" name="Object 8"/>
          <p:cNvGraphicFramePr>
            <a:graphicFrameLocks noChangeAspect="1"/>
          </p:cNvGraphicFramePr>
          <p:nvPr>
            <p:extLst>
              <p:ext uri="{D42A27DB-BD31-4B8C-83A1-F6EECF244321}">
                <p14:modId xmlns:p14="http://schemas.microsoft.com/office/powerpoint/2010/main" val="2167689195"/>
              </p:ext>
            </p:extLst>
          </p:nvPr>
        </p:nvGraphicFramePr>
        <p:xfrm>
          <a:off x="1807118" y="2694370"/>
          <a:ext cx="254000" cy="406400"/>
        </p:xfrm>
        <a:graphic>
          <a:graphicData uri="http://schemas.openxmlformats.org/presentationml/2006/ole">
            <mc:AlternateContent xmlns:mc="http://schemas.openxmlformats.org/markup-compatibility/2006">
              <mc:Choice xmlns:v="urn:schemas-microsoft-com:vml" Requires="v">
                <p:oleObj name="Equation" r:id="rId6" imgW="126720" imgH="203040" progId="Equation.DSMT4">
                  <p:embed/>
                </p:oleObj>
              </mc:Choice>
              <mc:Fallback>
                <p:oleObj name="Equation" r:id="rId6" imgW="126720" imgH="203040" progId="Equation.DSMT4">
                  <p:embed/>
                  <p:pic>
                    <p:nvPicPr>
                      <p:cNvPr id="0" name=""/>
                      <p:cNvPicPr>
                        <a:picLocks noChangeAspect="1" noChangeArrowheads="1"/>
                      </p:cNvPicPr>
                      <p:nvPr/>
                    </p:nvPicPr>
                    <p:blipFill>
                      <a:blip r:embed="rId7"/>
                      <a:srcRect/>
                      <a:stretch>
                        <a:fillRect/>
                      </a:stretch>
                    </p:blipFill>
                    <p:spPr bwMode="auto">
                      <a:xfrm>
                        <a:off x="1807118" y="2694370"/>
                        <a:ext cx="254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8"/>
          <p:cNvGraphicFramePr>
            <a:graphicFrameLocks noChangeAspect="1"/>
          </p:cNvGraphicFramePr>
          <p:nvPr>
            <p:extLst>
              <p:ext uri="{D42A27DB-BD31-4B8C-83A1-F6EECF244321}">
                <p14:modId xmlns:p14="http://schemas.microsoft.com/office/powerpoint/2010/main" val="2031950572"/>
              </p:ext>
            </p:extLst>
          </p:nvPr>
        </p:nvGraphicFramePr>
        <p:xfrm>
          <a:off x="2880610" y="2656270"/>
          <a:ext cx="457200" cy="482600"/>
        </p:xfrm>
        <a:graphic>
          <a:graphicData uri="http://schemas.openxmlformats.org/presentationml/2006/ole">
            <mc:AlternateContent xmlns:mc="http://schemas.openxmlformats.org/markup-compatibility/2006">
              <mc:Choice xmlns:v="urn:schemas-microsoft-com:vml" Requires="v">
                <p:oleObj name="Equation" r:id="rId8" imgW="228600" imgH="241200" progId="Equation.DSMT4">
                  <p:embed/>
                </p:oleObj>
              </mc:Choice>
              <mc:Fallback>
                <p:oleObj name="Equation" r:id="rId8" imgW="228600" imgH="241200" progId="Equation.DSMT4">
                  <p:embed/>
                  <p:pic>
                    <p:nvPicPr>
                      <p:cNvPr id="0" name=""/>
                      <p:cNvPicPr>
                        <a:picLocks noChangeAspect="1" noChangeArrowheads="1"/>
                      </p:cNvPicPr>
                      <p:nvPr/>
                    </p:nvPicPr>
                    <p:blipFill>
                      <a:blip r:embed="rId9"/>
                      <a:srcRect/>
                      <a:stretch>
                        <a:fillRect/>
                      </a:stretch>
                    </p:blipFill>
                    <p:spPr bwMode="auto">
                      <a:xfrm>
                        <a:off x="2880610" y="2656270"/>
                        <a:ext cx="4572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TextBox 11"/>
          <p:cNvSpPr txBox="1"/>
          <p:nvPr/>
        </p:nvSpPr>
        <p:spPr>
          <a:xfrm>
            <a:off x="508642" y="3900475"/>
            <a:ext cx="8043243" cy="461665"/>
          </a:xfrm>
          <a:prstGeom prst="rect">
            <a:avLst/>
          </a:prstGeom>
          <a:noFill/>
        </p:spPr>
        <p:txBody>
          <a:bodyPr wrap="square" rtlCol="0">
            <a:spAutoFit/>
          </a:bodyPr>
          <a:lstStyle/>
          <a:p>
            <a:r>
              <a:rPr lang="en-US" sz="2400" dirty="0">
                <a:latin typeface="Arial" pitchFamily="34" charset="0"/>
                <a:cs typeface="Arial" pitchFamily="34" charset="0"/>
              </a:rPr>
              <a:t>Here we have the correlations</a:t>
            </a:r>
          </a:p>
        </p:txBody>
      </p:sp>
      <p:graphicFrame>
        <p:nvGraphicFramePr>
          <p:cNvPr id="13" name="Object 2"/>
          <p:cNvGraphicFramePr>
            <a:graphicFrameLocks noChangeAspect="1"/>
          </p:cNvGraphicFramePr>
          <p:nvPr>
            <p:extLst>
              <p:ext uri="{D42A27DB-BD31-4B8C-83A1-F6EECF244321}">
                <p14:modId xmlns:p14="http://schemas.microsoft.com/office/powerpoint/2010/main" val="1724371502"/>
              </p:ext>
            </p:extLst>
          </p:nvPr>
        </p:nvGraphicFramePr>
        <p:xfrm>
          <a:off x="1635784" y="4574641"/>
          <a:ext cx="1531937" cy="442913"/>
        </p:xfrm>
        <a:graphic>
          <a:graphicData uri="http://schemas.openxmlformats.org/presentationml/2006/ole">
            <mc:AlternateContent xmlns:mc="http://schemas.openxmlformats.org/markup-compatibility/2006">
              <mc:Choice xmlns:v="urn:schemas-microsoft-com:vml" Requires="v">
                <p:oleObj name="Equation" r:id="rId10" imgW="825480" imgH="241200" progId="Equation.DSMT4">
                  <p:embed/>
                </p:oleObj>
              </mc:Choice>
              <mc:Fallback>
                <p:oleObj name="Equation" r:id="rId10" imgW="825480" imgH="241200" progId="Equation.DSMT4">
                  <p:embed/>
                  <p:pic>
                    <p:nvPicPr>
                      <p:cNvPr id="0" name=""/>
                      <p:cNvPicPr>
                        <a:picLocks noChangeAspect="1" noChangeArrowheads="1"/>
                      </p:cNvPicPr>
                      <p:nvPr/>
                    </p:nvPicPr>
                    <p:blipFill>
                      <a:blip r:embed="rId11"/>
                      <a:srcRect/>
                      <a:stretch>
                        <a:fillRect/>
                      </a:stretch>
                    </p:blipFill>
                    <p:spPr bwMode="auto">
                      <a:xfrm>
                        <a:off x="1635784" y="4574641"/>
                        <a:ext cx="1531937" cy="442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2"/>
          <p:cNvGraphicFramePr>
            <a:graphicFrameLocks noChangeAspect="1"/>
          </p:cNvGraphicFramePr>
          <p:nvPr>
            <p:extLst>
              <p:ext uri="{D42A27DB-BD31-4B8C-83A1-F6EECF244321}">
                <p14:modId xmlns:p14="http://schemas.microsoft.com/office/powerpoint/2010/main" val="2974255333"/>
              </p:ext>
            </p:extLst>
          </p:nvPr>
        </p:nvGraphicFramePr>
        <p:xfrm>
          <a:off x="3190023" y="4385766"/>
          <a:ext cx="3140075" cy="842963"/>
        </p:xfrm>
        <a:graphic>
          <a:graphicData uri="http://schemas.openxmlformats.org/presentationml/2006/ole">
            <mc:AlternateContent xmlns:mc="http://schemas.openxmlformats.org/markup-compatibility/2006">
              <mc:Choice xmlns:v="urn:schemas-microsoft-com:vml" Requires="v">
                <p:oleObj name="Equation" r:id="rId12" imgW="1688760" imgH="457200" progId="Equation.DSMT4">
                  <p:embed/>
                </p:oleObj>
              </mc:Choice>
              <mc:Fallback>
                <p:oleObj name="Equation" r:id="rId12" imgW="1688760" imgH="457200" progId="Equation.DSMT4">
                  <p:embed/>
                  <p:pic>
                    <p:nvPicPr>
                      <p:cNvPr id="0" name=""/>
                      <p:cNvPicPr>
                        <a:picLocks noChangeAspect="1" noChangeArrowheads="1"/>
                      </p:cNvPicPr>
                      <p:nvPr/>
                    </p:nvPicPr>
                    <p:blipFill>
                      <a:blip r:embed="rId13"/>
                      <a:srcRect/>
                      <a:stretch>
                        <a:fillRect/>
                      </a:stretch>
                    </p:blipFill>
                    <p:spPr bwMode="auto">
                      <a:xfrm>
                        <a:off x="3190023" y="4385766"/>
                        <a:ext cx="3140075" cy="842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 name="Object 2"/>
          <p:cNvGraphicFramePr>
            <a:graphicFrameLocks noChangeAspect="1"/>
          </p:cNvGraphicFramePr>
          <p:nvPr>
            <p:extLst>
              <p:ext uri="{D42A27DB-BD31-4B8C-83A1-F6EECF244321}">
                <p14:modId xmlns:p14="http://schemas.microsoft.com/office/powerpoint/2010/main" val="3584476292"/>
              </p:ext>
            </p:extLst>
          </p:nvPr>
        </p:nvGraphicFramePr>
        <p:xfrm>
          <a:off x="1654372" y="5463011"/>
          <a:ext cx="1531937" cy="442913"/>
        </p:xfrm>
        <a:graphic>
          <a:graphicData uri="http://schemas.openxmlformats.org/presentationml/2006/ole">
            <mc:AlternateContent xmlns:mc="http://schemas.openxmlformats.org/markup-compatibility/2006">
              <mc:Choice xmlns:v="urn:schemas-microsoft-com:vml" Requires="v">
                <p:oleObj name="Equation" r:id="rId14" imgW="825480" imgH="241200" progId="Equation.DSMT4">
                  <p:embed/>
                </p:oleObj>
              </mc:Choice>
              <mc:Fallback>
                <p:oleObj name="Equation" r:id="rId14" imgW="825480" imgH="241200" progId="Equation.DSMT4">
                  <p:embed/>
                  <p:pic>
                    <p:nvPicPr>
                      <p:cNvPr id="0" name=""/>
                      <p:cNvPicPr>
                        <a:picLocks noChangeAspect="1" noChangeArrowheads="1"/>
                      </p:cNvPicPr>
                      <p:nvPr/>
                    </p:nvPicPr>
                    <p:blipFill>
                      <a:blip r:embed="rId15"/>
                      <a:srcRect/>
                      <a:stretch>
                        <a:fillRect/>
                      </a:stretch>
                    </p:blipFill>
                    <p:spPr bwMode="auto">
                      <a:xfrm>
                        <a:off x="1654372" y="5463011"/>
                        <a:ext cx="1531937" cy="442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 name="Object 2"/>
          <p:cNvGraphicFramePr>
            <a:graphicFrameLocks noChangeAspect="1"/>
          </p:cNvGraphicFramePr>
          <p:nvPr>
            <p:extLst>
              <p:ext uri="{D42A27DB-BD31-4B8C-83A1-F6EECF244321}">
                <p14:modId xmlns:p14="http://schemas.microsoft.com/office/powerpoint/2010/main" val="3473452771"/>
              </p:ext>
            </p:extLst>
          </p:nvPr>
        </p:nvGraphicFramePr>
        <p:xfrm>
          <a:off x="3230914" y="5240682"/>
          <a:ext cx="3140075" cy="842963"/>
        </p:xfrm>
        <a:graphic>
          <a:graphicData uri="http://schemas.openxmlformats.org/presentationml/2006/ole">
            <mc:AlternateContent xmlns:mc="http://schemas.openxmlformats.org/markup-compatibility/2006">
              <mc:Choice xmlns:v="urn:schemas-microsoft-com:vml" Requires="v">
                <p:oleObj name="Equation" r:id="rId16" imgW="1688760" imgH="457200" progId="Equation.DSMT4">
                  <p:embed/>
                </p:oleObj>
              </mc:Choice>
              <mc:Fallback>
                <p:oleObj name="Equation" r:id="rId16" imgW="1688760" imgH="457200" progId="Equation.DSMT4">
                  <p:embed/>
                  <p:pic>
                    <p:nvPicPr>
                      <p:cNvPr id="0" name=""/>
                      <p:cNvPicPr>
                        <a:picLocks noChangeAspect="1" noChangeArrowheads="1"/>
                      </p:cNvPicPr>
                      <p:nvPr/>
                    </p:nvPicPr>
                    <p:blipFill>
                      <a:blip r:embed="rId17"/>
                      <a:srcRect/>
                      <a:stretch>
                        <a:fillRect/>
                      </a:stretch>
                    </p:blipFill>
                    <p:spPr bwMode="auto">
                      <a:xfrm>
                        <a:off x="3230914" y="5240682"/>
                        <a:ext cx="3140075" cy="842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5266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 grpId="0"/>
      <p:bldP spid="8"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a:xfrm>
            <a:off x="571500" y="878058"/>
            <a:ext cx="8572500" cy="884237"/>
          </a:xfrm>
          <a:prstGeom prst="rect">
            <a:avLst/>
          </a:prstGeom>
        </p:spPr>
        <p:txBody>
          <a:bodyPr/>
          <a:lstStyle/>
          <a:p>
            <a:pPr>
              <a:defRPr/>
            </a:pPr>
            <a:r>
              <a:rPr lang="en-US" altLang="nb-NO" sz="2400" u="sng" kern="0" dirty="0">
                <a:solidFill>
                  <a:srgbClr val="000099"/>
                </a:solidFill>
                <a:latin typeface="Arial" pitchFamily="34" charset="0"/>
                <a:ea typeface="+mj-ea"/>
                <a:cs typeface="Arial" pitchFamily="34" charset="0"/>
              </a:rPr>
              <a:t>Example: FEV measurements </a:t>
            </a:r>
          </a:p>
        </p:txBody>
      </p:sp>
      <p:sp>
        <p:nvSpPr>
          <p:cNvPr id="28" name="Slide Number Placeholder 27"/>
          <p:cNvSpPr>
            <a:spLocks noGrp="1"/>
          </p:cNvSpPr>
          <p:nvPr>
            <p:ph type="sldNum" sz="quarter" idx="12"/>
          </p:nvPr>
        </p:nvSpPr>
        <p:spPr>
          <a:xfrm>
            <a:off x="6553200" y="6137275"/>
            <a:ext cx="2133600" cy="365125"/>
          </a:xfrm>
        </p:spPr>
        <p:txBody>
          <a:bodyPr/>
          <a:lstStyle/>
          <a:p>
            <a:fld id="{5E3EB801-01CB-4885-85F5-4259DB9DF98F}" type="slidenum">
              <a:rPr lang="nb-NO" sz="1400" smtClean="0">
                <a:solidFill>
                  <a:schemeClr val="tx1"/>
                </a:solidFill>
              </a:rPr>
              <a:pPr/>
              <a:t>9</a:t>
            </a:fld>
            <a:endParaRPr lang="nb-NO" sz="1400" dirty="0">
              <a:solidFill>
                <a:schemeClr val="tx1"/>
              </a:solidFill>
            </a:endParaRPr>
          </a:p>
        </p:txBody>
      </p:sp>
      <p:sp>
        <p:nvSpPr>
          <p:cNvPr id="38" name="TextBox 37"/>
          <p:cNvSpPr txBox="1"/>
          <p:nvPr/>
        </p:nvSpPr>
        <p:spPr>
          <a:xfrm>
            <a:off x="571501" y="1399380"/>
            <a:ext cx="8475222" cy="1938992"/>
          </a:xfrm>
          <a:prstGeom prst="rect">
            <a:avLst/>
          </a:prstGeom>
          <a:noFill/>
        </p:spPr>
        <p:txBody>
          <a:bodyPr wrap="square" rtlCol="0">
            <a:spAutoFit/>
          </a:bodyPr>
          <a:lstStyle/>
          <a:p>
            <a:r>
              <a:rPr lang="en-US" sz="2400" dirty="0">
                <a:latin typeface="Arial" pitchFamily="34" charset="0"/>
                <a:cs typeface="Arial" pitchFamily="34" charset="0"/>
              </a:rPr>
              <a:t>In a study 24 patients with respiratory problems were randomized to one of three treatments (two active treatments and placebo) and FEV (forced expiratory volume in 1 second in liters) was measured at baseline and then for each of the 8 hours following drug administration</a:t>
            </a:r>
          </a:p>
        </p:txBody>
      </p:sp>
      <p:sp>
        <p:nvSpPr>
          <p:cNvPr id="7" name="Rectangle 2"/>
          <p:cNvSpPr txBox="1">
            <a:spLocks noChangeArrowheads="1"/>
          </p:cNvSpPr>
          <p:nvPr/>
        </p:nvSpPr>
        <p:spPr>
          <a:xfrm>
            <a:off x="527945" y="234067"/>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3200" b="1" kern="0" dirty="0">
                <a:solidFill>
                  <a:schemeClr val="accent2"/>
                </a:solidFill>
              </a:rPr>
              <a:t>Random intercept and slope</a:t>
            </a:r>
            <a:endParaRPr lang="en-GB" altLang="nb-NO" sz="3200" kern="0" dirty="0">
              <a:solidFill>
                <a:schemeClr val="accent2"/>
              </a:solidFill>
            </a:endParaRPr>
          </a:p>
        </p:txBody>
      </p:sp>
      <p:pic>
        <p:nvPicPr>
          <p:cNvPr id="2" name="Picture 1"/>
          <p:cNvPicPr>
            <a:picLocks noChangeAspect="1"/>
          </p:cNvPicPr>
          <p:nvPr/>
        </p:nvPicPr>
        <p:blipFill>
          <a:blip r:embed="rId3"/>
          <a:stretch>
            <a:fillRect/>
          </a:stretch>
        </p:blipFill>
        <p:spPr>
          <a:xfrm>
            <a:off x="1234821" y="3632400"/>
            <a:ext cx="5651101" cy="2793600"/>
          </a:xfrm>
          <a:prstGeom prst="rect">
            <a:avLst/>
          </a:prstGeom>
        </p:spPr>
      </p:pic>
    </p:spTree>
    <p:extLst>
      <p:ext uri="{BB962C8B-B14F-4D97-AF65-F5344CB8AC3E}">
        <p14:creationId xmlns:p14="http://schemas.microsoft.com/office/powerpoint/2010/main" val="100183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9155" y="1013304"/>
            <a:ext cx="7949157" cy="830997"/>
          </a:xfrm>
          <a:prstGeom prst="rect">
            <a:avLst/>
          </a:prstGeom>
          <a:noFill/>
        </p:spPr>
        <p:txBody>
          <a:bodyPr wrap="square" rtlCol="0">
            <a:spAutoFit/>
          </a:bodyPr>
          <a:lstStyle/>
          <a:p>
            <a:r>
              <a:rPr lang="en-US" sz="2400" dirty="0">
                <a:latin typeface="Arial" pitchFamily="34" charset="0"/>
                <a:cs typeface="Arial" pitchFamily="34" charset="0"/>
              </a:rPr>
              <a:t>A possible model for the </a:t>
            </a:r>
            <a:r>
              <a:rPr lang="en-US" sz="2400" i="1" dirty="0">
                <a:latin typeface="Times New Roman" panose="02020603050405020304" pitchFamily="18" charset="0"/>
                <a:cs typeface="Times New Roman" panose="02020603050405020304" pitchFamily="18" charset="0"/>
              </a:rPr>
              <a:t>j</a:t>
            </a:r>
            <a:r>
              <a:rPr lang="en-US" sz="2400" i="1" dirty="0">
                <a:latin typeface="Arial" pitchFamily="34" charset="0"/>
                <a:cs typeface="Arial" pitchFamily="34" charset="0"/>
              </a:rPr>
              <a:t>-</a:t>
            </a:r>
            <a:r>
              <a:rPr lang="en-US" sz="2400" dirty="0" err="1">
                <a:latin typeface="Arial" pitchFamily="34" charset="0"/>
                <a:cs typeface="Arial" pitchFamily="34" charset="0"/>
              </a:rPr>
              <a:t>th</a:t>
            </a:r>
            <a:r>
              <a:rPr lang="en-US" sz="2400" dirty="0">
                <a:latin typeface="Arial" pitchFamily="34" charset="0"/>
                <a:cs typeface="Arial" pitchFamily="34" charset="0"/>
              </a:rPr>
              <a:t> measurement for the </a:t>
            </a:r>
            <a:r>
              <a:rPr lang="en-US" sz="2400" i="1" dirty="0" err="1">
                <a:latin typeface="Times New Roman" panose="02020603050405020304" pitchFamily="18" charset="0"/>
                <a:cs typeface="Times New Roman" panose="02020603050405020304" pitchFamily="18" charset="0"/>
              </a:rPr>
              <a:t>i</a:t>
            </a:r>
            <a:r>
              <a:rPr lang="en-US" sz="2400" i="1" dirty="0">
                <a:latin typeface="Arial" pitchFamily="34" charset="0"/>
                <a:cs typeface="Arial" pitchFamily="34" charset="0"/>
              </a:rPr>
              <a:t> </a:t>
            </a:r>
            <a:r>
              <a:rPr lang="en-US" sz="2400" dirty="0">
                <a:latin typeface="Arial" pitchFamily="34" charset="0"/>
                <a:cs typeface="Arial" pitchFamily="34" charset="0"/>
              </a:rPr>
              <a:t>-</a:t>
            </a:r>
            <a:r>
              <a:rPr lang="en-US" sz="2400" dirty="0" err="1">
                <a:latin typeface="Arial" pitchFamily="34" charset="0"/>
                <a:cs typeface="Arial" pitchFamily="34" charset="0"/>
              </a:rPr>
              <a:t>th</a:t>
            </a:r>
            <a:r>
              <a:rPr lang="en-US" sz="2400" dirty="0">
                <a:latin typeface="Arial" pitchFamily="34" charset="0"/>
                <a:cs typeface="Arial" pitchFamily="34" charset="0"/>
              </a:rPr>
              <a:t> patient is a model with random intercept and slope:</a:t>
            </a:r>
          </a:p>
        </p:txBody>
      </p:sp>
      <p:graphicFrame>
        <p:nvGraphicFramePr>
          <p:cNvPr id="4" name="Object 8"/>
          <p:cNvGraphicFramePr>
            <a:graphicFrameLocks noChangeAspect="1"/>
          </p:cNvGraphicFramePr>
          <p:nvPr>
            <p:extLst>
              <p:ext uri="{D42A27DB-BD31-4B8C-83A1-F6EECF244321}">
                <p14:modId xmlns:p14="http://schemas.microsoft.com/office/powerpoint/2010/main" val="3190168571"/>
              </p:ext>
            </p:extLst>
          </p:nvPr>
        </p:nvGraphicFramePr>
        <p:xfrm>
          <a:off x="801688" y="2025416"/>
          <a:ext cx="7497762" cy="433387"/>
        </p:xfrm>
        <a:graphic>
          <a:graphicData uri="http://schemas.openxmlformats.org/presentationml/2006/ole">
            <mc:AlternateContent xmlns:mc="http://schemas.openxmlformats.org/markup-compatibility/2006">
              <mc:Choice xmlns:v="urn:schemas-microsoft-com:vml" Requires="v">
                <p:oleObj name="Equation" r:id="rId2" imgW="4165560" imgH="241200" progId="Equation.DSMT4">
                  <p:embed/>
                </p:oleObj>
              </mc:Choice>
              <mc:Fallback>
                <p:oleObj name="Equation" r:id="rId2" imgW="4165560" imgH="241200" progId="Equation.DSMT4">
                  <p:embed/>
                  <p:pic>
                    <p:nvPicPr>
                      <p:cNvPr id="0" name=""/>
                      <p:cNvPicPr>
                        <a:picLocks noChangeAspect="1" noChangeArrowheads="1"/>
                      </p:cNvPicPr>
                      <p:nvPr/>
                    </p:nvPicPr>
                    <p:blipFill>
                      <a:blip r:embed="rId3"/>
                      <a:srcRect/>
                      <a:stretch>
                        <a:fillRect/>
                      </a:stretch>
                    </p:blipFill>
                    <p:spPr bwMode="auto">
                      <a:xfrm>
                        <a:off x="801688" y="2025416"/>
                        <a:ext cx="7497762" cy="43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519935" y="2699028"/>
            <a:ext cx="8439330" cy="1200329"/>
          </a:xfrm>
          <a:prstGeom prst="rect">
            <a:avLst/>
          </a:prstGeom>
          <a:noFill/>
        </p:spPr>
        <p:txBody>
          <a:bodyPr wrap="square" rtlCol="0">
            <a:spAutoFit/>
          </a:bodyPr>
          <a:lstStyle/>
          <a:p>
            <a:r>
              <a:rPr lang="en-US" sz="2400" dirty="0">
                <a:latin typeface="Arial" pitchFamily="34" charset="0"/>
                <a:cs typeface="Arial" pitchFamily="34" charset="0"/>
              </a:rPr>
              <a:t>Here we assume that              are bivariate normal, </a:t>
            </a:r>
          </a:p>
          <a:p>
            <a:r>
              <a:rPr lang="en-US" sz="2400" dirty="0">
                <a:latin typeface="Arial" pitchFamily="34" charset="0"/>
                <a:cs typeface="Arial" pitchFamily="34" charset="0"/>
              </a:rPr>
              <a:t>and that the                are independent of                                            </a:t>
            </a:r>
          </a:p>
          <a:p>
            <a:r>
              <a:rPr lang="en-US" sz="2400" dirty="0">
                <a:latin typeface="Arial" pitchFamily="34" charset="0"/>
                <a:cs typeface="Arial" pitchFamily="34" charset="0"/>
              </a:rPr>
              <a:t>                      </a:t>
            </a:r>
          </a:p>
        </p:txBody>
      </p:sp>
      <p:graphicFrame>
        <p:nvGraphicFramePr>
          <p:cNvPr id="6" name="Object 8"/>
          <p:cNvGraphicFramePr>
            <a:graphicFrameLocks noChangeAspect="1"/>
          </p:cNvGraphicFramePr>
          <p:nvPr>
            <p:extLst>
              <p:ext uri="{D42A27DB-BD31-4B8C-83A1-F6EECF244321}">
                <p14:modId xmlns:p14="http://schemas.microsoft.com/office/powerpoint/2010/main" val="3138618142"/>
              </p:ext>
            </p:extLst>
          </p:nvPr>
        </p:nvGraphicFramePr>
        <p:xfrm>
          <a:off x="6256338" y="3065228"/>
          <a:ext cx="1752600" cy="508000"/>
        </p:xfrm>
        <a:graphic>
          <a:graphicData uri="http://schemas.openxmlformats.org/presentationml/2006/ole">
            <mc:AlternateContent xmlns:mc="http://schemas.openxmlformats.org/markup-compatibility/2006">
              <mc:Choice xmlns:v="urn:schemas-microsoft-com:vml" Requires="v">
                <p:oleObj name="Equation" r:id="rId4" imgW="876240" imgH="253800" progId="Equation.DSMT4">
                  <p:embed/>
                </p:oleObj>
              </mc:Choice>
              <mc:Fallback>
                <p:oleObj name="Equation" r:id="rId4" imgW="876240" imgH="253800" progId="Equation.DSMT4">
                  <p:embed/>
                  <p:pic>
                    <p:nvPicPr>
                      <p:cNvPr id="0" name=""/>
                      <p:cNvPicPr>
                        <a:picLocks noChangeAspect="1" noChangeArrowheads="1"/>
                      </p:cNvPicPr>
                      <p:nvPr/>
                    </p:nvPicPr>
                    <p:blipFill>
                      <a:blip r:embed="rId5"/>
                      <a:srcRect/>
                      <a:stretch>
                        <a:fillRect/>
                      </a:stretch>
                    </p:blipFill>
                    <p:spPr bwMode="auto">
                      <a:xfrm>
                        <a:off x="6256338" y="3065228"/>
                        <a:ext cx="175260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8"/>
          <p:cNvGraphicFramePr>
            <a:graphicFrameLocks noChangeAspect="1"/>
          </p:cNvGraphicFramePr>
          <p:nvPr>
            <p:extLst>
              <p:ext uri="{D42A27DB-BD31-4B8C-83A1-F6EECF244321}">
                <p14:modId xmlns:p14="http://schemas.microsoft.com/office/powerpoint/2010/main" val="2283370792"/>
              </p:ext>
            </p:extLst>
          </p:nvPr>
        </p:nvGraphicFramePr>
        <p:xfrm>
          <a:off x="3572334" y="2723030"/>
          <a:ext cx="1041400" cy="457200"/>
        </p:xfrm>
        <a:graphic>
          <a:graphicData uri="http://schemas.openxmlformats.org/presentationml/2006/ole">
            <mc:AlternateContent xmlns:mc="http://schemas.openxmlformats.org/markup-compatibility/2006">
              <mc:Choice xmlns:v="urn:schemas-microsoft-com:vml" Requires="v">
                <p:oleObj name="Equation" r:id="rId6" imgW="520560" imgH="228600" progId="Equation.DSMT4">
                  <p:embed/>
                </p:oleObj>
              </mc:Choice>
              <mc:Fallback>
                <p:oleObj name="Equation" r:id="rId6" imgW="520560" imgH="228600" progId="Equation.DSMT4">
                  <p:embed/>
                  <p:pic>
                    <p:nvPicPr>
                      <p:cNvPr id="0" name=""/>
                      <p:cNvPicPr>
                        <a:picLocks noChangeAspect="1" noChangeArrowheads="1"/>
                      </p:cNvPicPr>
                      <p:nvPr/>
                    </p:nvPicPr>
                    <p:blipFill>
                      <a:blip r:embed="rId7"/>
                      <a:srcRect/>
                      <a:stretch>
                        <a:fillRect/>
                      </a:stretch>
                    </p:blipFill>
                    <p:spPr bwMode="auto">
                      <a:xfrm>
                        <a:off x="3572334" y="2723030"/>
                        <a:ext cx="1041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985080842"/>
              </p:ext>
            </p:extLst>
          </p:nvPr>
        </p:nvGraphicFramePr>
        <p:xfrm>
          <a:off x="2391233" y="3099317"/>
          <a:ext cx="1041400" cy="457200"/>
        </p:xfrm>
        <a:graphic>
          <a:graphicData uri="http://schemas.openxmlformats.org/presentationml/2006/ole">
            <mc:AlternateContent xmlns:mc="http://schemas.openxmlformats.org/markup-compatibility/2006">
              <mc:Choice xmlns:v="urn:schemas-microsoft-com:vml" Requires="v">
                <p:oleObj name="Equation" r:id="rId8" imgW="520560" imgH="228600" progId="Equation.DSMT4">
                  <p:embed/>
                </p:oleObj>
              </mc:Choice>
              <mc:Fallback>
                <p:oleObj name="Equation" r:id="rId8" imgW="520560" imgH="228600" progId="Equation.DSMT4">
                  <p:embed/>
                  <p:pic>
                    <p:nvPicPr>
                      <p:cNvPr id="0" name=""/>
                      <p:cNvPicPr>
                        <a:picLocks noChangeAspect="1" noChangeArrowheads="1"/>
                      </p:cNvPicPr>
                      <p:nvPr/>
                    </p:nvPicPr>
                    <p:blipFill>
                      <a:blip r:embed="rId9"/>
                      <a:srcRect/>
                      <a:stretch>
                        <a:fillRect/>
                      </a:stretch>
                    </p:blipFill>
                    <p:spPr bwMode="auto">
                      <a:xfrm>
                        <a:off x="2391233" y="3099317"/>
                        <a:ext cx="1041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 name="TextBox 16"/>
          <p:cNvSpPr txBox="1"/>
          <p:nvPr/>
        </p:nvSpPr>
        <p:spPr>
          <a:xfrm>
            <a:off x="491162" y="4787184"/>
            <a:ext cx="8652838" cy="830997"/>
          </a:xfrm>
          <a:prstGeom prst="rect">
            <a:avLst/>
          </a:prstGeom>
          <a:noFill/>
        </p:spPr>
        <p:txBody>
          <a:bodyPr wrap="square" rtlCol="0">
            <a:spAutoFit/>
          </a:bodyPr>
          <a:lstStyle/>
          <a:p>
            <a:r>
              <a:rPr lang="en-US" sz="2400" dirty="0">
                <a:latin typeface="Arial" pitchFamily="34" charset="0"/>
                <a:cs typeface="Arial" pitchFamily="34" charset="0"/>
              </a:rPr>
              <a:t>R code for the FEV data with independent errors is given on the course web-page</a:t>
            </a:r>
          </a:p>
        </p:txBody>
      </p:sp>
      <p:sp>
        <p:nvSpPr>
          <p:cNvPr id="2" name="TextBox 9">
            <a:extLst>
              <a:ext uri="{FF2B5EF4-FFF2-40B4-BE49-F238E27FC236}">
                <a16:creationId xmlns:a16="http://schemas.microsoft.com/office/drawing/2014/main" id="{835CF2DC-AB4A-73BA-9123-E24413142832}"/>
              </a:ext>
            </a:extLst>
          </p:cNvPr>
          <p:cNvSpPr txBox="1"/>
          <p:nvPr/>
        </p:nvSpPr>
        <p:spPr>
          <a:xfrm>
            <a:off x="519935" y="3740025"/>
            <a:ext cx="8439330" cy="1200329"/>
          </a:xfrm>
          <a:prstGeom prst="rect">
            <a:avLst/>
          </a:prstGeom>
          <a:noFill/>
        </p:spPr>
        <p:txBody>
          <a:bodyPr wrap="square" rtlCol="0">
            <a:spAutoFit/>
          </a:bodyPr>
          <a:lstStyle/>
          <a:p>
            <a:r>
              <a:rPr lang="en-US" sz="2400" dirty="0">
                <a:latin typeface="Arial" pitchFamily="34" charset="0"/>
                <a:cs typeface="Arial" pitchFamily="34" charset="0"/>
              </a:rPr>
              <a:t>Further a simple model formulation assumes that the         are independent </a:t>
            </a:r>
          </a:p>
          <a:p>
            <a:r>
              <a:rPr lang="en-US" sz="2400" dirty="0">
                <a:latin typeface="Arial" pitchFamily="34" charset="0"/>
                <a:cs typeface="Arial" pitchFamily="34" charset="0"/>
              </a:rPr>
              <a:t>                      </a:t>
            </a:r>
          </a:p>
        </p:txBody>
      </p:sp>
      <p:graphicFrame>
        <p:nvGraphicFramePr>
          <p:cNvPr id="7" name="Object 8">
            <a:extLst>
              <a:ext uri="{FF2B5EF4-FFF2-40B4-BE49-F238E27FC236}">
                <a16:creationId xmlns:a16="http://schemas.microsoft.com/office/drawing/2014/main" id="{4DA96197-A275-FD93-F19B-8F41101D7120}"/>
              </a:ext>
            </a:extLst>
          </p:cNvPr>
          <p:cNvGraphicFramePr>
            <a:graphicFrameLocks noChangeAspect="1"/>
          </p:cNvGraphicFramePr>
          <p:nvPr>
            <p:extLst>
              <p:ext uri="{D42A27DB-BD31-4B8C-83A1-F6EECF244321}">
                <p14:modId xmlns:p14="http://schemas.microsoft.com/office/powerpoint/2010/main" val="3791764203"/>
              </p:ext>
            </p:extLst>
          </p:nvPr>
        </p:nvGraphicFramePr>
        <p:xfrm>
          <a:off x="7799018" y="3759481"/>
          <a:ext cx="558800" cy="482600"/>
        </p:xfrm>
        <a:graphic>
          <a:graphicData uri="http://schemas.openxmlformats.org/presentationml/2006/ole">
            <mc:AlternateContent xmlns:mc="http://schemas.openxmlformats.org/markup-compatibility/2006">
              <mc:Choice xmlns:v="urn:schemas-microsoft-com:vml" Requires="v">
                <p:oleObj name="Equation" r:id="rId10" imgW="279360" imgH="241200" progId="Equation.DSMT4">
                  <p:embed/>
                </p:oleObj>
              </mc:Choice>
              <mc:Fallback>
                <p:oleObj name="Equation" r:id="rId10" imgW="279360" imgH="241200" progId="Equation.DSMT4">
                  <p:embed/>
                  <p:pic>
                    <p:nvPicPr>
                      <p:cNvPr id="16" name="Object 8"/>
                      <p:cNvPicPr>
                        <a:picLocks noChangeAspect="1" noChangeArrowheads="1"/>
                      </p:cNvPicPr>
                      <p:nvPr/>
                    </p:nvPicPr>
                    <p:blipFill>
                      <a:blip r:embed="rId11"/>
                      <a:srcRect/>
                      <a:stretch>
                        <a:fillRect/>
                      </a:stretch>
                    </p:blipFill>
                    <p:spPr bwMode="auto">
                      <a:xfrm>
                        <a:off x="7799018" y="3759481"/>
                        <a:ext cx="558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93382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519935" y="1948434"/>
            <a:ext cx="8439330" cy="830997"/>
          </a:xfrm>
          <a:prstGeom prst="rect">
            <a:avLst/>
          </a:prstGeom>
          <a:noFill/>
        </p:spPr>
        <p:txBody>
          <a:bodyPr wrap="square" rtlCol="0">
            <a:spAutoFit/>
          </a:bodyPr>
          <a:lstStyle/>
          <a:p>
            <a:r>
              <a:rPr lang="en-US" sz="2400" dirty="0">
                <a:latin typeface="Arial" pitchFamily="34" charset="0"/>
                <a:cs typeface="Arial" pitchFamily="34" charset="0"/>
              </a:rPr>
              <a:t>More generally we may assume that the          are correlated for a subject                     </a:t>
            </a:r>
          </a:p>
        </p:txBody>
      </p:sp>
      <p:graphicFrame>
        <p:nvGraphicFramePr>
          <p:cNvPr id="16" name="Object 8"/>
          <p:cNvGraphicFramePr>
            <a:graphicFrameLocks noChangeAspect="1"/>
          </p:cNvGraphicFramePr>
          <p:nvPr>
            <p:extLst>
              <p:ext uri="{D42A27DB-BD31-4B8C-83A1-F6EECF244321}">
                <p14:modId xmlns:p14="http://schemas.microsoft.com/office/powerpoint/2010/main" val="1294481649"/>
              </p:ext>
            </p:extLst>
          </p:nvPr>
        </p:nvGraphicFramePr>
        <p:xfrm>
          <a:off x="6190155" y="1944205"/>
          <a:ext cx="558800" cy="482600"/>
        </p:xfrm>
        <a:graphic>
          <a:graphicData uri="http://schemas.openxmlformats.org/presentationml/2006/ole">
            <mc:AlternateContent xmlns:mc="http://schemas.openxmlformats.org/markup-compatibility/2006">
              <mc:Choice xmlns:v="urn:schemas-microsoft-com:vml" Requires="v">
                <p:oleObj name="Equation" r:id="rId2" imgW="279360" imgH="241200" progId="Equation.DSMT4">
                  <p:embed/>
                </p:oleObj>
              </mc:Choice>
              <mc:Fallback>
                <p:oleObj name="Equation" r:id="rId2" imgW="279360" imgH="241200" progId="Equation.DSMT4">
                  <p:embed/>
                  <p:pic>
                    <p:nvPicPr>
                      <p:cNvPr id="16" name="Object 8"/>
                      <p:cNvPicPr>
                        <a:picLocks noChangeAspect="1" noChangeArrowheads="1"/>
                      </p:cNvPicPr>
                      <p:nvPr/>
                    </p:nvPicPr>
                    <p:blipFill>
                      <a:blip r:embed="rId3"/>
                      <a:srcRect/>
                      <a:stretch>
                        <a:fillRect/>
                      </a:stretch>
                    </p:blipFill>
                    <p:spPr bwMode="auto">
                      <a:xfrm>
                        <a:off x="6190155" y="1944205"/>
                        <a:ext cx="558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 name="TextBox 12"/>
          <p:cNvSpPr txBox="1"/>
          <p:nvPr/>
        </p:nvSpPr>
        <p:spPr>
          <a:xfrm>
            <a:off x="519935" y="2971013"/>
            <a:ext cx="8439330" cy="830997"/>
          </a:xfrm>
          <a:prstGeom prst="rect">
            <a:avLst/>
          </a:prstGeom>
          <a:noFill/>
        </p:spPr>
        <p:txBody>
          <a:bodyPr wrap="square" rtlCol="0">
            <a:spAutoFit/>
          </a:bodyPr>
          <a:lstStyle/>
          <a:p>
            <a:r>
              <a:rPr lang="en-US" sz="2400" dirty="0">
                <a:latin typeface="Arial" pitchFamily="34" charset="0"/>
                <a:cs typeface="Arial" pitchFamily="34" charset="0"/>
              </a:rPr>
              <a:t>One option is to assume an </a:t>
            </a:r>
            <a:r>
              <a:rPr lang="en-US" sz="2400" dirty="0">
                <a:solidFill>
                  <a:srgbClr val="FF0000"/>
                </a:solidFill>
                <a:latin typeface="Arial" pitchFamily="34" charset="0"/>
                <a:cs typeface="Arial" pitchFamily="34" charset="0"/>
              </a:rPr>
              <a:t>autoregressive</a:t>
            </a:r>
            <a:r>
              <a:rPr lang="en-US" sz="2400" dirty="0">
                <a:latin typeface="Arial" pitchFamily="34" charset="0"/>
                <a:cs typeface="Arial" pitchFamily="34" charset="0"/>
              </a:rPr>
              <a:t> correlation structure, i.e. </a:t>
            </a:r>
          </a:p>
        </p:txBody>
      </p:sp>
      <p:graphicFrame>
        <p:nvGraphicFramePr>
          <p:cNvPr id="14" name="Object 8"/>
          <p:cNvGraphicFramePr>
            <a:graphicFrameLocks noChangeAspect="1"/>
          </p:cNvGraphicFramePr>
          <p:nvPr>
            <p:extLst>
              <p:ext uri="{D42A27DB-BD31-4B8C-83A1-F6EECF244321}">
                <p14:modId xmlns:p14="http://schemas.microsoft.com/office/powerpoint/2010/main" val="1479068494"/>
              </p:ext>
            </p:extLst>
          </p:nvPr>
        </p:nvGraphicFramePr>
        <p:xfrm>
          <a:off x="2515284" y="3359326"/>
          <a:ext cx="2387600" cy="508000"/>
        </p:xfrm>
        <a:graphic>
          <a:graphicData uri="http://schemas.openxmlformats.org/presentationml/2006/ole">
            <mc:AlternateContent xmlns:mc="http://schemas.openxmlformats.org/markup-compatibility/2006">
              <mc:Choice xmlns:v="urn:schemas-microsoft-com:vml" Requires="v">
                <p:oleObj name="Equation" r:id="rId4" imgW="1193760" imgH="253800" progId="Equation.DSMT4">
                  <p:embed/>
                </p:oleObj>
              </mc:Choice>
              <mc:Fallback>
                <p:oleObj name="Equation" r:id="rId4" imgW="1193760" imgH="253800" progId="Equation.DSMT4">
                  <p:embed/>
                  <p:pic>
                    <p:nvPicPr>
                      <p:cNvPr id="14" name="Object 8"/>
                      <p:cNvPicPr>
                        <a:picLocks noChangeAspect="1" noChangeArrowheads="1"/>
                      </p:cNvPicPr>
                      <p:nvPr/>
                    </p:nvPicPr>
                    <p:blipFill>
                      <a:blip r:embed="rId5"/>
                      <a:srcRect/>
                      <a:stretch>
                        <a:fillRect/>
                      </a:stretch>
                    </p:blipFill>
                    <p:spPr bwMode="auto">
                      <a:xfrm>
                        <a:off x="2515284" y="3359326"/>
                        <a:ext cx="238760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 name="TextBox 16"/>
          <p:cNvSpPr txBox="1"/>
          <p:nvPr/>
        </p:nvSpPr>
        <p:spPr>
          <a:xfrm>
            <a:off x="491162" y="4047878"/>
            <a:ext cx="8652838" cy="830997"/>
          </a:xfrm>
          <a:prstGeom prst="rect">
            <a:avLst/>
          </a:prstGeom>
          <a:noFill/>
        </p:spPr>
        <p:txBody>
          <a:bodyPr wrap="square" rtlCol="0">
            <a:spAutoFit/>
          </a:bodyPr>
          <a:lstStyle/>
          <a:p>
            <a:r>
              <a:rPr lang="en-US" sz="2400" dirty="0">
                <a:latin typeface="Arial" pitchFamily="34" charset="0"/>
                <a:cs typeface="Arial" pitchFamily="34" charset="0"/>
              </a:rPr>
              <a:t>R code for the FEV data using this correlation structure will be shown in relation to model selection later</a:t>
            </a:r>
          </a:p>
        </p:txBody>
      </p:sp>
      <p:sp>
        <p:nvSpPr>
          <p:cNvPr id="2" name="Rectangle 2">
            <a:extLst>
              <a:ext uri="{FF2B5EF4-FFF2-40B4-BE49-F238E27FC236}">
                <a16:creationId xmlns:a16="http://schemas.microsoft.com/office/drawing/2014/main" id="{987170D4-9ED7-06AC-6127-F8427F8EF1A6}"/>
              </a:ext>
            </a:extLst>
          </p:cNvPr>
          <p:cNvSpPr txBox="1">
            <a:spLocks noChangeArrowheads="1"/>
          </p:cNvSpPr>
          <p:nvPr/>
        </p:nvSpPr>
        <p:spPr>
          <a:xfrm>
            <a:off x="527945" y="234067"/>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3200" b="1" kern="0" dirty="0">
                <a:solidFill>
                  <a:schemeClr val="accent2"/>
                </a:solidFill>
              </a:rPr>
              <a:t>Allowing for correlated errors</a:t>
            </a:r>
            <a:endParaRPr lang="en-GB" altLang="nb-NO" sz="3200" kern="0" dirty="0">
              <a:solidFill>
                <a:schemeClr val="accent2"/>
              </a:solidFill>
            </a:endParaRPr>
          </a:p>
        </p:txBody>
      </p:sp>
      <p:sp>
        <p:nvSpPr>
          <p:cNvPr id="15" name="TextBox 9">
            <a:extLst>
              <a:ext uri="{FF2B5EF4-FFF2-40B4-BE49-F238E27FC236}">
                <a16:creationId xmlns:a16="http://schemas.microsoft.com/office/drawing/2014/main" id="{78B52F91-61D3-6D34-8C59-6FAD9DFE62FD}"/>
              </a:ext>
            </a:extLst>
          </p:cNvPr>
          <p:cNvSpPr txBox="1"/>
          <p:nvPr/>
        </p:nvSpPr>
        <p:spPr>
          <a:xfrm>
            <a:off x="519935" y="967631"/>
            <a:ext cx="8439330" cy="1200329"/>
          </a:xfrm>
          <a:prstGeom prst="rect">
            <a:avLst/>
          </a:prstGeom>
          <a:noFill/>
        </p:spPr>
        <p:txBody>
          <a:bodyPr wrap="square" rtlCol="0">
            <a:spAutoFit/>
          </a:bodyPr>
          <a:lstStyle/>
          <a:p>
            <a:r>
              <a:rPr lang="en-US" sz="2400" dirty="0">
                <a:latin typeface="Arial" pitchFamily="34" charset="0"/>
                <a:cs typeface="Arial" pitchFamily="34" charset="0"/>
              </a:rPr>
              <a:t>As we have seen, sometimes it is assumed that the         are independent </a:t>
            </a:r>
          </a:p>
          <a:p>
            <a:r>
              <a:rPr lang="en-US" sz="2400" dirty="0">
                <a:latin typeface="Arial" pitchFamily="34" charset="0"/>
                <a:cs typeface="Arial" pitchFamily="34" charset="0"/>
              </a:rPr>
              <a:t>                      </a:t>
            </a:r>
          </a:p>
        </p:txBody>
      </p:sp>
      <p:graphicFrame>
        <p:nvGraphicFramePr>
          <p:cNvPr id="18" name="Object 8">
            <a:extLst>
              <a:ext uri="{FF2B5EF4-FFF2-40B4-BE49-F238E27FC236}">
                <a16:creationId xmlns:a16="http://schemas.microsoft.com/office/drawing/2014/main" id="{3A551FA1-EB1A-3536-D064-00E8CA50F497}"/>
              </a:ext>
            </a:extLst>
          </p:cNvPr>
          <p:cNvGraphicFramePr>
            <a:graphicFrameLocks noChangeAspect="1"/>
          </p:cNvGraphicFramePr>
          <p:nvPr>
            <p:extLst>
              <p:ext uri="{D42A27DB-BD31-4B8C-83A1-F6EECF244321}">
                <p14:modId xmlns:p14="http://schemas.microsoft.com/office/powerpoint/2010/main" val="1480902768"/>
              </p:ext>
            </p:extLst>
          </p:nvPr>
        </p:nvGraphicFramePr>
        <p:xfrm>
          <a:off x="7694698" y="998756"/>
          <a:ext cx="558800" cy="482600"/>
        </p:xfrm>
        <a:graphic>
          <a:graphicData uri="http://schemas.openxmlformats.org/presentationml/2006/ole">
            <mc:AlternateContent xmlns:mc="http://schemas.openxmlformats.org/markup-compatibility/2006">
              <mc:Choice xmlns:v="urn:schemas-microsoft-com:vml" Requires="v">
                <p:oleObj name="Equation" r:id="rId2" imgW="279360" imgH="241200" progId="Equation.DSMT4">
                  <p:embed/>
                </p:oleObj>
              </mc:Choice>
              <mc:Fallback>
                <p:oleObj name="Equation" r:id="rId2" imgW="279360" imgH="241200" progId="Equation.DSMT4">
                  <p:embed/>
                  <p:pic>
                    <p:nvPicPr>
                      <p:cNvPr id="16" name="Object 8"/>
                      <p:cNvPicPr>
                        <a:picLocks noChangeAspect="1" noChangeArrowheads="1"/>
                      </p:cNvPicPr>
                      <p:nvPr/>
                    </p:nvPicPr>
                    <p:blipFill>
                      <a:blip r:embed="rId3"/>
                      <a:srcRect/>
                      <a:stretch>
                        <a:fillRect/>
                      </a:stretch>
                    </p:blipFill>
                    <p:spPr bwMode="auto">
                      <a:xfrm>
                        <a:off x="7694698" y="998756"/>
                        <a:ext cx="558800" cy="4826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71324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7"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12</a:t>
            </a:fld>
            <a:endParaRPr lang="en-US" altLang="nb-NO"/>
          </a:p>
        </p:txBody>
      </p:sp>
      <p:sp>
        <p:nvSpPr>
          <p:cNvPr id="3" name="Rectangle 2"/>
          <p:cNvSpPr txBox="1">
            <a:spLocks noChangeArrowheads="1"/>
          </p:cNvSpPr>
          <p:nvPr/>
        </p:nvSpPr>
        <p:spPr>
          <a:xfrm>
            <a:off x="297969" y="355727"/>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2800" b="1" kern="0" dirty="0">
                <a:solidFill>
                  <a:schemeClr val="accent2"/>
                </a:solidFill>
              </a:rPr>
              <a:t>Normal mixed models – estimation of fixed effects</a:t>
            </a:r>
            <a:endParaRPr lang="en-GB" altLang="nb-NO" sz="2800" kern="0" dirty="0">
              <a:solidFill>
                <a:schemeClr val="accent2"/>
              </a:solidFill>
            </a:endParaRPr>
          </a:p>
        </p:txBody>
      </p:sp>
      <p:sp>
        <p:nvSpPr>
          <p:cNvPr id="21" name="TextBox 20"/>
          <p:cNvSpPr txBox="1"/>
          <p:nvPr/>
        </p:nvSpPr>
        <p:spPr>
          <a:xfrm>
            <a:off x="344704" y="1207312"/>
            <a:ext cx="8616055" cy="461665"/>
          </a:xfrm>
          <a:prstGeom prst="rect">
            <a:avLst/>
          </a:prstGeom>
          <a:noFill/>
        </p:spPr>
        <p:txBody>
          <a:bodyPr wrap="square" rtlCol="0">
            <a:spAutoFit/>
          </a:bodyPr>
          <a:lstStyle/>
          <a:p>
            <a:r>
              <a:rPr lang="en-US" sz="2400" dirty="0">
                <a:latin typeface="Arial" pitchFamily="34" charset="0"/>
                <a:cs typeface="Arial" pitchFamily="34" charset="0"/>
              </a:rPr>
              <a:t>We have independent vectors                        given as</a:t>
            </a:r>
          </a:p>
        </p:txBody>
      </p:sp>
      <p:graphicFrame>
        <p:nvGraphicFramePr>
          <p:cNvPr id="22" name="Object 8"/>
          <p:cNvGraphicFramePr>
            <a:graphicFrameLocks noChangeAspect="1"/>
          </p:cNvGraphicFramePr>
          <p:nvPr>
            <p:extLst>
              <p:ext uri="{D42A27DB-BD31-4B8C-83A1-F6EECF244321}">
                <p14:modId xmlns:p14="http://schemas.microsoft.com/office/powerpoint/2010/main" val="2656902162"/>
              </p:ext>
            </p:extLst>
          </p:nvPr>
        </p:nvGraphicFramePr>
        <p:xfrm>
          <a:off x="4663617" y="1243468"/>
          <a:ext cx="1549400" cy="457200"/>
        </p:xfrm>
        <a:graphic>
          <a:graphicData uri="http://schemas.openxmlformats.org/presentationml/2006/ole">
            <mc:AlternateContent xmlns:mc="http://schemas.openxmlformats.org/markup-compatibility/2006">
              <mc:Choice xmlns:v="urn:schemas-microsoft-com:vml" Requires="v">
                <p:oleObj name="Equation" r:id="rId2" imgW="774360" imgH="228600" progId="Equation.DSMT4">
                  <p:embed/>
                </p:oleObj>
              </mc:Choice>
              <mc:Fallback>
                <p:oleObj name="Equation" r:id="rId2" imgW="774360" imgH="228600" progId="Equation.DSMT4">
                  <p:embed/>
                  <p:pic>
                    <p:nvPicPr>
                      <p:cNvPr id="0" name=""/>
                      <p:cNvPicPr>
                        <a:picLocks noChangeAspect="1" noChangeArrowheads="1"/>
                      </p:cNvPicPr>
                      <p:nvPr/>
                    </p:nvPicPr>
                    <p:blipFill>
                      <a:blip r:embed="rId3"/>
                      <a:srcRect/>
                      <a:stretch>
                        <a:fillRect/>
                      </a:stretch>
                    </p:blipFill>
                    <p:spPr bwMode="auto">
                      <a:xfrm>
                        <a:off x="4663617" y="1243468"/>
                        <a:ext cx="1549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382722841"/>
              </p:ext>
            </p:extLst>
          </p:nvPr>
        </p:nvGraphicFramePr>
        <p:xfrm>
          <a:off x="1845094" y="1748151"/>
          <a:ext cx="2565400" cy="457200"/>
        </p:xfrm>
        <a:graphic>
          <a:graphicData uri="http://schemas.openxmlformats.org/presentationml/2006/ole">
            <mc:AlternateContent xmlns:mc="http://schemas.openxmlformats.org/markup-compatibility/2006">
              <mc:Choice xmlns:v="urn:schemas-microsoft-com:vml" Requires="v">
                <p:oleObj name="Equation" r:id="rId4" imgW="1282680" imgH="228600" progId="Equation.DSMT4">
                  <p:embed/>
                </p:oleObj>
              </mc:Choice>
              <mc:Fallback>
                <p:oleObj name="Equation" r:id="rId4" imgW="1282680" imgH="228600" progId="Equation.DSMT4">
                  <p:embed/>
                  <p:pic>
                    <p:nvPicPr>
                      <p:cNvPr id="0" name=""/>
                      <p:cNvPicPr>
                        <a:picLocks noChangeAspect="1" noChangeArrowheads="1"/>
                      </p:cNvPicPr>
                      <p:nvPr/>
                    </p:nvPicPr>
                    <p:blipFill>
                      <a:blip r:embed="rId5"/>
                      <a:srcRect/>
                      <a:stretch>
                        <a:fillRect/>
                      </a:stretch>
                    </p:blipFill>
                    <p:spPr bwMode="auto">
                      <a:xfrm>
                        <a:off x="1845094" y="1748151"/>
                        <a:ext cx="2565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 name="TextBox 23"/>
          <p:cNvSpPr txBox="1"/>
          <p:nvPr/>
        </p:nvSpPr>
        <p:spPr>
          <a:xfrm>
            <a:off x="297971" y="2432500"/>
            <a:ext cx="8616055" cy="461665"/>
          </a:xfrm>
          <a:prstGeom prst="rect">
            <a:avLst/>
          </a:prstGeom>
          <a:noFill/>
        </p:spPr>
        <p:txBody>
          <a:bodyPr wrap="square" rtlCol="0">
            <a:spAutoFit/>
          </a:bodyPr>
          <a:lstStyle/>
          <a:p>
            <a:r>
              <a:rPr lang="en-US" sz="2400" dirty="0">
                <a:latin typeface="Arial" pitchFamily="34" charset="0"/>
                <a:cs typeface="Arial" pitchFamily="34" charset="0"/>
              </a:rPr>
              <a:t>We introduce the vectors and matrices</a:t>
            </a:r>
          </a:p>
        </p:txBody>
      </p:sp>
      <p:graphicFrame>
        <p:nvGraphicFramePr>
          <p:cNvPr id="25" name="Object 24"/>
          <p:cNvGraphicFramePr>
            <a:graphicFrameLocks noChangeAspect="1"/>
          </p:cNvGraphicFramePr>
          <p:nvPr>
            <p:extLst>
              <p:ext uri="{D42A27DB-BD31-4B8C-83A1-F6EECF244321}">
                <p14:modId xmlns:p14="http://schemas.microsoft.com/office/powerpoint/2010/main" val="3368528530"/>
              </p:ext>
            </p:extLst>
          </p:nvPr>
        </p:nvGraphicFramePr>
        <p:xfrm>
          <a:off x="457200" y="3281363"/>
          <a:ext cx="1119188" cy="1554162"/>
        </p:xfrm>
        <a:graphic>
          <a:graphicData uri="http://schemas.openxmlformats.org/presentationml/2006/ole">
            <mc:AlternateContent xmlns:mc="http://schemas.openxmlformats.org/markup-compatibility/2006">
              <mc:Choice xmlns:v="urn:schemas-microsoft-com:vml" Requires="v">
                <p:oleObj name="Equation" r:id="rId6" imgW="622080" imgH="863280" progId="Equation.DSMT4">
                  <p:embed/>
                </p:oleObj>
              </mc:Choice>
              <mc:Fallback>
                <p:oleObj name="Equation" r:id="rId6" imgW="622080" imgH="863280" progId="Equation.DSMT4">
                  <p:embed/>
                  <p:pic>
                    <p:nvPicPr>
                      <p:cNvPr id="0" name=""/>
                      <p:cNvPicPr>
                        <a:picLocks noChangeAspect="1" noChangeArrowheads="1"/>
                      </p:cNvPicPr>
                      <p:nvPr/>
                    </p:nvPicPr>
                    <p:blipFill>
                      <a:blip r:embed="rId7"/>
                      <a:srcRect/>
                      <a:stretch>
                        <a:fillRect/>
                      </a:stretch>
                    </p:blipFill>
                    <p:spPr bwMode="auto">
                      <a:xfrm>
                        <a:off x="457200" y="3281363"/>
                        <a:ext cx="1119188" cy="1554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1930131755"/>
              </p:ext>
            </p:extLst>
          </p:nvPr>
        </p:nvGraphicFramePr>
        <p:xfrm>
          <a:off x="1965325" y="3252788"/>
          <a:ext cx="1165225" cy="1554162"/>
        </p:xfrm>
        <a:graphic>
          <a:graphicData uri="http://schemas.openxmlformats.org/presentationml/2006/ole">
            <mc:AlternateContent xmlns:mc="http://schemas.openxmlformats.org/markup-compatibility/2006">
              <mc:Choice xmlns:v="urn:schemas-microsoft-com:vml" Requires="v">
                <p:oleObj name="Equation" r:id="rId8" imgW="647640" imgH="863280" progId="Equation.DSMT4">
                  <p:embed/>
                </p:oleObj>
              </mc:Choice>
              <mc:Fallback>
                <p:oleObj name="Equation" r:id="rId8" imgW="647640" imgH="863280" progId="Equation.DSMT4">
                  <p:embed/>
                  <p:pic>
                    <p:nvPicPr>
                      <p:cNvPr id="0" name=""/>
                      <p:cNvPicPr>
                        <a:picLocks noChangeAspect="1" noChangeArrowheads="1"/>
                      </p:cNvPicPr>
                      <p:nvPr/>
                    </p:nvPicPr>
                    <p:blipFill>
                      <a:blip r:embed="rId9"/>
                      <a:srcRect/>
                      <a:stretch>
                        <a:fillRect/>
                      </a:stretch>
                    </p:blipFill>
                    <p:spPr bwMode="auto">
                      <a:xfrm>
                        <a:off x="1965325" y="3252788"/>
                        <a:ext cx="1165225" cy="1554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4291867604"/>
              </p:ext>
            </p:extLst>
          </p:nvPr>
        </p:nvGraphicFramePr>
        <p:xfrm>
          <a:off x="6594388" y="3325346"/>
          <a:ext cx="1051056" cy="1553904"/>
        </p:xfrm>
        <a:graphic>
          <a:graphicData uri="http://schemas.openxmlformats.org/presentationml/2006/ole">
            <mc:AlternateContent xmlns:mc="http://schemas.openxmlformats.org/markup-compatibility/2006">
              <mc:Choice xmlns:v="urn:schemas-microsoft-com:vml" Requires="v">
                <p:oleObj name="Equation" r:id="rId10" imgW="583920" imgH="863280" progId="Equation.DSMT4">
                  <p:embed/>
                </p:oleObj>
              </mc:Choice>
              <mc:Fallback>
                <p:oleObj name="Equation" r:id="rId10" imgW="583920" imgH="863280" progId="Equation.DSMT4">
                  <p:embed/>
                  <p:pic>
                    <p:nvPicPr>
                      <p:cNvPr id="0" name=""/>
                      <p:cNvPicPr>
                        <a:picLocks noChangeAspect="1" noChangeArrowheads="1"/>
                      </p:cNvPicPr>
                      <p:nvPr/>
                    </p:nvPicPr>
                    <p:blipFill>
                      <a:blip r:embed="rId11"/>
                      <a:srcRect/>
                      <a:stretch>
                        <a:fillRect/>
                      </a:stretch>
                    </p:blipFill>
                    <p:spPr bwMode="auto">
                      <a:xfrm>
                        <a:off x="6594388" y="3325346"/>
                        <a:ext cx="1051056" cy="1553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3246160942"/>
              </p:ext>
            </p:extLst>
          </p:nvPr>
        </p:nvGraphicFramePr>
        <p:xfrm>
          <a:off x="7977188" y="3316288"/>
          <a:ext cx="1050925" cy="1554162"/>
        </p:xfrm>
        <a:graphic>
          <a:graphicData uri="http://schemas.openxmlformats.org/presentationml/2006/ole">
            <mc:AlternateContent xmlns:mc="http://schemas.openxmlformats.org/markup-compatibility/2006">
              <mc:Choice xmlns:v="urn:schemas-microsoft-com:vml" Requires="v">
                <p:oleObj name="Equation" r:id="rId12" imgW="583920" imgH="863280" progId="Equation.DSMT4">
                  <p:embed/>
                </p:oleObj>
              </mc:Choice>
              <mc:Fallback>
                <p:oleObj name="Equation" r:id="rId12" imgW="583920" imgH="863280" progId="Equation.DSMT4">
                  <p:embed/>
                  <p:pic>
                    <p:nvPicPr>
                      <p:cNvPr id="0" name=""/>
                      <p:cNvPicPr>
                        <a:picLocks noChangeAspect="1" noChangeArrowheads="1"/>
                      </p:cNvPicPr>
                      <p:nvPr/>
                    </p:nvPicPr>
                    <p:blipFill>
                      <a:blip r:embed="rId13"/>
                      <a:srcRect/>
                      <a:stretch>
                        <a:fillRect/>
                      </a:stretch>
                    </p:blipFill>
                    <p:spPr bwMode="auto">
                      <a:xfrm>
                        <a:off x="7977188" y="3316288"/>
                        <a:ext cx="1050925" cy="1554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837884035"/>
              </p:ext>
            </p:extLst>
          </p:nvPr>
        </p:nvGraphicFramePr>
        <p:xfrm>
          <a:off x="3465513" y="3141663"/>
          <a:ext cx="2719387" cy="1920875"/>
        </p:xfrm>
        <a:graphic>
          <a:graphicData uri="http://schemas.openxmlformats.org/presentationml/2006/ole">
            <mc:AlternateContent xmlns:mc="http://schemas.openxmlformats.org/markup-compatibility/2006">
              <mc:Choice xmlns:v="urn:schemas-microsoft-com:vml" Requires="v">
                <p:oleObj name="Equation" r:id="rId14" imgW="1511280" imgH="1066680" progId="Equation.DSMT4">
                  <p:embed/>
                </p:oleObj>
              </mc:Choice>
              <mc:Fallback>
                <p:oleObj name="Equation" r:id="rId14" imgW="1511280" imgH="1066680" progId="Equation.DSMT4">
                  <p:embed/>
                  <p:pic>
                    <p:nvPicPr>
                      <p:cNvPr id="0" name=""/>
                      <p:cNvPicPr>
                        <a:picLocks noChangeAspect="1" noChangeArrowheads="1"/>
                      </p:cNvPicPr>
                      <p:nvPr/>
                    </p:nvPicPr>
                    <p:blipFill>
                      <a:blip r:embed="rId15"/>
                      <a:srcRect/>
                      <a:stretch>
                        <a:fillRect/>
                      </a:stretch>
                    </p:blipFill>
                    <p:spPr bwMode="auto">
                      <a:xfrm>
                        <a:off x="3465513" y="3141663"/>
                        <a:ext cx="2719387" cy="192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 name="TextBox 29"/>
          <p:cNvSpPr txBox="1"/>
          <p:nvPr/>
        </p:nvSpPr>
        <p:spPr>
          <a:xfrm>
            <a:off x="391186" y="5264528"/>
            <a:ext cx="5810946" cy="461665"/>
          </a:xfrm>
          <a:prstGeom prst="rect">
            <a:avLst/>
          </a:prstGeom>
          <a:noFill/>
        </p:spPr>
        <p:txBody>
          <a:bodyPr wrap="square" rtlCol="0">
            <a:spAutoFit/>
          </a:bodyPr>
          <a:lstStyle/>
          <a:p>
            <a:r>
              <a:rPr lang="en-US" sz="2400" dirty="0">
                <a:latin typeface="Arial" pitchFamily="34" charset="0"/>
                <a:cs typeface="Arial" pitchFamily="34" charset="0"/>
              </a:rPr>
              <a:t>We may then write</a:t>
            </a:r>
          </a:p>
        </p:txBody>
      </p:sp>
      <p:graphicFrame>
        <p:nvGraphicFramePr>
          <p:cNvPr id="31" name="Object 30"/>
          <p:cNvGraphicFramePr>
            <a:graphicFrameLocks noChangeAspect="1"/>
          </p:cNvGraphicFramePr>
          <p:nvPr>
            <p:extLst>
              <p:ext uri="{D42A27DB-BD31-4B8C-83A1-F6EECF244321}">
                <p14:modId xmlns:p14="http://schemas.microsoft.com/office/powerpoint/2010/main" val="2095684034"/>
              </p:ext>
            </p:extLst>
          </p:nvPr>
        </p:nvGraphicFramePr>
        <p:xfrm>
          <a:off x="1928626" y="5909253"/>
          <a:ext cx="2209800" cy="406400"/>
        </p:xfrm>
        <a:graphic>
          <a:graphicData uri="http://schemas.openxmlformats.org/presentationml/2006/ole">
            <mc:AlternateContent xmlns:mc="http://schemas.openxmlformats.org/markup-compatibility/2006">
              <mc:Choice xmlns:v="urn:schemas-microsoft-com:vml" Requires="v">
                <p:oleObj name="Equation" r:id="rId16" imgW="1104840" imgH="203040" progId="Equation.DSMT4">
                  <p:embed/>
                </p:oleObj>
              </mc:Choice>
              <mc:Fallback>
                <p:oleObj name="Equation" r:id="rId16" imgW="1104840" imgH="203040" progId="Equation.DSMT4">
                  <p:embed/>
                  <p:pic>
                    <p:nvPicPr>
                      <p:cNvPr id="0" name=""/>
                      <p:cNvPicPr>
                        <a:picLocks noChangeAspect="1" noChangeArrowheads="1"/>
                      </p:cNvPicPr>
                      <p:nvPr/>
                    </p:nvPicPr>
                    <p:blipFill>
                      <a:blip r:embed="rId17"/>
                      <a:srcRect/>
                      <a:stretch>
                        <a:fillRect/>
                      </a:stretch>
                    </p:blipFill>
                    <p:spPr bwMode="auto">
                      <a:xfrm>
                        <a:off x="1928626" y="5909253"/>
                        <a:ext cx="2209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829519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847114" y="6383362"/>
            <a:ext cx="2133600" cy="476250"/>
          </a:xfrm>
        </p:spPr>
        <p:txBody>
          <a:bodyPr/>
          <a:lstStyle/>
          <a:p>
            <a:pPr>
              <a:defRPr/>
            </a:pPr>
            <a:fld id="{F47A4692-C68A-4E5B-9D76-4536B80B398B}" type="slidenum">
              <a:rPr lang="en-US" altLang="nb-NO" smtClean="0"/>
              <a:pPr>
                <a:defRPr/>
              </a:pPr>
              <a:t>13</a:t>
            </a:fld>
            <a:endParaRPr lang="en-US" altLang="nb-NO" dirty="0"/>
          </a:p>
        </p:txBody>
      </p:sp>
      <p:sp>
        <p:nvSpPr>
          <p:cNvPr id="3" name="TextBox 2"/>
          <p:cNvSpPr txBox="1"/>
          <p:nvPr/>
        </p:nvSpPr>
        <p:spPr>
          <a:xfrm>
            <a:off x="527944" y="153883"/>
            <a:ext cx="8616055" cy="461665"/>
          </a:xfrm>
          <a:prstGeom prst="rect">
            <a:avLst/>
          </a:prstGeom>
          <a:noFill/>
        </p:spPr>
        <p:txBody>
          <a:bodyPr wrap="square" rtlCol="0">
            <a:spAutoFit/>
          </a:bodyPr>
          <a:lstStyle/>
          <a:p>
            <a:r>
              <a:rPr lang="en-US" sz="2400" dirty="0">
                <a:latin typeface="Arial" pitchFamily="34" charset="0"/>
                <a:cs typeface="Arial" pitchFamily="34" charset="0"/>
              </a:rPr>
              <a:t>It follows that</a:t>
            </a:r>
          </a:p>
        </p:txBody>
      </p:sp>
      <p:graphicFrame>
        <p:nvGraphicFramePr>
          <p:cNvPr id="5" name="Object 4"/>
          <p:cNvGraphicFramePr>
            <a:graphicFrameLocks noChangeAspect="1"/>
          </p:cNvGraphicFramePr>
          <p:nvPr>
            <p:extLst>
              <p:ext uri="{D42A27DB-BD31-4B8C-83A1-F6EECF244321}">
                <p14:modId xmlns:p14="http://schemas.microsoft.com/office/powerpoint/2010/main" val="285508117"/>
              </p:ext>
            </p:extLst>
          </p:nvPr>
        </p:nvGraphicFramePr>
        <p:xfrm>
          <a:off x="1659612" y="644177"/>
          <a:ext cx="3225800" cy="482600"/>
        </p:xfrm>
        <a:graphic>
          <a:graphicData uri="http://schemas.openxmlformats.org/presentationml/2006/ole">
            <mc:AlternateContent xmlns:mc="http://schemas.openxmlformats.org/markup-compatibility/2006">
              <mc:Choice xmlns:v="urn:schemas-microsoft-com:vml" Requires="v">
                <p:oleObj name="Equation" r:id="rId2" imgW="1612800" imgH="241200" progId="Equation.DSMT4">
                  <p:embed/>
                </p:oleObj>
              </mc:Choice>
              <mc:Fallback>
                <p:oleObj name="Equation" r:id="rId2" imgW="1612800" imgH="241200" progId="Equation.DSMT4">
                  <p:embed/>
                  <p:pic>
                    <p:nvPicPr>
                      <p:cNvPr id="0" name=""/>
                      <p:cNvPicPr>
                        <a:picLocks noChangeAspect="1" noChangeArrowheads="1"/>
                      </p:cNvPicPr>
                      <p:nvPr/>
                    </p:nvPicPr>
                    <p:blipFill>
                      <a:blip r:embed="rId3"/>
                      <a:srcRect/>
                      <a:stretch>
                        <a:fillRect/>
                      </a:stretch>
                    </p:blipFill>
                    <p:spPr bwMode="auto">
                      <a:xfrm>
                        <a:off x="1659612" y="644177"/>
                        <a:ext cx="3225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Box 5"/>
          <p:cNvSpPr txBox="1"/>
          <p:nvPr/>
        </p:nvSpPr>
        <p:spPr>
          <a:xfrm>
            <a:off x="606186" y="1169449"/>
            <a:ext cx="8616055" cy="461665"/>
          </a:xfrm>
          <a:prstGeom prst="rect">
            <a:avLst/>
          </a:prstGeom>
          <a:noFill/>
        </p:spPr>
        <p:txBody>
          <a:bodyPr wrap="square" rtlCol="0">
            <a:spAutoFit/>
          </a:bodyPr>
          <a:lstStyle/>
          <a:p>
            <a:r>
              <a:rPr lang="en-US" sz="2400" dirty="0">
                <a:latin typeface="Arial" pitchFamily="34" charset="0"/>
                <a:cs typeface="Arial" pitchFamily="34" charset="0"/>
              </a:rPr>
              <a:t>where</a:t>
            </a:r>
          </a:p>
        </p:txBody>
      </p:sp>
      <p:graphicFrame>
        <p:nvGraphicFramePr>
          <p:cNvPr id="7" name="Object 6"/>
          <p:cNvGraphicFramePr>
            <a:graphicFrameLocks noChangeAspect="1"/>
          </p:cNvGraphicFramePr>
          <p:nvPr>
            <p:extLst>
              <p:ext uri="{D42A27DB-BD31-4B8C-83A1-F6EECF244321}">
                <p14:modId xmlns:p14="http://schemas.microsoft.com/office/powerpoint/2010/main" val="1173698781"/>
              </p:ext>
            </p:extLst>
          </p:nvPr>
        </p:nvGraphicFramePr>
        <p:xfrm>
          <a:off x="879248" y="1631114"/>
          <a:ext cx="3841750" cy="1508125"/>
        </p:xfrm>
        <a:graphic>
          <a:graphicData uri="http://schemas.openxmlformats.org/presentationml/2006/ole">
            <mc:AlternateContent xmlns:mc="http://schemas.openxmlformats.org/markup-compatibility/2006">
              <mc:Choice xmlns:v="urn:schemas-microsoft-com:vml" Requires="v">
                <p:oleObj name="Equation" r:id="rId4" imgW="2133360" imgH="838080" progId="Equation.DSMT4">
                  <p:embed/>
                </p:oleObj>
              </mc:Choice>
              <mc:Fallback>
                <p:oleObj name="Equation" r:id="rId4" imgW="2133360" imgH="838080" progId="Equation.DSMT4">
                  <p:embed/>
                  <p:pic>
                    <p:nvPicPr>
                      <p:cNvPr id="0" name=""/>
                      <p:cNvPicPr>
                        <a:picLocks noChangeAspect="1" noChangeArrowheads="1"/>
                      </p:cNvPicPr>
                      <p:nvPr/>
                    </p:nvPicPr>
                    <p:blipFill>
                      <a:blip r:embed="rId5"/>
                      <a:srcRect/>
                      <a:stretch>
                        <a:fillRect/>
                      </a:stretch>
                    </p:blipFill>
                    <p:spPr bwMode="auto">
                      <a:xfrm>
                        <a:off x="879248" y="1631114"/>
                        <a:ext cx="3841750" cy="1508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467311290"/>
              </p:ext>
            </p:extLst>
          </p:nvPr>
        </p:nvGraphicFramePr>
        <p:xfrm>
          <a:off x="5187950" y="1558880"/>
          <a:ext cx="3498850" cy="1508125"/>
        </p:xfrm>
        <a:graphic>
          <a:graphicData uri="http://schemas.openxmlformats.org/presentationml/2006/ole">
            <mc:AlternateContent xmlns:mc="http://schemas.openxmlformats.org/markup-compatibility/2006">
              <mc:Choice xmlns:v="urn:schemas-microsoft-com:vml" Requires="v">
                <p:oleObj name="Equation" r:id="rId6" imgW="1942920" imgH="838080" progId="Equation.DSMT4">
                  <p:embed/>
                </p:oleObj>
              </mc:Choice>
              <mc:Fallback>
                <p:oleObj name="Equation" r:id="rId6" imgW="1942920" imgH="838080" progId="Equation.DSMT4">
                  <p:embed/>
                  <p:pic>
                    <p:nvPicPr>
                      <p:cNvPr id="0" name=""/>
                      <p:cNvPicPr>
                        <a:picLocks noChangeAspect="1" noChangeArrowheads="1"/>
                      </p:cNvPicPr>
                      <p:nvPr/>
                    </p:nvPicPr>
                    <p:blipFill>
                      <a:blip r:embed="rId7"/>
                      <a:srcRect/>
                      <a:stretch>
                        <a:fillRect/>
                      </a:stretch>
                    </p:blipFill>
                    <p:spPr bwMode="auto">
                      <a:xfrm>
                        <a:off x="5187950" y="1558880"/>
                        <a:ext cx="3498850" cy="1508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TextBox 9"/>
          <p:cNvSpPr txBox="1"/>
          <p:nvPr/>
        </p:nvSpPr>
        <p:spPr>
          <a:xfrm>
            <a:off x="615031" y="3305073"/>
            <a:ext cx="8616055" cy="937949"/>
          </a:xfrm>
          <a:prstGeom prst="rect">
            <a:avLst/>
          </a:prstGeom>
          <a:noFill/>
        </p:spPr>
        <p:txBody>
          <a:bodyPr wrap="square" rtlCol="0">
            <a:spAutoFit/>
          </a:bodyPr>
          <a:lstStyle/>
          <a:p>
            <a:pPr>
              <a:lnSpc>
                <a:spcPct val="120000"/>
              </a:lnSpc>
            </a:pPr>
            <a:r>
              <a:rPr lang="en-US" sz="2400" dirty="0">
                <a:latin typeface="Arial" pitchFamily="34" charset="0"/>
                <a:cs typeface="Arial" pitchFamily="34" charset="0"/>
              </a:rPr>
              <a:t>If we introduce                             , the likelihood for an observed value      of       is given by</a:t>
            </a:r>
          </a:p>
        </p:txBody>
      </p:sp>
      <p:graphicFrame>
        <p:nvGraphicFramePr>
          <p:cNvPr id="11" name="Object 10"/>
          <p:cNvGraphicFramePr>
            <a:graphicFrameLocks noChangeAspect="1"/>
          </p:cNvGraphicFramePr>
          <p:nvPr>
            <p:extLst>
              <p:ext uri="{D42A27DB-BD31-4B8C-83A1-F6EECF244321}">
                <p14:modId xmlns:p14="http://schemas.microsoft.com/office/powerpoint/2010/main" val="598480800"/>
              </p:ext>
            </p:extLst>
          </p:nvPr>
        </p:nvGraphicFramePr>
        <p:xfrm>
          <a:off x="2879725" y="3359592"/>
          <a:ext cx="2209800" cy="482600"/>
        </p:xfrm>
        <a:graphic>
          <a:graphicData uri="http://schemas.openxmlformats.org/presentationml/2006/ole">
            <mc:AlternateContent xmlns:mc="http://schemas.openxmlformats.org/markup-compatibility/2006">
              <mc:Choice xmlns:v="urn:schemas-microsoft-com:vml" Requires="v">
                <p:oleObj name="Equation" r:id="rId8" imgW="1104840" imgH="241200" progId="Equation.DSMT4">
                  <p:embed/>
                </p:oleObj>
              </mc:Choice>
              <mc:Fallback>
                <p:oleObj name="Equation" r:id="rId8" imgW="1104840" imgH="241200" progId="Equation.DSMT4">
                  <p:embed/>
                  <p:pic>
                    <p:nvPicPr>
                      <p:cNvPr id="0" name=""/>
                      <p:cNvPicPr>
                        <a:picLocks noChangeAspect="1" noChangeArrowheads="1"/>
                      </p:cNvPicPr>
                      <p:nvPr/>
                    </p:nvPicPr>
                    <p:blipFill>
                      <a:blip r:embed="rId9"/>
                      <a:srcRect/>
                      <a:stretch>
                        <a:fillRect/>
                      </a:stretch>
                    </p:blipFill>
                    <p:spPr bwMode="auto">
                      <a:xfrm>
                        <a:off x="2879725" y="3359592"/>
                        <a:ext cx="2209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70901898"/>
              </p:ext>
            </p:extLst>
          </p:nvPr>
        </p:nvGraphicFramePr>
        <p:xfrm>
          <a:off x="3654425" y="3854869"/>
          <a:ext cx="330200" cy="330200"/>
        </p:xfrm>
        <a:graphic>
          <a:graphicData uri="http://schemas.openxmlformats.org/presentationml/2006/ole">
            <mc:AlternateContent xmlns:mc="http://schemas.openxmlformats.org/markup-compatibility/2006">
              <mc:Choice xmlns:v="urn:schemas-microsoft-com:vml" Requires="v">
                <p:oleObj name="Equation" r:id="rId10" imgW="164880" imgH="164880" progId="Equation.DSMT4">
                  <p:embed/>
                </p:oleObj>
              </mc:Choice>
              <mc:Fallback>
                <p:oleObj name="Equation" r:id="rId10" imgW="164880" imgH="164880" progId="Equation.DSMT4">
                  <p:embed/>
                  <p:pic>
                    <p:nvPicPr>
                      <p:cNvPr id="0" name=""/>
                      <p:cNvPicPr>
                        <a:picLocks noChangeAspect="1" noChangeArrowheads="1"/>
                      </p:cNvPicPr>
                      <p:nvPr/>
                    </p:nvPicPr>
                    <p:blipFill>
                      <a:blip r:embed="rId11"/>
                      <a:srcRect/>
                      <a:stretch>
                        <a:fillRect/>
                      </a:stretch>
                    </p:blipFill>
                    <p:spPr bwMode="auto">
                      <a:xfrm>
                        <a:off x="3654425" y="3854869"/>
                        <a:ext cx="3302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944058762"/>
              </p:ext>
            </p:extLst>
          </p:nvPr>
        </p:nvGraphicFramePr>
        <p:xfrm>
          <a:off x="2879725" y="3896711"/>
          <a:ext cx="254000" cy="330200"/>
        </p:xfrm>
        <a:graphic>
          <a:graphicData uri="http://schemas.openxmlformats.org/presentationml/2006/ole">
            <mc:AlternateContent xmlns:mc="http://schemas.openxmlformats.org/markup-compatibility/2006">
              <mc:Choice xmlns:v="urn:schemas-microsoft-com:vml" Requires="v">
                <p:oleObj name="Equation" r:id="rId12" imgW="126720" imgH="164880" progId="Equation.DSMT4">
                  <p:embed/>
                </p:oleObj>
              </mc:Choice>
              <mc:Fallback>
                <p:oleObj name="Equation" r:id="rId12" imgW="126720" imgH="164880" progId="Equation.DSMT4">
                  <p:embed/>
                  <p:pic>
                    <p:nvPicPr>
                      <p:cNvPr id="0" name=""/>
                      <p:cNvPicPr>
                        <a:picLocks noChangeAspect="1" noChangeArrowheads="1"/>
                      </p:cNvPicPr>
                      <p:nvPr/>
                    </p:nvPicPr>
                    <p:blipFill>
                      <a:blip r:embed="rId13"/>
                      <a:srcRect/>
                      <a:stretch>
                        <a:fillRect/>
                      </a:stretch>
                    </p:blipFill>
                    <p:spPr bwMode="auto">
                      <a:xfrm>
                        <a:off x="2879725" y="3896711"/>
                        <a:ext cx="254000" cy="330200"/>
                      </a:xfrm>
                      <a:prstGeom prst="rect">
                        <a:avLst/>
                      </a:prstGeom>
                      <a:noFill/>
                      <a:ln>
                        <a:noFill/>
                      </a:ln>
                      <a:effectLst/>
                    </p:spPr>
                  </p:pic>
                </p:oleObj>
              </mc:Fallback>
            </mc:AlternateContent>
          </a:graphicData>
        </a:graphic>
      </p:graphicFrame>
      <p:graphicFrame>
        <p:nvGraphicFramePr>
          <p:cNvPr id="14" name="Object 8"/>
          <p:cNvGraphicFramePr>
            <a:graphicFrameLocks noChangeAspect="1"/>
          </p:cNvGraphicFramePr>
          <p:nvPr>
            <p:extLst>
              <p:ext uri="{D42A27DB-BD31-4B8C-83A1-F6EECF244321}">
                <p14:modId xmlns:p14="http://schemas.microsoft.com/office/powerpoint/2010/main" val="3964358612"/>
              </p:ext>
            </p:extLst>
          </p:nvPr>
        </p:nvGraphicFramePr>
        <p:xfrm>
          <a:off x="987425" y="4375150"/>
          <a:ext cx="7467600" cy="558800"/>
        </p:xfrm>
        <a:graphic>
          <a:graphicData uri="http://schemas.openxmlformats.org/presentationml/2006/ole">
            <mc:AlternateContent xmlns:mc="http://schemas.openxmlformats.org/markup-compatibility/2006">
              <mc:Choice xmlns:v="urn:schemas-microsoft-com:vml" Requires="v">
                <p:oleObj name="Equation" r:id="rId14" imgW="3733560" imgH="279360" progId="Equation.DSMT4">
                  <p:embed/>
                </p:oleObj>
              </mc:Choice>
              <mc:Fallback>
                <p:oleObj name="Equation" r:id="rId14" imgW="3733560" imgH="279360" progId="Equation.DSMT4">
                  <p:embed/>
                  <p:pic>
                    <p:nvPicPr>
                      <p:cNvPr id="0" name=""/>
                      <p:cNvPicPr>
                        <a:picLocks noChangeAspect="1" noChangeArrowheads="1"/>
                      </p:cNvPicPr>
                      <p:nvPr/>
                    </p:nvPicPr>
                    <p:blipFill>
                      <a:blip r:embed="rId15"/>
                      <a:srcRect/>
                      <a:stretch>
                        <a:fillRect/>
                      </a:stretch>
                    </p:blipFill>
                    <p:spPr bwMode="auto">
                      <a:xfrm>
                        <a:off x="987425" y="4375150"/>
                        <a:ext cx="74676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 name="TextBox 14"/>
          <p:cNvSpPr txBox="1"/>
          <p:nvPr/>
        </p:nvSpPr>
        <p:spPr>
          <a:xfrm>
            <a:off x="702117" y="4977681"/>
            <a:ext cx="8616055" cy="494751"/>
          </a:xfrm>
          <a:prstGeom prst="rect">
            <a:avLst/>
          </a:prstGeom>
          <a:noFill/>
        </p:spPr>
        <p:txBody>
          <a:bodyPr wrap="square" rtlCol="0">
            <a:spAutoFit/>
          </a:bodyPr>
          <a:lstStyle/>
          <a:p>
            <a:pPr>
              <a:lnSpc>
                <a:spcPct val="120000"/>
              </a:lnSpc>
            </a:pPr>
            <a:r>
              <a:rPr lang="en-US" sz="2400" dirty="0">
                <a:latin typeface="Arial" pitchFamily="34" charset="0"/>
                <a:cs typeface="Arial" pitchFamily="34" charset="0"/>
              </a:rPr>
              <a:t>The log-likelihood becomes</a:t>
            </a:r>
          </a:p>
        </p:txBody>
      </p:sp>
      <p:graphicFrame>
        <p:nvGraphicFramePr>
          <p:cNvPr id="16" name="Object 8"/>
          <p:cNvGraphicFramePr>
            <a:graphicFrameLocks noChangeAspect="1"/>
          </p:cNvGraphicFramePr>
          <p:nvPr>
            <p:extLst>
              <p:ext uri="{D42A27DB-BD31-4B8C-83A1-F6EECF244321}">
                <p14:modId xmlns:p14="http://schemas.microsoft.com/office/powerpoint/2010/main" val="3714313702"/>
              </p:ext>
            </p:extLst>
          </p:nvPr>
        </p:nvGraphicFramePr>
        <p:xfrm>
          <a:off x="1058863" y="5507038"/>
          <a:ext cx="7289800" cy="787400"/>
        </p:xfrm>
        <a:graphic>
          <a:graphicData uri="http://schemas.openxmlformats.org/presentationml/2006/ole">
            <mc:AlternateContent xmlns:mc="http://schemas.openxmlformats.org/markup-compatibility/2006">
              <mc:Choice xmlns:v="urn:schemas-microsoft-com:vml" Requires="v">
                <p:oleObj name="Equation" r:id="rId16" imgW="3644640" imgH="393480" progId="Equation.DSMT4">
                  <p:embed/>
                </p:oleObj>
              </mc:Choice>
              <mc:Fallback>
                <p:oleObj name="Equation" r:id="rId16" imgW="3644640" imgH="393480" progId="Equation.DSMT4">
                  <p:embed/>
                  <p:pic>
                    <p:nvPicPr>
                      <p:cNvPr id="0" name=""/>
                      <p:cNvPicPr>
                        <a:picLocks noChangeAspect="1" noChangeArrowheads="1"/>
                      </p:cNvPicPr>
                      <p:nvPr/>
                    </p:nvPicPr>
                    <p:blipFill>
                      <a:blip r:embed="rId17"/>
                      <a:srcRect/>
                      <a:stretch>
                        <a:fillRect/>
                      </a:stretch>
                    </p:blipFill>
                    <p:spPr bwMode="auto">
                      <a:xfrm>
                        <a:off x="1058863" y="5507038"/>
                        <a:ext cx="72898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14053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14</a:t>
            </a:fld>
            <a:endParaRPr lang="en-US" altLang="nb-NO"/>
          </a:p>
        </p:txBody>
      </p:sp>
      <p:sp>
        <p:nvSpPr>
          <p:cNvPr id="3" name="TextBox 2"/>
          <p:cNvSpPr txBox="1"/>
          <p:nvPr/>
        </p:nvSpPr>
        <p:spPr>
          <a:xfrm>
            <a:off x="527945" y="81427"/>
            <a:ext cx="8616055" cy="494751"/>
          </a:xfrm>
          <a:prstGeom prst="rect">
            <a:avLst/>
          </a:prstGeom>
          <a:noFill/>
        </p:spPr>
        <p:txBody>
          <a:bodyPr wrap="square" rtlCol="0">
            <a:spAutoFit/>
          </a:bodyPr>
          <a:lstStyle/>
          <a:p>
            <a:pPr>
              <a:lnSpc>
                <a:spcPct val="120000"/>
              </a:lnSpc>
            </a:pPr>
            <a:r>
              <a:rPr lang="en-US" sz="2400" dirty="0">
                <a:latin typeface="Arial" pitchFamily="34" charset="0"/>
                <a:cs typeface="Arial" pitchFamily="34" charset="0"/>
              </a:rPr>
              <a:t>Hence we have (cf. additional exercise 1)</a:t>
            </a:r>
          </a:p>
        </p:txBody>
      </p:sp>
      <p:graphicFrame>
        <p:nvGraphicFramePr>
          <p:cNvPr id="4" name="Object 8"/>
          <p:cNvGraphicFramePr>
            <a:graphicFrameLocks noChangeAspect="1"/>
          </p:cNvGraphicFramePr>
          <p:nvPr>
            <p:extLst>
              <p:ext uri="{D42A27DB-BD31-4B8C-83A1-F6EECF244321}">
                <p14:modId xmlns:p14="http://schemas.microsoft.com/office/powerpoint/2010/main" val="1323440356"/>
              </p:ext>
            </p:extLst>
          </p:nvPr>
        </p:nvGraphicFramePr>
        <p:xfrm>
          <a:off x="1763713" y="741363"/>
          <a:ext cx="3911600" cy="838200"/>
        </p:xfrm>
        <a:graphic>
          <a:graphicData uri="http://schemas.openxmlformats.org/presentationml/2006/ole">
            <mc:AlternateContent xmlns:mc="http://schemas.openxmlformats.org/markup-compatibility/2006">
              <mc:Choice xmlns:v="urn:schemas-microsoft-com:vml" Requires="v">
                <p:oleObj name="Equation" r:id="rId2" imgW="1955520" imgH="419040" progId="Equation.DSMT4">
                  <p:embed/>
                </p:oleObj>
              </mc:Choice>
              <mc:Fallback>
                <p:oleObj name="Equation" r:id="rId2" imgW="1955520" imgH="419040" progId="Equation.DSMT4">
                  <p:embed/>
                  <p:pic>
                    <p:nvPicPr>
                      <p:cNvPr id="0" name=""/>
                      <p:cNvPicPr>
                        <a:picLocks noChangeAspect="1" noChangeArrowheads="1"/>
                      </p:cNvPicPr>
                      <p:nvPr/>
                    </p:nvPicPr>
                    <p:blipFill>
                      <a:blip r:embed="rId3"/>
                      <a:srcRect/>
                      <a:stretch>
                        <a:fillRect/>
                      </a:stretch>
                    </p:blipFill>
                    <p:spPr bwMode="auto">
                      <a:xfrm>
                        <a:off x="1763713" y="741363"/>
                        <a:ext cx="39116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647687" y="1747575"/>
            <a:ext cx="8616055" cy="494751"/>
          </a:xfrm>
          <a:prstGeom prst="rect">
            <a:avLst/>
          </a:prstGeom>
          <a:noFill/>
        </p:spPr>
        <p:txBody>
          <a:bodyPr wrap="square" rtlCol="0">
            <a:spAutoFit/>
          </a:bodyPr>
          <a:lstStyle/>
          <a:p>
            <a:pPr>
              <a:lnSpc>
                <a:spcPct val="120000"/>
              </a:lnSpc>
            </a:pPr>
            <a:r>
              <a:rPr lang="en-US" sz="2400" dirty="0">
                <a:latin typeface="Arial" pitchFamily="34" charset="0"/>
                <a:cs typeface="Arial" pitchFamily="34" charset="0"/>
              </a:rPr>
              <a:t>For given value of </a:t>
            </a:r>
            <a:r>
              <a:rPr lang="en-US" sz="2400" b="1" dirty="0">
                <a:latin typeface="Times New Roman" panose="02020603050405020304" pitchFamily="18" charset="0"/>
                <a:cs typeface="Times New Roman" panose="02020603050405020304" pitchFamily="18" charset="0"/>
              </a:rPr>
              <a:t>V</a:t>
            </a:r>
            <a:r>
              <a:rPr lang="en-US" sz="2400" dirty="0">
                <a:latin typeface="Arial" pitchFamily="34" charset="0"/>
                <a:cs typeface="Arial" pitchFamily="34" charset="0"/>
              </a:rPr>
              <a:t>, the log-likelihood is maximized by</a:t>
            </a:r>
          </a:p>
        </p:txBody>
      </p:sp>
      <p:graphicFrame>
        <p:nvGraphicFramePr>
          <p:cNvPr id="7" name="Object 8"/>
          <p:cNvGraphicFramePr>
            <a:graphicFrameLocks noChangeAspect="1"/>
          </p:cNvGraphicFramePr>
          <p:nvPr>
            <p:extLst>
              <p:ext uri="{D42A27DB-BD31-4B8C-83A1-F6EECF244321}">
                <p14:modId xmlns:p14="http://schemas.microsoft.com/office/powerpoint/2010/main" val="2256080111"/>
              </p:ext>
            </p:extLst>
          </p:nvPr>
        </p:nvGraphicFramePr>
        <p:xfrm>
          <a:off x="1958975" y="2430463"/>
          <a:ext cx="3911600" cy="482600"/>
        </p:xfrm>
        <a:graphic>
          <a:graphicData uri="http://schemas.openxmlformats.org/presentationml/2006/ole">
            <mc:AlternateContent xmlns:mc="http://schemas.openxmlformats.org/markup-compatibility/2006">
              <mc:Choice xmlns:v="urn:schemas-microsoft-com:vml" Requires="v">
                <p:oleObj name="Equation" r:id="rId4" imgW="1955520" imgH="241200" progId="Equation.DSMT4">
                  <p:embed/>
                </p:oleObj>
              </mc:Choice>
              <mc:Fallback>
                <p:oleObj name="Equation" r:id="rId4" imgW="1955520" imgH="241200" progId="Equation.DSMT4">
                  <p:embed/>
                  <p:pic>
                    <p:nvPicPr>
                      <p:cNvPr id="0" name=""/>
                      <p:cNvPicPr>
                        <a:picLocks noChangeAspect="1" noChangeArrowheads="1"/>
                      </p:cNvPicPr>
                      <p:nvPr/>
                    </p:nvPicPr>
                    <p:blipFill>
                      <a:blip r:embed="rId5"/>
                      <a:srcRect/>
                      <a:stretch>
                        <a:fillRect/>
                      </a:stretch>
                    </p:blipFill>
                    <p:spPr bwMode="auto">
                      <a:xfrm>
                        <a:off x="1958975" y="2430463"/>
                        <a:ext cx="3911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 name="TextBox 12"/>
          <p:cNvSpPr txBox="1"/>
          <p:nvPr/>
        </p:nvSpPr>
        <p:spPr>
          <a:xfrm>
            <a:off x="608389" y="3145197"/>
            <a:ext cx="8616055" cy="496483"/>
          </a:xfrm>
          <a:prstGeom prst="rect">
            <a:avLst/>
          </a:prstGeom>
          <a:noFill/>
        </p:spPr>
        <p:txBody>
          <a:bodyPr wrap="square" rtlCol="0">
            <a:spAutoFit/>
          </a:bodyPr>
          <a:lstStyle/>
          <a:p>
            <a:pPr>
              <a:lnSpc>
                <a:spcPct val="120000"/>
              </a:lnSpc>
            </a:pPr>
            <a:r>
              <a:rPr lang="en-US" sz="2400" dirty="0">
                <a:latin typeface="Arial" pitchFamily="34" charset="0"/>
                <a:cs typeface="Arial" pitchFamily="34" charset="0"/>
              </a:rPr>
              <a:t>Hence for given value of </a:t>
            </a:r>
            <a:r>
              <a:rPr lang="en-US" sz="2400" b="1" dirty="0">
                <a:latin typeface="Times New Roman" panose="02020603050405020304" pitchFamily="18" charset="0"/>
                <a:cs typeface="Times New Roman" panose="02020603050405020304" pitchFamily="18" charset="0"/>
              </a:rPr>
              <a:t>V</a:t>
            </a:r>
            <a:r>
              <a:rPr lang="en-US" sz="2400" dirty="0">
                <a:latin typeface="Arial" pitchFamily="34" charset="0"/>
                <a:cs typeface="Arial" pitchFamily="34" charset="0"/>
              </a:rPr>
              <a:t>, the MLE of      is given by</a:t>
            </a:r>
          </a:p>
        </p:txBody>
      </p:sp>
      <p:graphicFrame>
        <p:nvGraphicFramePr>
          <p:cNvPr id="14" name="Object 8"/>
          <p:cNvGraphicFramePr>
            <a:graphicFrameLocks noChangeAspect="1"/>
          </p:cNvGraphicFramePr>
          <p:nvPr>
            <p:extLst>
              <p:ext uri="{D42A27DB-BD31-4B8C-83A1-F6EECF244321}">
                <p14:modId xmlns:p14="http://schemas.microsoft.com/office/powerpoint/2010/main" val="1445934121"/>
              </p:ext>
            </p:extLst>
          </p:nvPr>
        </p:nvGraphicFramePr>
        <p:xfrm>
          <a:off x="1851025" y="3822700"/>
          <a:ext cx="3962400" cy="482600"/>
        </p:xfrm>
        <a:graphic>
          <a:graphicData uri="http://schemas.openxmlformats.org/presentationml/2006/ole">
            <mc:AlternateContent xmlns:mc="http://schemas.openxmlformats.org/markup-compatibility/2006">
              <mc:Choice xmlns:v="urn:schemas-microsoft-com:vml" Requires="v">
                <p:oleObj name="Equation" r:id="rId6" imgW="1981080" imgH="241200" progId="Equation.DSMT4">
                  <p:embed/>
                </p:oleObj>
              </mc:Choice>
              <mc:Fallback>
                <p:oleObj name="Equation" r:id="rId6" imgW="1981080" imgH="241200" progId="Equation.DSMT4">
                  <p:embed/>
                  <p:pic>
                    <p:nvPicPr>
                      <p:cNvPr id="0" name=""/>
                      <p:cNvPicPr>
                        <a:picLocks noChangeAspect="1" noChangeArrowheads="1"/>
                      </p:cNvPicPr>
                      <p:nvPr/>
                    </p:nvPicPr>
                    <p:blipFill>
                      <a:blip r:embed="rId7"/>
                      <a:srcRect/>
                      <a:stretch>
                        <a:fillRect/>
                      </a:stretch>
                    </p:blipFill>
                    <p:spPr bwMode="auto">
                      <a:xfrm>
                        <a:off x="1851025" y="3822700"/>
                        <a:ext cx="3962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 name="TextBox 14"/>
          <p:cNvSpPr txBox="1"/>
          <p:nvPr/>
        </p:nvSpPr>
        <p:spPr>
          <a:xfrm>
            <a:off x="706361" y="4532213"/>
            <a:ext cx="8616055" cy="494751"/>
          </a:xfrm>
          <a:prstGeom prst="rect">
            <a:avLst/>
          </a:prstGeom>
          <a:noFill/>
        </p:spPr>
        <p:txBody>
          <a:bodyPr wrap="square" rtlCol="0">
            <a:spAutoFit/>
          </a:bodyPr>
          <a:lstStyle/>
          <a:p>
            <a:pPr>
              <a:lnSpc>
                <a:spcPct val="120000"/>
              </a:lnSpc>
            </a:pPr>
            <a:r>
              <a:rPr lang="en-US" sz="2400" dirty="0">
                <a:latin typeface="Arial" pitchFamily="34" charset="0"/>
                <a:cs typeface="Arial" pitchFamily="34" charset="0"/>
              </a:rPr>
              <a:t>We have </a:t>
            </a:r>
            <a:r>
              <a:rPr lang="en-US" sz="2400">
                <a:latin typeface="Arial" pitchFamily="34" charset="0"/>
                <a:cs typeface="Arial" pitchFamily="34" charset="0"/>
              </a:rPr>
              <a:t>(approximately)</a:t>
            </a:r>
            <a:endParaRPr lang="en-US" sz="2400" dirty="0">
              <a:latin typeface="Arial" pitchFamily="34" charset="0"/>
              <a:cs typeface="Arial" pitchFamily="34" charset="0"/>
            </a:endParaRPr>
          </a:p>
        </p:txBody>
      </p:sp>
      <p:graphicFrame>
        <p:nvGraphicFramePr>
          <p:cNvPr id="16" name="Object 8"/>
          <p:cNvGraphicFramePr>
            <a:graphicFrameLocks noChangeAspect="1"/>
          </p:cNvGraphicFramePr>
          <p:nvPr>
            <p:extLst>
              <p:ext uri="{D42A27DB-BD31-4B8C-83A1-F6EECF244321}">
                <p14:modId xmlns:p14="http://schemas.microsoft.com/office/powerpoint/2010/main" val="3719949586"/>
              </p:ext>
            </p:extLst>
          </p:nvPr>
        </p:nvGraphicFramePr>
        <p:xfrm>
          <a:off x="1868488" y="5178425"/>
          <a:ext cx="3225800" cy="482600"/>
        </p:xfrm>
        <a:graphic>
          <a:graphicData uri="http://schemas.openxmlformats.org/presentationml/2006/ole">
            <mc:AlternateContent xmlns:mc="http://schemas.openxmlformats.org/markup-compatibility/2006">
              <mc:Choice xmlns:v="urn:schemas-microsoft-com:vml" Requires="v">
                <p:oleObj name="Equation" r:id="rId8" imgW="1612800" imgH="241200" progId="Equation.DSMT4">
                  <p:embed/>
                </p:oleObj>
              </mc:Choice>
              <mc:Fallback>
                <p:oleObj name="Equation" r:id="rId8" imgW="1612800" imgH="241200" progId="Equation.DSMT4">
                  <p:embed/>
                  <p:pic>
                    <p:nvPicPr>
                      <p:cNvPr id="0" name=""/>
                      <p:cNvPicPr>
                        <a:picLocks noChangeAspect="1" noChangeArrowheads="1"/>
                      </p:cNvPicPr>
                      <p:nvPr/>
                    </p:nvPicPr>
                    <p:blipFill>
                      <a:blip r:embed="rId9"/>
                      <a:srcRect/>
                      <a:stretch>
                        <a:fillRect/>
                      </a:stretch>
                    </p:blipFill>
                    <p:spPr bwMode="auto">
                      <a:xfrm>
                        <a:off x="1868488" y="5178425"/>
                        <a:ext cx="3225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039205018"/>
              </p:ext>
            </p:extLst>
          </p:nvPr>
        </p:nvGraphicFramePr>
        <p:xfrm>
          <a:off x="6089133" y="3244668"/>
          <a:ext cx="254000" cy="406400"/>
        </p:xfrm>
        <a:graphic>
          <a:graphicData uri="http://schemas.openxmlformats.org/presentationml/2006/ole">
            <mc:AlternateContent xmlns:mc="http://schemas.openxmlformats.org/markup-compatibility/2006">
              <mc:Choice xmlns:v="urn:schemas-microsoft-com:vml" Requires="v">
                <p:oleObj name="Equation" r:id="rId10" imgW="126720" imgH="203040" progId="Equation.DSMT4">
                  <p:embed/>
                </p:oleObj>
              </mc:Choice>
              <mc:Fallback>
                <p:oleObj name="Equation" r:id="rId10" imgW="126720" imgH="203040" progId="Equation.DSMT4">
                  <p:embed/>
                  <p:pic>
                    <p:nvPicPr>
                      <p:cNvPr id="0" name=""/>
                      <p:cNvPicPr>
                        <a:picLocks noChangeAspect="1" noChangeArrowheads="1"/>
                      </p:cNvPicPr>
                      <p:nvPr/>
                    </p:nvPicPr>
                    <p:blipFill>
                      <a:blip r:embed="rId11"/>
                      <a:srcRect/>
                      <a:stretch>
                        <a:fillRect/>
                      </a:stretch>
                    </p:blipFill>
                    <p:spPr bwMode="auto">
                      <a:xfrm>
                        <a:off x="6089133" y="3244668"/>
                        <a:ext cx="254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6471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15</a:t>
            </a:fld>
            <a:endParaRPr lang="en-US" altLang="nb-NO"/>
          </a:p>
        </p:txBody>
      </p:sp>
      <p:sp>
        <p:nvSpPr>
          <p:cNvPr id="8" name="TextBox 7"/>
          <p:cNvSpPr txBox="1"/>
          <p:nvPr/>
        </p:nvSpPr>
        <p:spPr>
          <a:xfrm>
            <a:off x="667602" y="59135"/>
            <a:ext cx="8616055" cy="496483"/>
          </a:xfrm>
          <a:prstGeom prst="rect">
            <a:avLst/>
          </a:prstGeom>
          <a:noFill/>
        </p:spPr>
        <p:txBody>
          <a:bodyPr wrap="square" rtlCol="0">
            <a:spAutoFit/>
          </a:bodyPr>
          <a:lstStyle/>
          <a:p>
            <a:pPr>
              <a:lnSpc>
                <a:spcPct val="120000"/>
              </a:lnSpc>
            </a:pPr>
            <a:r>
              <a:rPr lang="en-US" sz="2400" b="1" dirty="0">
                <a:latin typeface="Times New Roman" panose="02020603050405020304" pitchFamily="18" charset="0"/>
                <a:cs typeface="Times New Roman" panose="02020603050405020304" pitchFamily="18" charset="0"/>
              </a:rPr>
              <a:t>V</a:t>
            </a:r>
            <a:r>
              <a:rPr lang="en-US" sz="2400" dirty="0">
                <a:latin typeface="Arial" pitchFamily="34" charset="0"/>
                <a:cs typeface="Arial" pitchFamily="34" charset="0"/>
              </a:rPr>
              <a:t> has a block-diagonal form with           blocks</a:t>
            </a:r>
          </a:p>
        </p:txBody>
      </p:sp>
      <p:graphicFrame>
        <p:nvGraphicFramePr>
          <p:cNvPr id="9" name="Object 8"/>
          <p:cNvGraphicFramePr>
            <a:graphicFrameLocks noChangeAspect="1"/>
          </p:cNvGraphicFramePr>
          <p:nvPr>
            <p:extLst>
              <p:ext uri="{D42A27DB-BD31-4B8C-83A1-F6EECF244321}">
                <p14:modId xmlns:p14="http://schemas.microsoft.com/office/powerpoint/2010/main" val="2541867113"/>
              </p:ext>
            </p:extLst>
          </p:nvPr>
        </p:nvGraphicFramePr>
        <p:xfrm>
          <a:off x="1815831" y="671335"/>
          <a:ext cx="2260600" cy="482600"/>
        </p:xfrm>
        <a:graphic>
          <a:graphicData uri="http://schemas.openxmlformats.org/presentationml/2006/ole">
            <mc:AlternateContent xmlns:mc="http://schemas.openxmlformats.org/markup-compatibility/2006">
              <mc:Choice xmlns:v="urn:schemas-microsoft-com:vml" Requires="v">
                <p:oleObj name="Equation" r:id="rId2" imgW="1130040" imgH="241200" progId="Equation.DSMT4">
                  <p:embed/>
                </p:oleObj>
              </mc:Choice>
              <mc:Fallback>
                <p:oleObj name="Equation" r:id="rId2" imgW="1130040" imgH="241200" progId="Equation.DSMT4">
                  <p:embed/>
                  <p:pic>
                    <p:nvPicPr>
                      <p:cNvPr id="0" name=""/>
                      <p:cNvPicPr>
                        <a:picLocks noChangeAspect="1" noChangeArrowheads="1"/>
                      </p:cNvPicPr>
                      <p:nvPr/>
                    </p:nvPicPr>
                    <p:blipFill>
                      <a:blip r:embed="rId3"/>
                      <a:srcRect/>
                      <a:stretch>
                        <a:fillRect/>
                      </a:stretch>
                    </p:blipFill>
                    <p:spPr bwMode="auto">
                      <a:xfrm>
                        <a:off x="1815831" y="671335"/>
                        <a:ext cx="2260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903195626"/>
              </p:ext>
            </p:extLst>
          </p:nvPr>
        </p:nvGraphicFramePr>
        <p:xfrm>
          <a:off x="5240722" y="154454"/>
          <a:ext cx="711200" cy="355600"/>
        </p:xfrm>
        <a:graphic>
          <a:graphicData uri="http://schemas.openxmlformats.org/presentationml/2006/ole">
            <mc:AlternateContent xmlns:mc="http://schemas.openxmlformats.org/markup-compatibility/2006">
              <mc:Choice xmlns:v="urn:schemas-microsoft-com:vml" Requires="v">
                <p:oleObj name="Equation" r:id="rId4" imgW="355320" imgH="177480" progId="Equation.DSMT4">
                  <p:embed/>
                </p:oleObj>
              </mc:Choice>
              <mc:Fallback>
                <p:oleObj name="Equation" r:id="rId4" imgW="355320" imgH="177480" progId="Equation.DSMT4">
                  <p:embed/>
                  <p:pic>
                    <p:nvPicPr>
                      <p:cNvPr id="0" name=""/>
                      <p:cNvPicPr>
                        <a:picLocks noChangeAspect="1" noChangeArrowheads="1"/>
                      </p:cNvPicPr>
                      <p:nvPr/>
                    </p:nvPicPr>
                    <p:blipFill>
                      <a:blip r:embed="rId5"/>
                      <a:srcRect/>
                      <a:stretch>
                        <a:fillRect/>
                      </a:stretch>
                    </p:blipFill>
                    <p:spPr bwMode="auto">
                      <a:xfrm>
                        <a:off x="5240722" y="154454"/>
                        <a:ext cx="7112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 name="TextBox 10"/>
          <p:cNvSpPr txBox="1"/>
          <p:nvPr/>
        </p:nvSpPr>
        <p:spPr>
          <a:xfrm>
            <a:off x="723094" y="1231909"/>
            <a:ext cx="5687798" cy="535531"/>
          </a:xfrm>
          <a:prstGeom prst="rect">
            <a:avLst/>
          </a:prstGeom>
          <a:noFill/>
        </p:spPr>
        <p:txBody>
          <a:bodyPr wrap="square" rtlCol="0">
            <a:spAutoFit/>
          </a:bodyPr>
          <a:lstStyle/>
          <a:p>
            <a:pPr>
              <a:lnSpc>
                <a:spcPct val="120000"/>
              </a:lnSpc>
            </a:pPr>
            <a:r>
              <a:rPr lang="en-US" sz="2400" dirty="0">
                <a:latin typeface="Arial" pitchFamily="34" charset="0"/>
                <a:cs typeface="Arial" pitchFamily="34" charset="0"/>
              </a:rPr>
              <a:t>so we may write the estimator as</a:t>
            </a:r>
          </a:p>
        </p:txBody>
      </p:sp>
      <p:graphicFrame>
        <p:nvGraphicFramePr>
          <p:cNvPr id="12" name="Object 8"/>
          <p:cNvGraphicFramePr>
            <a:graphicFrameLocks noChangeAspect="1"/>
          </p:cNvGraphicFramePr>
          <p:nvPr>
            <p:extLst>
              <p:ext uri="{D42A27DB-BD31-4B8C-83A1-F6EECF244321}">
                <p14:modId xmlns:p14="http://schemas.microsoft.com/office/powerpoint/2010/main" val="2072802110"/>
              </p:ext>
            </p:extLst>
          </p:nvPr>
        </p:nvGraphicFramePr>
        <p:xfrm>
          <a:off x="1695450" y="1703525"/>
          <a:ext cx="4470400" cy="965200"/>
        </p:xfrm>
        <a:graphic>
          <a:graphicData uri="http://schemas.openxmlformats.org/presentationml/2006/ole">
            <mc:AlternateContent xmlns:mc="http://schemas.openxmlformats.org/markup-compatibility/2006">
              <mc:Choice xmlns:v="urn:schemas-microsoft-com:vml" Requires="v">
                <p:oleObj name="Equation" r:id="rId6" imgW="2234880" imgH="482400" progId="Equation.DSMT4">
                  <p:embed/>
                </p:oleObj>
              </mc:Choice>
              <mc:Fallback>
                <p:oleObj name="Equation" r:id="rId6" imgW="2234880" imgH="482400" progId="Equation.DSMT4">
                  <p:embed/>
                  <p:pic>
                    <p:nvPicPr>
                      <p:cNvPr id="0" name=""/>
                      <p:cNvPicPr>
                        <a:picLocks noChangeAspect="1" noChangeArrowheads="1"/>
                      </p:cNvPicPr>
                      <p:nvPr/>
                    </p:nvPicPr>
                    <p:blipFill>
                      <a:blip r:embed="rId7"/>
                      <a:srcRect/>
                      <a:stretch>
                        <a:fillRect/>
                      </a:stretch>
                    </p:blipFill>
                    <p:spPr bwMode="auto">
                      <a:xfrm>
                        <a:off x="1695450" y="1703525"/>
                        <a:ext cx="4470400" cy="96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 name="TextBox 14"/>
          <p:cNvSpPr txBox="1"/>
          <p:nvPr/>
        </p:nvSpPr>
        <p:spPr>
          <a:xfrm>
            <a:off x="672911" y="2671325"/>
            <a:ext cx="8616055" cy="904863"/>
          </a:xfrm>
          <a:prstGeom prst="rect">
            <a:avLst/>
          </a:prstGeom>
          <a:noFill/>
        </p:spPr>
        <p:txBody>
          <a:bodyPr wrap="square" rtlCol="0">
            <a:spAutoFit/>
          </a:bodyPr>
          <a:lstStyle/>
          <a:p>
            <a:pPr>
              <a:lnSpc>
                <a:spcPct val="110000"/>
              </a:lnSpc>
            </a:pPr>
            <a:r>
              <a:rPr lang="en-US" sz="2400" dirty="0">
                <a:latin typeface="Arial" pitchFamily="34" charset="0"/>
                <a:cs typeface="Arial" pitchFamily="34" charset="0"/>
              </a:rPr>
              <a:t>In practice </a:t>
            </a:r>
            <a:r>
              <a:rPr lang="en-US" sz="2400" b="1" dirty="0">
                <a:latin typeface="Times New Roman" panose="02020603050405020304" pitchFamily="18" charset="0"/>
                <a:cs typeface="Times New Roman" panose="02020603050405020304" pitchFamily="18" charset="0"/>
              </a:rPr>
              <a:t>V</a:t>
            </a:r>
            <a:r>
              <a:rPr lang="en-US" sz="2400" dirty="0">
                <a:latin typeface="Arial" pitchFamily="34" charset="0"/>
                <a:cs typeface="Arial" pitchFamily="34" charset="0"/>
              </a:rPr>
              <a:t> has to be estimated (cf. below), so we                obtain the estimator</a:t>
            </a:r>
          </a:p>
        </p:txBody>
      </p:sp>
      <p:graphicFrame>
        <p:nvGraphicFramePr>
          <p:cNvPr id="17" name="Object 8"/>
          <p:cNvGraphicFramePr>
            <a:graphicFrameLocks noChangeAspect="1"/>
          </p:cNvGraphicFramePr>
          <p:nvPr>
            <p:extLst>
              <p:ext uri="{D42A27DB-BD31-4B8C-83A1-F6EECF244321}">
                <p14:modId xmlns:p14="http://schemas.microsoft.com/office/powerpoint/2010/main" val="3745961601"/>
              </p:ext>
            </p:extLst>
          </p:nvPr>
        </p:nvGraphicFramePr>
        <p:xfrm>
          <a:off x="1604963" y="3534777"/>
          <a:ext cx="4927600" cy="965200"/>
        </p:xfrm>
        <a:graphic>
          <a:graphicData uri="http://schemas.openxmlformats.org/presentationml/2006/ole">
            <mc:AlternateContent xmlns:mc="http://schemas.openxmlformats.org/markup-compatibility/2006">
              <mc:Choice xmlns:v="urn:schemas-microsoft-com:vml" Requires="v">
                <p:oleObj name="Equation" r:id="rId8" imgW="2463480" imgH="482400" progId="Equation.DSMT4">
                  <p:embed/>
                </p:oleObj>
              </mc:Choice>
              <mc:Fallback>
                <p:oleObj name="Equation" r:id="rId8" imgW="2463480" imgH="482400" progId="Equation.DSMT4">
                  <p:embed/>
                  <p:pic>
                    <p:nvPicPr>
                      <p:cNvPr id="0" name=""/>
                      <p:cNvPicPr>
                        <a:picLocks noChangeAspect="1" noChangeArrowheads="1"/>
                      </p:cNvPicPr>
                      <p:nvPr/>
                    </p:nvPicPr>
                    <p:blipFill>
                      <a:blip r:embed="rId9"/>
                      <a:srcRect/>
                      <a:stretch>
                        <a:fillRect/>
                      </a:stretch>
                    </p:blipFill>
                    <p:spPr bwMode="auto">
                      <a:xfrm>
                        <a:off x="1604963" y="3534777"/>
                        <a:ext cx="4927600" cy="96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 name="TextBox 17"/>
          <p:cNvSpPr txBox="1"/>
          <p:nvPr/>
        </p:nvSpPr>
        <p:spPr>
          <a:xfrm>
            <a:off x="712472" y="4357234"/>
            <a:ext cx="8616055" cy="467051"/>
          </a:xfrm>
          <a:prstGeom prst="rect">
            <a:avLst/>
          </a:prstGeom>
          <a:noFill/>
        </p:spPr>
        <p:txBody>
          <a:bodyPr wrap="square" rtlCol="0">
            <a:spAutoFit/>
          </a:bodyPr>
          <a:lstStyle/>
          <a:p>
            <a:pPr>
              <a:lnSpc>
                <a:spcPct val="110000"/>
              </a:lnSpc>
            </a:pPr>
            <a:r>
              <a:rPr lang="en-US" sz="2400" dirty="0">
                <a:latin typeface="Arial" pitchFamily="34" charset="0"/>
                <a:cs typeface="Arial" pitchFamily="34" charset="0"/>
              </a:rPr>
              <a:t>We have</a:t>
            </a:r>
          </a:p>
        </p:txBody>
      </p:sp>
      <p:graphicFrame>
        <p:nvGraphicFramePr>
          <p:cNvPr id="19" name="Object 8"/>
          <p:cNvGraphicFramePr>
            <a:graphicFrameLocks noChangeAspect="1"/>
          </p:cNvGraphicFramePr>
          <p:nvPr>
            <p:extLst>
              <p:ext uri="{D42A27DB-BD31-4B8C-83A1-F6EECF244321}">
                <p14:modId xmlns:p14="http://schemas.microsoft.com/office/powerpoint/2010/main" val="2216732879"/>
              </p:ext>
            </p:extLst>
          </p:nvPr>
        </p:nvGraphicFramePr>
        <p:xfrm>
          <a:off x="1552575" y="4763930"/>
          <a:ext cx="5537200" cy="1066800"/>
        </p:xfrm>
        <a:graphic>
          <a:graphicData uri="http://schemas.openxmlformats.org/presentationml/2006/ole">
            <mc:AlternateContent xmlns:mc="http://schemas.openxmlformats.org/markup-compatibility/2006">
              <mc:Choice xmlns:v="urn:schemas-microsoft-com:vml" Requires="v">
                <p:oleObj name="Equation" r:id="rId10" imgW="2768400" imgH="533160" progId="Equation.DSMT4">
                  <p:embed/>
                </p:oleObj>
              </mc:Choice>
              <mc:Fallback>
                <p:oleObj name="Equation" r:id="rId10" imgW="2768400" imgH="533160" progId="Equation.DSMT4">
                  <p:embed/>
                  <p:pic>
                    <p:nvPicPr>
                      <p:cNvPr id="0" name=""/>
                      <p:cNvPicPr>
                        <a:picLocks noChangeAspect="1" noChangeArrowheads="1"/>
                      </p:cNvPicPr>
                      <p:nvPr/>
                    </p:nvPicPr>
                    <p:blipFill>
                      <a:blip r:embed="rId11"/>
                      <a:srcRect/>
                      <a:stretch>
                        <a:fillRect/>
                      </a:stretch>
                    </p:blipFill>
                    <p:spPr bwMode="auto">
                      <a:xfrm>
                        <a:off x="1552575" y="4763930"/>
                        <a:ext cx="553720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 name="TextBox 17">
                <a:extLst>
                  <a:ext uri="{FF2B5EF4-FFF2-40B4-BE49-F238E27FC236}">
                    <a16:creationId xmlns:a16="http://schemas.microsoft.com/office/drawing/2014/main" id="{F2AC040E-AE93-A2BA-5EA8-A0CA43688EBD}"/>
                  </a:ext>
                </a:extLst>
              </p:cNvPr>
              <p:cNvSpPr txBox="1"/>
              <p:nvPr/>
            </p:nvSpPr>
            <p:spPr>
              <a:xfrm>
                <a:off x="699137" y="5861157"/>
                <a:ext cx="8616055" cy="873316"/>
              </a:xfrm>
              <a:prstGeom prst="rect">
                <a:avLst/>
              </a:prstGeom>
              <a:noFill/>
            </p:spPr>
            <p:txBody>
              <a:bodyPr wrap="square" rtlCol="0">
                <a:spAutoFit/>
              </a:bodyPr>
              <a:lstStyle/>
              <a:p>
                <a:pPr>
                  <a:lnSpc>
                    <a:spcPct val="110000"/>
                  </a:lnSpc>
                </a:pPr>
                <a:r>
                  <a:rPr lang="en-US" sz="2400" dirty="0">
                    <a:latin typeface="Arial" pitchFamily="34" charset="0"/>
                    <a:cs typeface="Arial" pitchFamily="34" charset="0"/>
                  </a:rPr>
                  <a:t>and inference for the fixed effects </a:t>
                </a:r>
                <a14:m>
                  <m:oMath xmlns:m="http://schemas.openxmlformats.org/officeDocument/2006/math">
                    <m:r>
                      <a:rPr lang="en-US" sz="2400" b="1" i="1" smtClean="0">
                        <a:latin typeface="Cambria Math" panose="02040503050406030204" pitchFamily="18" charset="0"/>
                        <a:ea typeface="Cambria Math" panose="02040503050406030204" pitchFamily="18" charset="0"/>
                        <a:cs typeface="Arial" pitchFamily="34" charset="0"/>
                      </a:rPr>
                      <m:t>𝛃</m:t>
                    </m:r>
                    <m:r>
                      <a:rPr lang="nb-NO" sz="2400" b="1" i="1" smtClean="0">
                        <a:latin typeface="Cambria Math" panose="02040503050406030204" pitchFamily="18" charset="0"/>
                        <a:ea typeface="Cambria Math" panose="02040503050406030204" pitchFamily="18" charset="0"/>
                        <a:cs typeface="Arial" pitchFamily="34" charset="0"/>
                      </a:rPr>
                      <m:t> </m:t>
                    </m:r>
                  </m:oMath>
                </a14:m>
                <a:r>
                  <a:rPr lang="en-US" sz="2400" dirty="0">
                    <a:latin typeface="Arial" pitchFamily="34" charset="0"/>
                    <a:cs typeface="Arial" pitchFamily="34" charset="0"/>
                  </a:rPr>
                  <a:t>can be done using the ‘’usual’’ methods, such as LRT and Wald</a:t>
                </a:r>
              </a:p>
            </p:txBody>
          </p:sp>
        </mc:Choice>
        <mc:Fallback xmlns="">
          <p:sp>
            <p:nvSpPr>
              <p:cNvPr id="3" name="TextBox 17">
                <a:extLst>
                  <a:ext uri="{FF2B5EF4-FFF2-40B4-BE49-F238E27FC236}">
                    <a16:creationId xmlns:a16="http://schemas.microsoft.com/office/drawing/2014/main" id="{F2AC040E-AE93-A2BA-5EA8-A0CA43688EBD}"/>
                  </a:ext>
                </a:extLst>
              </p:cNvPr>
              <p:cNvSpPr txBox="1">
                <a:spLocks noRot="1" noChangeAspect="1" noMove="1" noResize="1" noEditPoints="1" noAdjustHandles="1" noChangeArrowheads="1" noChangeShapeType="1" noTextEdit="1"/>
              </p:cNvSpPr>
              <p:nvPr/>
            </p:nvSpPr>
            <p:spPr>
              <a:xfrm>
                <a:off x="699137" y="5861157"/>
                <a:ext cx="8616055" cy="873316"/>
              </a:xfrm>
              <a:prstGeom prst="rect">
                <a:avLst/>
              </a:prstGeom>
              <a:blipFill>
                <a:blip r:embed="rId12"/>
                <a:stretch>
                  <a:fillRect l="-1178" t="-4286" b="-12857"/>
                </a:stretch>
              </a:blipFill>
            </p:spPr>
            <p:txBody>
              <a:bodyPr/>
              <a:lstStyle/>
              <a:p>
                <a:r>
                  <a:rPr lang="nb-NO">
                    <a:noFill/>
                  </a:rPr>
                  <a:t> </a:t>
                </a:r>
              </a:p>
            </p:txBody>
          </p:sp>
        </mc:Fallback>
      </mc:AlternateContent>
    </p:spTree>
    <p:extLst>
      <p:ext uri="{BB962C8B-B14F-4D97-AF65-F5344CB8AC3E}">
        <p14:creationId xmlns:p14="http://schemas.microsoft.com/office/powerpoint/2010/main" val="322140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8"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16</a:t>
            </a:fld>
            <a:endParaRPr lang="en-US" altLang="nb-NO"/>
          </a:p>
        </p:txBody>
      </p:sp>
      <p:sp>
        <p:nvSpPr>
          <p:cNvPr id="3" name="Rectangle 2"/>
          <p:cNvSpPr txBox="1">
            <a:spLocks noChangeArrowheads="1"/>
          </p:cNvSpPr>
          <p:nvPr/>
        </p:nvSpPr>
        <p:spPr>
          <a:xfrm>
            <a:off x="297967" y="180752"/>
            <a:ext cx="8802485" cy="63962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en-GB" altLang="nb-NO" sz="2800" b="1" kern="0" dirty="0">
                <a:solidFill>
                  <a:schemeClr val="accent2"/>
                </a:solidFill>
              </a:rPr>
              <a:t>Estimation of variance components</a:t>
            </a:r>
            <a:endParaRPr lang="en-GB" altLang="nb-NO" sz="2800" kern="0" dirty="0">
              <a:solidFill>
                <a:schemeClr val="accent2"/>
              </a:solidFill>
            </a:endParaRPr>
          </a:p>
        </p:txBody>
      </p:sp>
      <p:sp>
        <p:nvSpPr>
          <p:cNvPr id="21" name="TextBox 20"/>
          <p:cNvSpPr txBox="1"/>
          <p:nvPr/>
        </p:nvSpPr>
        <p:spPr>
          <a:xfrm>
            <a:off x="344703" y="641543"/>
            <a:ext cx="8616055" cy="1002582"/>
          </a:xfrm>
          <a:prstGeom prst="rect">
            <a:avLst/>
          </a:prstGeom>
          <a:noFill/>
        </p:spPr>
        <p:txBody>
          <a:bodyPr wrap="square" rtlCol="0">
            <a:spAutoFit/>
          </a:bodyPr>
          <a:lstStyle/>
          <a:p>
            <a:pPr>
              <a:lnSpc>
                <a:spcPct val="130000"/>
              </a:lnSpc>
            </a:pPr>
            <a:r>
              <a:rPr lang="en-US" sz="2400" dirty="0">
                <a:latin typeface="Arial" pitchFamily="34" charset="0"/>
                <a:cs typeface="Arial" pitchFamily="34" charset="0"/>
              </a:rPr>
              <a:t>The covariance matrix                              is a block diagonal matrix with             blocks </a:t>
            </a:r>
          </a:p>
        </p:txBody>
      </p:sp>
      <p:graphicFrame>
        <p:nvGraphicFramePr>
          <p:cNvPr id="15" name="Object 14"/>
          <p:cNvGraphicFramePr>
            <a:graphicFrameLocks noChangeAspect="1"/>
          </p:cNvGraphicFramePr>
          <p:nvPr>
            <p:extLst>
              <p:ext uri="{D42A27DB-BD31-4B8C-83A1-F6EECF244321}">
                <p14:modId xmlns:p14="http://schemas.microsoft.com/office/powerpoint/2010/main" val="186600140"/>
              </p:ext>
            </p:extLst>
          </p:nvPr>
        </p:nvGraphicFramePr>
        <p:xfrm>
          <a:off x="3594311" y="708055"/>
          <a:ext cx="2209800" cy="482600"/>
        </p:xfrm>
        <a:graphic>
          <a:graphicData uri="http://schemas.openxmlformats.org/presentationml/2006/ole">
            <mc:AlternateContent xmlns:mc="http://schemas.openxmlformats.org/markup-compatibility/2006">
              <mc:Choice xmlns:v="urn:schemas-microsoft-com:vml" Requires="v">
                <p:oleObj name="Equation" r:id="rId2" imgW="1104840" imgH="241200" progId="Equation.DSMT4">
                  <p:embed/>
                </p:oleObj>
              </mc:Choice>
              <mc:Fallback>
                <p:oleObj name="Equation" r:id="rId2" imgW="1104840" imgH="241200" progId="Equation.DSMT4">
                  <p:embed/>
                  <p:pic>
                    <p:nvPicPr>
                      <p:cNvPr id="0" name=""/>
                      <p:cNvPicPr>
                        <a:picLocks noChangeAspect="1" noChangeArrowheads="1"/>
                      </p:cNvPicPr>
                      <p:nvPr/>
                    </p:nvPicPr>
                    <p:blipFill>
                      <a:blip r:embed="rId3"/>
                      <a:srcRect/>
                      <a:stretch>
                        <a:fillRect/>
                      </a:stretch>
                    </p:blipFill>
                    <p:spPr bwMode="auto">
                      <a:xfrm>
                        <a:off x="3594311" y="708055"/>
                        <a:ext cx="2209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 name="TextBox 15"/>
          <p:cNvSpPr txBox="1"/>
          <p:nvPr/>
        </p:nvSpPr>
        <p:spPr>
          <a:xfrm>
            <a:off x="391183" y="1752352"/>
            <a:ext cx="8616055" cy="496483"/>
          </a:xfrm>
          <a:prstGeom prst="rect">
            <a:avLst/>
          </a:prstGeom>
          <a:noFill/>
        </p:spPr>
        <p:txBody>
          <a:bodyPr wrap="square" rtlCol="0">
            <a:spAutoFit/>
          </a:bodyPr>
          <a:lstStyle/>
          <a:p>
            <a:pPr>
              <a:lnSpc>
                <a:spcPct val="120000"/>
              </a:lnSpc>
            </a:pPr>
            <a:r>
              <a:rPr lang="en-US" sz="2400" dirty="0">
                <a:latin typeface="Arial" pitchFamily="34" charset="0"/>
                <a:cs typeface="Arial" pitchFamily="34" charset="0"/>
              </a:rPr>
              <a:t>We have to estimate (the parameters of)        and  </a:t>
            </a:r>
            <a:r>
              <a:rPr lang="en-US" sz="2400" b="1" dirty="0">
                <a:latin typeface="Times New Roman" panose="02020603050405020304" pitchFamily="18" charset="0"/>
                <a:cs typeface="Times New Roman" panose="02020603050405020304" pitchFamily="18" charset="0"/>
              </a:rPr>
              <a:t>R </a:t>
            </a:r>
          </a:p>
        </p:txBody>
      </p:sp>
      <p:graphicFrame>
        <p:nvGraphicFramePr>
          <p:cNvPr id="17" name="Object 16"/>
          <p:cNvGraphicFramePr>
            <a:graphicFrameLocks noChangeAspect="1"/>
          </p:cNvGraphicFramePr>
          <p:nvPr>
            <p:extLst>
              <p:ext uri="{D42A27DB-BD31-4B8C-83A1-F6EECF244321}">
                <p14:modId xmlns:p14="http://schemas.microsoft.com/office/powerpoint/2010/main" val="2794863703"/>
              </p:ext>
            </p:extLst>
          </p:nvPr>
        </p:nvGraphicFramePr>
        <p:xfrm>
          <a:off x="4081917" y="1171483"/>
          <a:ext cx="2260600" cy="482600"/>
        </p:xfrm>
        <a:graphic>
          <a:graphicData uri="http://schemas.openxmlformats.org/presentationml/2006/ole">
            <mc:AlternateContent xmlns:mc="http://schemas.openxmlformats.org/markup-compatibility/2006">
              <mc:Choice xmlns:v="urn:schemas-microsoft-com:vml" Requires="v">
                <p:oleObj name="Equation" r:id="rId4" imgW="1130040" imgH="241200" progId="Equation.DSMT4">
                  <p:embed/>
                </p:oleObj>
              </mc:Choice>
              <mc:Fallback>
                <p:oleObj name="Equation" r:id="rId4" imgW="1130040" imgH="241200" progId="Equation.DSMT4">
                  <p:embed/>
                  <p:pic>
                    <p:nvPicPr>
                      <p:cNvPr id="0" name=""/>
                      <p:cNvPicPr>
                        <a:picLocks noChangeAspect="1" noChangeArrowheads="1"/>
                      </p:cNvPicPr>
                      <p:nvPr/>
                    </p:nvPicPr>
                    <p:blipFill>
                      <a:blip r:embed="rId5"/>
                      <a:srcRect/>
                      <a:stretch>
                        <a:fillRect/>
                      </a:stretch>
                    </p:blipFill>
                    <p:spPr bwMode="auto">
                      <a:xfrm>
                        <a:off x="4081917" y="1171483"/>
                        <a:ext cx="22606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742855360"/>
              </p:ext>
            </p:extLst>
          </p:nvPr>
        </p:nvGraphicFramePr>
        <p:xfrm>
          <a:off x="2082800" y="1227334"/>
          <a:ext cx="711200" cy="355600"/>
        </p:xfrm>
        <a:graphic>
          <a:graphicData uri="http://schemas.openxmlformats.org/presentationml/2006/ole">
            <mc:AlternateContent xmlns:mc="http://schemas.openxmlformats.org/markup-compatibility/2006">
              <mc:Choice xmlns:v="urn:schemas-microsoft-com:vml" Requires="v">
                <p:oleObj name="Equation" r:id="rId6" imgW="355320" imgH="177480" progId="Equation.DSMT4">
                  <p:embed/>
                </p:oleObj>
              </mc:Choice>
              <mc:Fallback>
                <p:oleObj name="Equation" r:id="rId6" imgW="355320" imgH="177480" progId="Equation.DSMT4">
                  <p:embed/>
                  <p:pic>
                    <p:nvPicPr>
                      <p:cNvPr id="0" name=""/>
                      <p:cNvPicPr>
                        <a:picLocks noChangeAspect="1" noChangeArrowheads="1"/>
                      </p:cNvPicPr>
                      <p:nvPr/>
                    </p:nvPicPr>
                    <p:blipFill>
                      <a:blip r:embed="rId7"/>
                      <a:srcRect/>
                      <a:stretch>
                        <a:fillRect/>
                      </a:stretch>
                    </p:blipFill>
                    <p:spPr bwMode="auto">
                      <a:xfrm>
                        <a:off x="2082800" y="1227334"/>
                        <a:ext cx="7112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5649776"/>
              </p:ext>
            </p:extLst>
          </p:nvPr>
        </p:nvGraphicFramePr>
        <p:xfrm>
          <a:off x="6060189" y="1828189"/>
          <a:ext cx="406400" cy="457200"/>
        </p:xfrm>
        <a:graphic>
          <a:graphicData uri="http://schemas.openxmlformats.org/presentationml/2006/ole">
            <mc:AlternateContent xmlns:mc="http://schemas.openxmlformats.org/markup-compatibility/2006">
              <mc:Choice xmlns:v="urn:schemas-microsoft-com:vml" Requires="v">
                <p:oleObj name="Equation" r:id="rId8" imgW="203040" imgH="228600" progId="Equation.DSMT4">
                  <p:embed/>
                </p:oleObj>
              </mc:Choice>
              <mc:Fallback>
                <p:oleObj name="Equation" r:id="rId8" imgW="203040" imgH="228600" progId="Equation.DSMT4">
                  <p:embed/>
                  <p:pic>
                    <p:nvPicPr>
                      <p:cNvPr id="0" name=""/>
                      <p:cNvPicPr>
                        <a:picLocks noChangeAspect="1" noChangeArrowheads="1"/>
                      </p:cNvPicPr>
                      <p:nvPr/>
                    </p:nvPicPr>
                    <p:blipFill>
                      <a:blip r:embed="rId9"/>
                      <a:srcRect/>
                      <a:stretch>
                        <a:fillRect/>
                      </a:stretch>
                    </p:blipFill>
                    <p:spPr bwMode="auto">
                      <a:xfrm>
                        <a:off x="6060189" y="1828189"/>
                        <a:ext cx="406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 name="TextBox 19"/>
          <p:cNvSpPr txBox="1"/>
          <p:nvPr/>
        </p:nvSpPr>
        <p:spPr>
          <a:xfrm>
            <a:off x="391183" y="2361328"/>
            <a:ext cx="8616055" cy="830997"/>
          </a:xfrm>
          <a:prstGeom prst="rect">
            <a:avLst/>
          </a:prstGeom>
          <a:noFill/>
        </p:spPr>
        <p:txBody>
          <a:bodyPr wrap="square" rtlCol="0">
            <a:spAutoFit/>
          </a:bodyPr>
          <a:lstStyle/>
          <a:p>
            <a:r>
              <a:rPr lang="en-US" sz="2400" dirty="0">
                <a:latin typeface="Arial" pitchFamily="34" charset="0"/>
                <a:cs typeface="Arial" pitchFamily="34" charset="0"/>
              </a:rPr>
              <a:t>One option is to use maximum likelihood, i.e. maximize the profile log-likelihood</a:t>
            </a:r>
            <a:endParaRPr lang="en-US" sz="2400" b="1" dirty="0">
              <a:latin typeface="Times New Roman" panose="02020603050405020304" pitchFamily="18" charset="0"/>
              <a:cs typeface="Times New Roman" panose="02020603050405020304" pitchFamily="18" charset="0"/>
            </a:endParaRPr>
          </a:p>
        </p:txBody>
      </p:sp>
      <p:graphicFrame>
        <p:nvGraphicFramePr>
          <p:cNvPr id="32" name="Object 8"/>
          <p:cNvGraphicFramePr>
            <a:graphicFrameLocks noChangeAspect="1"/>
          </p:cNvGraphicFramePr>
          <p:nvPr>
            <p:extLst>
              <p:ext uri="{D42A27DB-BD31-4B8C-83A1-F6EECF244321}">
                <p14:modId xmlns:p14="http://schemas.microsoft.com/office/powerpoint/2010/main" val="842577589"/>
              </p:ext>
            </p:extLst>
          </p:nvPr>
        </p:nvGraphicFramePr>
        <p:xfrm>
          <a:off x="715963" y="3292475"/>
          <a:ext cx="2971800" cy="533400"/>
        </p:xfrm>
        <a:graphic>
          <a:graphicData uri="http://schemas.openxmlformats.org/presentationml/2006/ole">
            <mc:AlternateContent xmlns:mc="http://schemas.openxmlformats.org/markup-compatibility/2006">
              <mc:Choice xmlns:v="urn:schemas-microsoft-com:vml" Requires="v">
                <p:oleObj name="Equation" r:id="rId10" imgW="1485720" imgH="266400" progId="Equation.DSMT4">
                  <p:embed/>
                </p:oleObj>
              </mc:Choice>
              <mc:Fallback>
                <p:oleObj name="Equation" r:id="rId10" imgW="1485720" imgH="266400" progId="Equation.DSMT4">
                  <p:embed/>
                  <p:pic>
                    <p:nvPicPr>
                      <p:cNvPr id="0" name=""/>
                      <p:cNvPicPr>
                        <a:picLocks noChangeAspect="1" noChangeArrowheads="1"/>
                      </p:cNvPicPr>
                      <p:nvPr/>
                    </p:nvPicPr>
                    <p:blipFill>
                      <a:blip r:embed="rId11"/>
                      <a:srcRect/>
                      <a:stretch>
                        <a:fillRect/>
                      </a:stretch>
                    </p:blipFill>
                    <p:spPr bwMode="auto">
                      <a:xfrm>
                        <a:off x="715963" y="3292475"/>
                        <a:ext cx="29718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 name="TextBox 32"/>
          <p:cNvSpPr txBox="1"/>
          <p:nvPr/>
        </p:nvSpPr>
        <p:spPr>
          <a:xfrm>
            <a:off x="527945" y="4899418"/>
            <a:ext cx="8616055" cy="1200329"/>
          </a:xfrm>
          <a:prstGeom prst="rect">
            <a:avLst/>
          </a:prstGeom>
          <a:noFill/>
        </p:spPr>
        <p:txBody>
          <a:bodyPr wrap="square" rtlCol="0">
            <a:spAutoFit/>
          </a:bodyPr>
          <a:lstStyle/>
          <a:p>
            <a:r>
              <a:rPr lang="en-US" sz="2400" dirty="0">
                <a:latin typeface="Arial" pitchFamily="34" charset="0"/>
                <a:cs typeface="Arial" pitchFamily="34" charset="0"/>
              </a:rPr>
              <a:t>A disadvantage with this approach is that a wrong specification of the fixed effects will influence the                    estimation of the variance components</a:t>
            </a:r>
            <a:endParaRPr lang="en-US" sz="2400" b="1" dirty="0">
              <a:latin typeface="Times New Roman" panose="02020603050405020304" pitchFamily="18" charset="0"/>
              <a:cs typeface="Times New Roman" panose="02020603050405020304" pitchFamily="18" charset="0"/>
            </a:endParaRPr>
          </a:p>
        </p:txBody>
      </p:sp>
      <p:graphicFrame>
        <p:nvGraphicFramePr>
          <p:cNvPr id="34" name="Object 8"/>
          <p:cNvGraphicFramePr>
            <a:graphicFrameLocks noChangeAspect="1"/>
          </p:cNvGraphicFramePr>
          <p:nvPr>
            <p:extLst>
              <p:ext uri="{D42A27DB-BD31-4B8C-83A1-F6EECF244321}">
                <p14:modId xmlns:p14="http://schemas.microsoft.com/office/powerpoint/2010/main" val="1285904076"/>
              </p:ext>
            </p:extLst>
          </p:nvPr>
        </p:nvGraphicFramePr>
        <p:xfrm>
          <a:off x="1697038" y="3808413"/>
          <a:ext cx="7162800" cy="787400"/>
        </p:xfrm>
        <a:graphic>
          <a:graphicData uri="http://schemas.openxmlformats.org/presentationml/2006/ole">
            <mc:AlternateContent xmlns:mc="http://schemas.openxmlformats.org/markup-compatibility/2006">
              <mc:Choice xmlns:v="urn:schemas-microsoft-com:vml" Requires="v">
                <p:oleObj name="Equation" r:id="rId12" imgW="3581280" imgH="393480" progId="Equation.DSMT4">
                  <p:embed/>
                </p:oleObj>
              </mc:Choice>
              <mc:Fallback>
                <p:oleObj name="Equation" r:id="rId12" imgW="3581280" imgH="393480" progId="Equation.DSMT4">
                  <p:embed/>
                  <p:pic>
                    <p:nvPicPr>
                      <p:cNvPr id="0" name=""/>
                      <p:cNvPicPr>
                        <a:picLocks noChangeAspect="1" noChangeArrowheads="1"/>
                      </p:cNvPicPr>
                      <p:nvPr/>
                    </p:nvPicPr>
                    <p:blipFill>
                      <a:blip r:embed="rId13"/>
                      <a:srcRect/>
                      <a:stretch>
                        <a:fillRect/>
                      </a:stretch>
                    </p:blipFill>
                    <p:spPr bwMode="auto">
                      <a:xfrm>
                        <a:off x="1697038" y="3808413"/>
                        <a:ext cx="71628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30255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6" grpId="0"/>
      <p:bldP spid="20"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473508" y="5506157"/>
            <a:ext cx="8964406" cy="461665"/>
          </a:xfrm>
          <a:prstGeom prst="rect">
            <a:avLst/>
          </a:prstGeom>
          <a:noFill/>
        </p:spPr>
        <p:txBody>
          <a:bodyPr wrap="square" rtlCol="0">
            <a:spAutoFit/>
          </a:bodyPr>
          <a:lstStyle/>
          <a:p>
            <a:r>
              <a:rPr lang="en-US" sz="2400" dirty="0">
                <a:latin typeface="Arial" pitchFamily="34" charset="0"/>
                <a:cs typeface="Arial" pitchFamily="34" charset="0"/>
              </a:rPr>
              <a:t>Then we have that                                         are the residuals  </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451740" y="3242214"/>
            <a:ext cx="8289483" cy="1200329"/>
          </a:xfrm>
          <a:prstGeom prst="rect">
            <a:avLst/>
          </a:prstGeom>
          <a:noFill/>
        </p:spPr>
        <p:txBody>
          <a:bodyPr wrap="square" rtlCol="0">
            <a:spAutoFit/>
          </a:bodyPr>
          <a:lstStyle/>
          <a:p>
            <a:r>
              <a:rPr lang="en-US" sz="2400" dirty="0">
                <a:latin typeface="Arial" pitchFamily="34" charset="0"/>
                <a:cs typeface="Arial" pitchFamily="34" charset="0"/>
              </a:rPr>
              <a:t>We then obtain the estimates of the variance components by maximizing the likelihood based on        (which does not depend on     )</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386425" y="1844881"/>
            <a:ext cx="8289483" cy="461665"/>
          </a:xfrm>
          <a:prstGeom prst="rect">
            <a:avLst/>
          </a:prstGeom>
          <a:noFill/>
        </p:spPr>
        <p:txBody>
          <a:bodyPr wrap="square" rtlCol="0">
            <a:spAutoFit/>
          </a:bodyPr>
          <a:lstStyle/>
          <a:p>
            <a:r>
              <a:rPr lang="en-US" sz="2400">
                <a:latin typeface="Arial" pitchFamily="34" charset="0"/>
                <a:cs typeface="Arial" pitchFamily="34" charset="0"/>
              </a:rPr>
              <a:t>We then have</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a:defRPr/>
            </a:pPr>
            <a:fld id="{F47A4692-C68A-4E5B-9D76-4536B80B398B}" type="slidenum">
              <a:rPr lang="en-US" altLang="nb-NO" smtClean="0"/>
              <a:pPr>
                <a:defRPr/>
              </a:pPr>
              <a:t>17</a:t>
            </a:fld>
            <a:endParaRPr lang="en-US" altLang="nb-NO"/>
          </a:p>
        </p:txBody>
      </p:sp>
      <p:sp>
        <p:nvSpPr>
          <p:cNvPr id="3" name="TextBox 2"/>
          <p:cNvSpPr txBox="1"/>
          <p:nvPr/>
        </p:nvSpPr>
        <p:spPr>
          <a:xfrm>
            <a:off x="310226" y="126522"/>
            <a:ext cx="8637827" cy="830997"/>
          </a:xfrm>
          <a:prstGeom prst="rect">
            <a:avLst/>
          </a:prstGeom>
          <a:noFill/>
        </p:spPr>
        <p:txBody>
          <a:bodyPr wrap="square" rtlCol="0">
            <a:spAutoFit/>
          </a:bodyPr>
          <a:lstStyle/>
          <a:p>
            <a:r>
              <a:rPr lang="en-US" sz="2400" dirty="0">
                <a:latin typeface="Arial" pitchFamily="34" charset="0"/>
                <a:cs typeface="Arial" pitchFamily="34" charset="0"/>
              </a:rPr>
              <a:t>We avoid this problem by using </a:t>
            </a:r>
            <a:r>
              <a:rPr lang="en-US" sz="2400" dirty="0">
                <a:solidFill>
                  <a:srgbClr val="FF0000"/>
                </a:solidFill>
                <a:latin typeface="Arial" pitchFamily="34" charset="0"/>
                <a:cs typeface="Arial" pitchFamily="34" charset="0"/>
              </a:rPr>
              <a:t>restricted maximum likelihood </a:t>
            </a:r>
            <a:r>
              <a:rPr lang="en-US" sz="2400" dirty="0">
                <a:latin typeface="Arial" pitchFamily="34" charset="0"/>
                <a:cs typeface="Arial" pitchFamily="34" charset="0"/>
              </a:rPr>
              <a:t>(or </a:t>
            </a:r>
            <a:r>
              <a:rPr lang="en-US" sz="2400" dirty="0">
                <a:solidFill>
                  <a:srgbClr val="FF0000"/>
                </a:solidFill>
                <a:latin typeface="Arial" pitchFamily="34" charset="0"/>
                <a:cs typeface="Arial" pitchFamily="34" charset="0"/>
              </a:rPr>
              <a:t>residual maximum likelihood</a:t>
            </a:r>
            <a:r>
              <a:rPr lang="en-US" sz="2400" dirty="0">
                <a:latin typeface="Arial" pitchFamily="34" charset="0"/>
                <a:cs typeface="Arial" pitchFamily="34" charset="0"/>
              </a:rPr>
              <a:t>)</a:t>
            </a:r>
            <a:r>
              <a:rPr lang="en-US" sz="2400" dirty="0">
                <a:solidFill>
                  <a:srgbClr val="FF0000"/>
                </a:solidFill>
                <a:latin typeface="Arial" pitchFamily="34" charset="0"/>
                <a:cs typeface="Arial" pitchFamily="34" charset="0"/>
              </a:rPr>
              <a:t> </a:t>
            </a:r>
            <a:r>
              <a:rPr lang="en-US" sz="2400" dirty="0">
                <a:latin typeface="Arial" pitchFamily="34" charset="0"/>
                <a:cs typeface="Arial" pitchFamily="34" charset="0"/>
              </a:rPr>
              <a:t>estimation (REML)</a:t>
            </a:r>
            <a:endParaRPr lang="en-US" sz="24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75539" y="997375"/>
            <a:ext cx="8289483" cy="830997"/>
          </a:xfrm>
          <a:prstGeom prst="rect">
            <a:avLst/>
          </a:prstGeom>
          <a:noFill/>
        </p:spPr>
        <p:txBody>
          <a:bodyPr wrap="square" rtlCol="0">
            <a:spAutoFit/>
          </a:bodyPr>
          <a:lstStyle/>
          <a:p>
            <a:r>
              <a:rPr lang="en-US" sz="2400" dirty="0">
                <a:latin typeface="Arial" pitchFamily="34" charset="0"/>
                <a:cs typeface="Arial" pitchFamily="34" charset="0"/>
              </a:rPr>
              <a:t>The idea is to consider transformed data                , </a:t>
            </a:r>
          </a:p>
          <a:p>
            <a:r>
              <a:rPr lang="en-US" sz="2400" dirty="0">
                <a:latin typeface="Arial" pitchFamily="34" charset="0"/>
                <a:cs typeface="Arial" pitchFamily="34" charset="0"/>
              </a:rPr>
              <a:t>where </a:t>
            </a:r>
            <a:r>
              <a:rPr lang="en-US" sz="2400" b="1" dirty="0">
                <a:latin typeface="Times New Roman" panose="02020603050405020304" pitchFamily="18" charset="0"/>
                <a:cs typeface="Times New Roman" panose="02020603050405020304" pitchFamily="18" charset="0"/>
              </a:rPr>
              <a:t>L</a:t>
            </a:r>
            <a:r>
              <a:rPr lang="en-US" sz="2400" dirty="0">
                <a:latin typeface="Arial" pitchFamily="34" charset="0"/>
                <a:cs typeface="Arial" pitchFamily="34" charset="0"/>
              </a:rPr>
              <a:t> satisfies</a:t>
            </a:r>
            <a:endParaRPr lang="en-US"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2142273327"/>
              </p:ext>
            </p:extLst>
          </p:nvPr>
        </p:nvGraphicFramePr>
        <p:xfrm>
          <a:off x="6066738" y="1000043"/>
          <a:ext cx="1219200" cy="381000"/>
        </p:xfrm>
        <a:graphic>
          <a:graphicData uri="http://schemas.openxmlformats.org/presentationml/2006/ole">
            <mc:AlternateContent xmlns:mc="http://schemas.openxmlformats.org/markup-compatibility/2006">
              <mc:Choice xmlns:v="urn:schemas-microsoft-com:vml" Requires="v">
                <p:oleObj name="Equation" r:id="rId2" imgW="609480" imgH="190440" progId="Equation.DSMT4">
                  <p:embed/>
                </p:oleObj>
              </mc:Choice>
              <mc:Fallback>
                <p:oleObj name="Equation" r:id="rId2" imgW="609480" imgH="190440" progId="Equation.DSMT4">
                  <p:embed/>
                  <p:pic>
                    <p:nvPicPr>
                      <p:cNvPr id="0" name=""/>
                      <p:cNvPicPr>
                        <a:picLocks noChangeAspect="1" noChangeArrowheads="1"/>
                      </p:cNvPicPr>
                      <p:nvPr/>
                    </p:nvPicPr>
                    <p:blipFill>
                      <a:blip r:embed="rId3"/>
                      <a:srcRect/>
                      <a:stretch>
                        <a:fillRect/>
                      </a:stretch>
                    </p:blipFill>
                    <p:spPr bwMode="auto">
                      <a:xfrm>
                        <a:off x="6066738" y="1000043"/>
                        <a:ext cx="12192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409903122"/>
              </p:ext>
            </p:extLst>
          </p:nvPr>
        </p:nvGraphicFramePr>
        <p:xfrm>
          <a:off x="3024862" y="1412873"/>
          <a:ext cx="1016000" cy="355600"/>
        </p:xfrm>
        <a:graphic>
          <a:graphicData uri="http://schemas.openxmlformats.org/presentationml/2006/ole">
            <mc:AlternateContent xmlns:mc="http://schemas.openxmlformats.org/markup-compatibility/2006">
              <mc:Choice xmlns:v="urn:schemas-microsoft-com:vml" Requires="v">
                <p:oleObj name="Equation" r:id="rId4" imgW="507960" imgH="177480" progId="Equation.DSMT4">
                  <p:embed/>
                </p:oleObj>
              </mc:Choice>
              <mc:Fallback>
                <p:oleObj name="Equation" r:id="rId4" imgW="507960" imgH="177480" progId="Equation.DSMT4">
                  <p:embed/>
                  <p:pic>
                    <p:nvPicPr>
                      <p:cNvPr id="0" name=""/>
                      <p:cNvPicPr>
                        <a:picLocks noChangeAspect="1" noChangeArrowheads="1"/>
                      </p:cNvPicPr>
                      <p:nvPr/>
                    </p:nvPicPr>
                    <p:blipFill>
                      <a:blip r:embed="rId5"/>
                      <a:srcRect/>
                      <a:stretch>
                        <a:fillRect/>
                      </a:stretch>
                    </p:blipFill>
                    <p:spPr bwMode="auto">
                      <a:xfrm>
                        <a:off x="3024862" y="1412873"/>
                        <a:ext cx="10160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304171846"/>
              </p:ext>
            </p:extLst>
          </p:nvPr>
        </p:nvGraphicFramePr>
        <p:xfrm>
          <a:off x="2124973" y="4030825"/>
          <a:ext cx="254000" cy="406400"/>
        </p:xfrm>
        <a:graphic>
          <a:graphicData uri="http://schemas.openxmlformats.org/presentationml/2006/ole">
            <mc:AlternateContent xmlns:mc="http://schemas.openxmlformats.org/markup-compatibility/2006">
              <mc:Choice xmlns:v="urn:schemas-microsoft-com:vml" Requires="v">
                <p:oleObj name="Equation" r:id="rId6" imgW="126720" imgH="203040" progId="Equation.DSMT4">
                  <p:embed/>
                </p:oleObj>
              </mc:Choice>
              <mc:Fallback>
                <p:oleObj name="Equation" r:id="rId6" imgW="126720" imgH="203040" progId="Equation.DSMT4">
                  <p:embed/>
                  <p:pic>
                    <p:nvPicPr>
                      <p:cNvPr id="0" name=""/>
                      <p:cNvPicPr>
                        <a:picLocks noChangeAspect="1" noChangeArrowheads="1"/>
                      </p:cNvPicPr>
                      <p:nvPr/>
                    </p:nvPicPr>
                    <p:blipFill>
                      <a:blip r:embed="rId7"/>
                      <a:srcRect/>
                      <a:stretch>
                        <a:fillRect/>
                      </a:stretch>
                    </p:blipFill>
                    <p:spPr bwMode="auto">
                      <a:xfrm>
                        <a:off x="2124973" y="4030825"/>
                        <a:ext cx="254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653167315"/>
              </p:ext>
            </p:extLst>
          </p:nvPr>
        </p:nvGraphicFramePr>
        <p:xfrm>
          <a:off x="1409698" y="2261135"/>
          <a:ext cx="2768600" cy="457200"/>
        </p:xfrm>
        <a:graphic>
          <a:graphicData uri="http://schemas.openxmlformats.org/presentationml/2006/ole">
            <mc:AlternateContent xmlns:mc="http://schemas.openxmlformats.org/markup-compatibility/2006">
              <mc:Choice xmlns:v="urn:schemas-microsoft-com:vml" Requires="v">
                <p:oleObj name="Equation" r:id="rId8" imgW="1384200" imgH="228600" progId="Equation.DSMT4">
                  <p:embed/>
                </p:oleObj>
              </mc:Choice>
              <mc:Fallback>
                <p:oleObj name="Equation" r:id="rId8" imgW="1384200" imgH="228600" progId="Equation.DSMT4">
                  <p:embed/>
                  <p:pic>
                    <p:nvPicPr>
                      <p:cNvPr id="0" name=""/>
                      <p:cNvPicPr>
                        <a:picLocks noChangeAspect="1" noChangeArrowheads="1"/>
                      </p:cNvPicPr>
                      <p:nvPr/>
                    </p:nvPicPr>
                    <p:blipFill>
                      <a:blip r:embed="rId9"/>
                      <a:srcRect/>
                      <a:stretch>
                        <a:fillRect/>
                      </a:stretch>
                    </p:blipFill>
                    <p:spPr bwMode="auto">
                      <a:xfrm>
                        <a:off x="1409698" y="2261135"/>
                        <a:ext cx="2768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TextBox 9"/>
          <p:cNvSpPr txBox="1"/>
          <p:nvPr/>
        </p:nvSpPr>
        <p:spPr>
          <a:xfrm>
            <a:off x="-163286" y="4928995"/>
            <a:ext cx="8294911" cy="461665"/>
          </a:xfrm>
          <a:prstGeom prst="rect">
            <a:avLst/>
          </a:prstGeom>
          <a:noFill/>
        </p:spPr>
        <p:txBody>
          <a:bodyPr wrap="square" rtlCol="0">
            <a:spAutoFit/>
          </a:bodyPr>
          <a:lstStyle/>
          <a:p>
            <a:r>
              <a:rPr lang="en-US" sz="2400" dirty="0">
                <a:latin typeface="Arial" pitchFamily="34" charset="0"/>
                <a:cs typeface="Arial" pitchFamily="34" charset="0"/>
              </a:rPr>
              <a:t>       is the projection matrix for the model space </a:t>
            </a:r>
            <a:endParaRPr lang="en-US"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582079238"/>
              </p:ext>
            </p:extLst>
          </p:nvPr>
        </p:nvGraphicFramePr>
        <p:xfrm>
          <a:off x="6718072" y="4523680"/>
          <a:ext cx="406400" cy="457200"/>
        </p:xfrm>
        <a:graphic>
          <a:graphicData uri="http://schemas.openxmlformats.org/presentationml/2006/ole">
            <mc:AlternateContent xmlns:mc="http://schemas.openxmlformats.org/markup-compatibility/2006">
              <mc:Choice xmlns:v="urn:schemas-microsoft-com:vml" Requires="v">
                <p:oleObj name="Equation" r:id="rId10" imgW="203040" imgH="228600" progId="Equation.DSMT4">
                  <p:embed/>
                </p:oleObj>
              </mc:Choice>
              <mc:Fallback>
                <p:oleObj name="Equation" r:id="rId10" imgW="203040" imgH="228600" progId="Equation.DSMT4">
                  <p:embed/>
                  <p:pic>
                    <p:nvPicPr>
                      <p:cNvPr id="0" name=""/>
                      <p:cNvPicPr>
                        <a:picLocks noChangeAspect="1" noChangeArrowheads="1"/>
                      </p:cNvPicPr>
                      <p:nvPr/>
                    </p:nvPicPr>
                    <p:blipFill>
                      <a:blip r:embed="rId11"/>
                      <a:srcRect/>
                      <a:stretch>
                        <a:fillRect/>
                      </a:stretch>
                    </p:blipFill>
                    <p:spPr bwMode="auto">
                      <a:xfrm>
                        <a:off x="6718072" y="4523680"/>
                        <a:ext cx="406400" cy="457200"/>
                      </a:xfrm>
                      <a:prstGeom prst="rect">
                        <a:avLst/>
                      </a:prstGeom>
                      <a:noFill/>
                      <a:ln>
                        <a:noFill/>
                      </a:ln>
                      <a:effec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145560263"/>
              </p:ext>
            </p:extLst>
          </p:nvPr>
        </p:nvGraphicFramePr>
        <p:xfrm>
          <a:off x="6424610" y="4995393"/>
          <a:ext cx="762000" cy="406400"/>
        </p:xfrm>
        <a:graphic>
          <a:graphicData uri="http://schemas.openxmlformats.org/presentationml/2006/ole">
            <mc:AlternateContent xmlns:mc="http://schemas.openxmlformats.org/markup-compatibility/2006">
              <mc:Choice xmlns:v="urn:schemas-microsoft-com:vml" Requires="v">
                <p:oleObj name="Equation" r:id="rId12" imgW="380880" imgH="203040" progId="Equation.DSMT4">
                  <p:embed/>
                </p:oleObj>
              </mc:Choice>
              <mc:Fallback>
                <p:oleObj name="Equation" r:id="rId12" imgW="380880" imgH="203040" progId="Equation.DSMT4">
                  <p:embed/>
                  <p:pic>
                    <p:nvPicPr>
                      <p:cNvPr id="0" name=""/>
                      <p:cNvPicPr>
                        <a:picLocks noChangeAspect="1" noChangeArrowheads="1"/>
                      </p:cNvPicPr>
                      <p:nvPr/>
                    </p:nvPicPr>
                    <p:blipFill>
                      <a:blip r:embed="rId13"/>
                      <a:srcRect/>
                      <a:stretch>
                        <a:fillRect/>
                      </a:stretch>
                    </p:blipFill>
                    <p:spPr bwMode="auto">
                      <a:xfrm>
                        <a:off x="6424610" y="4995393"/>
                        <a:ext cx="762000" cy="406400"/>
                      </a:xfrm>
                      <a:prstGeom prst="rect">
                        <a:avLst/>
                      </a:prstGeom>
                      <a:noFill/>
                      <a:ln>
                        <a:noFill/>
                      </a:ln>
                      <a:effectLst/>
                    </p:spPr>
                  </p:pic>
                </p:oleObj>
              </mc:Fallback>
            </mc:AlternateContent>
          </a:graphicData>
        </a:graphic>
      </p:graphicFrame>
      <p:sp>
        <p:nvSpPr>
          <p:cNvPr id="17" name="TextBox 16"/>
          <p:cNvSpPr txBox="1"/>
          <p:nvPr/>
        </p:nvSpPr>
        <p:spPr>
          <a:xfrm>
            <a:off x="403888" y="2719808"/>
            <a:ext cx="8289483" cy="461665"/>
          </a:xfrm>
          <a:prstGeom prst="rect">
            <a:avLst/>
          </a:prstGeom>
          <a:noFill/>
        </p:spPr>
        <p:txBody>
          <a:bodyPr wrap="square" rtlCol="0">
            <a:spAutoFit/>
          </a:bodyPr>
          <a:lstStyle/>
          <a:p>
            <a:r>
              <a:rPr lang="en-US" sz="2400" dirty="0">
                <a:latin typeface="Arial" pitchFamily="34" charset="0"/>
                <a:cs typeface="Arial" pitchFamily="34" charset="0"/>
              </a:rPr>
              <a:t>where                          </a:t>
            </a:r>
            <a:endParaRPr lang="en-US"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1300472579"/>
              </p:ext>
            </p:extLst>
          </p:nvPr>
        </p:nvGraphicFramePr>
        <p:xfrm>
          <a:off x="1498825" y="2724460"/>
          <a:ext cx="1676400" cy="457200"/>
        </p:xfrm>
        <a:graphic>
          <a:graphicData uri="http://schemas.openxmlformats.org/presentationml/2006/ole">
            <mc:AlternateContent xmlns:mc="http://schemas.openxmlformats.org/markup-compatibility/2006">
              <mc:Choice xmlns:v="urn:schemas-microsoft-com:vml" Requires="v">
                <p:oleObj name="Equation" r:id="rId14" imgW="838080" imgH="228600" progId="Equation.DSMT4">
                  <p:embed/>
                </p:oleObj>
              </mc:Choice>
              <mc:Fallback>
                <p:oleObj name="Equation" r:id="rId14" imgW="838080" imgH="228600" progId="Equation.DSMT4">
                  <p:embed/>
                  <p:pic>
                    <p:nvPicPr>
                      <p:cNvPr id="0" name=""/>
                      <p:cNvPicPr>
                        <a:picLocks noChangeAspect="1" noChangeArrowheads="1"/>
                      </p:cNvPicPr>
                      <p:nvPr/>
                    </p:nvPicPr>
                    <p:blipFill>
                      <a:blip r:embed="rId15"/>
                      <a:srcRect/>
                      <a:stretch>
                        <a:fillRect/>
                      </a:stretch>
                    </p:blipFill>
                    <p:spPr bwMode="auto">
                      <a:xfrm>
                        <a:off x="1498825" y="2724460"/>
                        <a:ext cx="1676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658942887"/>
              </p:ext>
            </p:extLst>
          </p:nvPr>
        </p:nvGraphicFramePr>
        <p:xfrm>
          <a:off x="5894837" y="3651878"/>
          <a:ext cx="406400" cy="381000"/>
        </p:xfrm>
        <a:graphic>
          <a:graphicData uri="http://schemas.openxmlformats.org/presentationml/2006/ole">
            <mc:AlternateContent xmlns:mc="http://schemas.openxmlformats.org/markup-compatibility/2006">
              <mc:Choice xmlns:v="urn:schemas-microsoft-com:vml" Requires="v">
                <p:oleObj name="Equation" r:id="rId16" imgW="203040" imgH="190440" progId="Equation.DSMT4">
                  <p:embed/>
                </p:oleObj>
              </mc:Choice>
              <mc:Fallback>
                <p:oleObj name="Equation" r:id="rId16" imgW="203040" imgH="190440" progId="Equation.DSMT4">
                  <p:embed/>
                  <p:pic>
                    <p:nvPicPr>
                      <p:cNvPr id="0" name=""/>
                      <p:cNvPicPr>
                        <a:picLocks noChangeAspect="1" noChangeArrowheads="1"/>
                      </p:cNvPicPr>
                      <p:nvPr/>
                    </p:nvPicPr>
                    <p:blipFill>
                      <a:blip r:embed="rId17"/>
                      <a:srcRect/>
                      <a:stretch>
                        <a:fillRect/>
                      </a:stretch>
                    </p:blipFill>
                    <p:spPr bwMode="auto">
                      <a:xfrm>
                        <a:off x="5894837" y="3651878"/>
                        <a:ext cx="4064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 name="TextBox 19"/>
          <p:cNvSpPr txBox="1"/>
          <p:nvPr/>
        </p:nvSpPr>
        <p:spPr>
          <a:xfrm>
            <a:off x="419080" y="4493784"/>
            <a:ext cx="8289483" cy="461665"/>
          </a:xfrm>
          <a:prstGeom prst="rect">
            <a:avLst/>
          </a:prstGeom>
          <a:noFill/>
        </p:spPr>
        <p:txBody>
          <a:bodyPr wrap="square" rtlCol="0">
            <a:spAutoFit/>
          </a:bodyPr>
          <a:lstStyle/>
          <a:p>
            <a:r>
              <a:rPr lang="en-US" sz="2400" dirty="0">
                <a:latin typeface="Arial" pitchFamily="34" charset="0"/>
                <a:cs typeface="Arial" pitchFamily="34" charset="0"/>
              </a:rPr>
              <a:t>Note that we may  choose                    where</a:t>
            </a:r>
            <a:endParaRPr lang="en-US"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1408869657"/>
              </p:ext>
            </p:extLst>
          </p:nvPr>
        </p:nvGraphicFramePr>
        <p:xfrm>
          <a:off x="4167188" y="4530725"/>
          <a:ext cx="1295400" cy="457200"/>
        </p:xfrm>
        <a:graphic>
          <a:graphicData uri="http://schemas.openxmlformats.org/presentationml/2006/ole">
            <mc:AlternateContent xmlns:mc="http://schemas.openxmlformats.org/markup-compatibility/2006">
              <mc:Choice xmlns:v="urn:schemas-microsoft-com:vml" Requires="v">
                <p:oleObj name="Equation" r:id="rId18" imgW="647640" imgH="228600" progId="Equation.DSMT4">
                  <p:embed/>
                </p:oleObj>
              </mc:Choice>
              <mc:Fallback>
                <p:oleObj name="Equation" r:id="rId18" imgW="647640" imgH="228600" progId="Equation.DSMT4">
                  <p:embed/>
                  <p:pic>
                    <p:nvPicPr>
                      <p:cNvPr id="0" name=""/>
                      <p:cNvPicPr>
                        <a:picLocks noChangeAspect="1" noChangeArrowheads="1"/>
                      </p:cNvPicPr>
                      <p:nvPr/>
                    </p:nvPicPr>
                    <p:blipFill>
                      <a:blip r:embed="rId19"/>
                      <a:srcRect/>
                      <a:stretch>
                        <a:fillRect/>
                      </a:stretch>
                    </p:blipFill>
                    <p:spPr bwMode="auto">
                      <a:xfrm>
                        <a:off x="4167188" y="4530725"/>
                        <a:ext cx="1295400" cy="457200"/>
                      </a:xfrm>
                      <a:prstGeom prst="rect">
                        <a:avLst/>
                      </a:prstGeom>
                      <a:noFill/>
                      <a:ln>
                        <a:noFill/>
                      </a:ln>
                      <a:effec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794361596"/>
              </p:ext>
            </p:extLst>
          </p:nvPr>
        </p:nvGraphicFramePr>
        <p:xfrm>
          <a:off x="3295650" y="5510213"/>
          <a:ext cx="1905000" cy="482600"/>
        </p:xfrm>
        <a:graphic>
          <a:graphicData uri="http://schemas.openxmlformats.org/presentationml/2006/ole">
            <mc:AlternateContent xmlns:mc="http://schemas.openxmlformats.org/markup-compatibility/2006">
              <mc:Choice xmlns:v="urn:schemas-microsoft-com:vml" Requires="v">
                <p:oleObj name="Equation" r:id="rId20" imgW="952200" imgH="241200" progId="Equation.DSMT4">
                  <p:embed/>
                </p:oleObj>
              </mc:Choice>
              <mc:Fallback>
                <p:oleObj name="Equation" r:id="rId20" imgW="952200" imgH="241200" progId="Equation.DSMT4">
                  <p:embed/>
                  <p:pic>
                    <p:nvPicPr>
                      <p:cNvPr id="0" name=""/>
                      <p:cNvPicPr>
                        <a:picLocks noChangeAspect="1" noChangeArrowheads="1"/>
                      </p:cNvPicPr>
                      <p:nvPr/>
                    </p:nvPicPr>
                    <p:blipFill>
                      <a:blip r:embed="rId21"/>
                      <a:srcRect/>
                      <a:stretch>
                        <a:fillRect/>
                      </a:stretch>
                    </p:blipFill>
                    <p:spPr bwMode="auto">
                      <a:xfrm>
                        <a:off x="3295650" y="5510213"/>
                        <a:ext cx="1905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91780953"/>
              </p:ext>
            </p:extLst>
          </p:nvPr>
        </p:nvGraphicFramePr>
        <p:xfrm>
          <a:off x="4198237" y="2323524"/>
          <a:ext cx="1651000" cy="406400"/>
        </p:xfrm>
        <a:graphic>
          <a:graphicData uri="http://schemas.openxmlformats.org/presentationml/2006/ole">
            <mc:AlternateContent xmlns:mc="http://schemas.openxmlformats.org/markup-compatibility/2006">
              <mc:Choice xmlns:v="urn:schemas-microsoft-com:vml" Requires="v">
                <p:oleObj name="Equation" r:id="rId22" imgW="825480" imgH="203040" progId="Equation.DSMT4">
                  <p:embed/>
                </p:oleObj>
              </mc:Choice>
              <mc:Fallback>
                <p:oleObj name="Equation" r:id="rId22" imgW="825480" imgH="203040" progId="Equation.DSMT4">
                  <p:embed/>
                  <p:pic>
                    <p:nvPicPr>
                      <p:cNvPr id="0" name=""/>
                      <p:cNvPicPr>
                        <a:picLocks noChangeAspect="1" noChangeArrowheads="1"/>
                      </p:cNvPicPr>
                      <p:nvPr/>
                    </p:nvPicPr>
                    <p:blipFill>
                      <a:blip r:embed="rId23"/>
                      <a:srcRect/>
                      <a:stretch>
                        <a:fillRect/>
                      </a:stretch>
                    </p:blipFill>
                    <p:spPr bwMode="auto">
                      <a:xfrm>
                        <a:off x="4198237" y="2323524"/>
                        <a:ext cx="1651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495618838"/>
              </p:ext>
            </p:extLst>
          </p:nvPr>
        </p:nvGraphicFramePr>
        <p:xfrm>
          <a:off x="5903453" y="2291333"/>
          <a:ext cx="812800" cy="457200"/>
        </p:xfrm>
        <a:graphic>
          <a:graphicData uri="http://schemas.openxmlformats.org/presentationml/2006/ole">
            <mc:AlternateContent xmlns:mc="http://schemas.openxmlformats.org/markup-compatibility/2006">
              <mc:Choice xmlns:v="urn:schemas-microsoft-com:vml" Requires="v">
                <p:oleObj name="Equation" r:id="rId24" imgW="406080" imgH="228600" progId="Equation.DSMT4">
                  <p:embed/>
                </p:oleObj>
              </mc:Choice>
              <mc:Fallback>
                <p:oleObj name="Equation" r:id="rId24" imgW="406080" imgH="228600" progId="Equation.DSMT4">
                  <p:embed/>
                  <p:pic>
                    <p:nvPicPr>
                      <p:cNvPr id="0" name=""/>
                      <p:cNvPicPr>
                        <a:picLocks noChangeAspect="1" noChangeArrowheads="1"/>
                      </p:cNvPicPr>
                      <p:nvPr/>
                    </p:nvPicPr>
                    <p:blipFill>
                      <a:blip r:embed="rId25"/>
                      <a:srcRect/>
                      <a:stretch>
                        <a:fillRect/>
                      </a:stretch>
                    </p:blipFill>
                    <p:spPr bwMode="auto">
                      <a:xfrm>
                        <a:off x="5903453" y="2291333"/>
                        <a:ext cx="812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64915895"/>
              </p:ext>
            </p:extLst>
          </p:nvPr>
        </p:nvGraphicFramePr>
        <p:xfrm>
          <a:off x="5341938" y="5565775"/>
          <a:ext cx="990600" cy="406400"/>
        </p:xfrm>
        <a:graphic>
          <a:graphicData uri="http://schemas.openxmlformats.org/presentationml/2006/ole">
            <mc:AlternateContent xmlns:mc="http://schemas.openxmlformats.org/markup-compatibility/2006">
              <mc:Choice xmlns:v="urn:schemas-microsoft-com:vml" Requires="v">
                <p:oleObj name="Equation" r:id="rId26" imgW="495000" imgH="203040" progId="Equation.DSMT4">
                  <p:embed/>
                </p:oleObj>
              </mc:Choice>
              <mc:Fallback>
                <p:oleObj name="Equation" r:id="rId26" imgW="495000" imgH="203040" progId="Equation.DSMT4">
                  <p:embed/>
                  <p:pic>
                    <p:nvPicPr>
                      <p:cNvPr id="0" name=""/>
                      <p:cNvPicPr>
                        <a:picLocks noChangeAspect="1" noChangeArrowheads="1"/>
                      </p:cNvPicPr>
                      <p:nvPr/>
                    </p:nvPicPr>
                    <p:blipFill>
                      <a:blip r:embed="rId27"/>
                      <a:srcRect/>
                      <a:stretch>
                        <a:fillRect/>
                      </a:stretch>
                    </p:blipFill>
                    <p:spPr bwMode="auto">
                      <a:xfrm>
                        <a:off x="5341938" y="5565775"/>
                        <a:ext cx="9906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 name="TextBox 28"/>
          <p:cNvSpPr txBox="1"/>
          <p:nvPr/>
        </p:nvSpPr>
        <p:spPr>
          <a:xfrm>
            <a:off x="484395" y="6083098"/>
            <a:ext cx="8289483" cy="461665"/>
          </a:xfrm>
          <a:prstGeom prst="rect">
            <a:avLst/>
          </a:prstGeom>
          <a:noFill/>
        </p:spPr>
        <p:txBody>
          <a:bodyPr wrap="square" rtlCol="0">
            <a:spAutoFit/>
          </a:bodyPr>
          <a:lstStyle/>
          <a:p>
            <a:r>
              <a:rPr lang="en-US" sz="2400" dirty="0">
                <a:latin typeface="Arial" pitchFamily="34" charset="0"/>
                <a:cs typeface="Arial" pitchFamily="34" charset="0"/>
              </a:rPr>
              <a:t>Additional exercise 26 gives more details</a:t>
            </a:r>
            <a:endParaRPr lang="en-US"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97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3" grpId="0"/>
      <p:bldP spid="14" grpId="0"/>
      <p:bldP spid="4" grpId="0"/>
      <p:bldP spid="10" grpId="0"/>
      <p:bldP spid="17" grpId="0"/>
      <p:bldP spid="20" grpId="0"/>
      <p:bldP spid="29"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51925</TotalTime>
  <Words>1037</Words>
  <Application>Microsoft Macintosh PowerPoint</Application>
  <PresentationFormat>Skjermfremvisning (4:3)</PresentationFormat>
  <Paragraphs>119</Paragraphs>
  <Slides>17</Slides>
  <Notes>6</Notes>
  <HiddenSlides>0</HiddenSlides>
  <MMClips>0</MMClips>
  <ScaleCrop>false</ScaleCrop>
  <HeadingPairs>
    <vt:vector size="8" baseType="variant">
      <vt:variant>
        <vt:lpstr>Brukte skrifter</vt:lpstr>
      </vt:variant>
      <vt:variant>
        <vt:i4>3</vt:i4>
      </vt:variant>
      <vt:variant>
        <vt:lpstr>Tema</vt:lpstr>
      </vt:variant>
      <vt:variant>
        <vt:i4>1</vt:i4>
      </vt:variant>
      <vt:variant>
        <vt:lpstr>Innebygde OLE-servere</vt:lpstr>
      </vt:variant>
      <vt:variant>
        <vt:i4>1</vt:i4>
      </vt:variant>
      <vt:variant>
        <vt:lpstr>Lysbildetitler</vt:lpstr>
      </vt:variant>
      <vt:variant>
        <vt:i4>17</vt:i4>
      </vt:variant>
    </vt:vector>
  </HeadingPairs>
  <TitlesOfParts>
    <vt:vector size="22" baseType="lpstr">
      <vt:lpstr>Arial</vt:lpstr>
      <vt:lpstr>Cambria Math</vt:lpstr>
      <vt:lpstr>Times New Roman</vt:lpstr>
      <vt:lpstr>Default Design</vt:lpstr>
      <vt:lpstr>Equation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UiO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MA-EVU2 Sannsynlighetsregning med anvendelser i spillteori og statistikk</dc:title>
  <dc:creator>borgan</dc:creator>
  <cp:lastModifiedBy>Ida Scheel</cp:lastModifiedBy>
  <cp:revision>1638</cp:revision>
  <cp:lastPrinted>2018-11-06T12:33:32Z</cp:lastPrinted>
  <dcterms:created xsi:type="dcterms:W3CDTF">2003-10-01T16:45:29Z</dcterms:created>
  <dcterms:modified xsi:type="dcterms:W3CDTF">2023-11-06T18:05:06Z</dcterms:modified>
</cp:coreProperties>
</file>