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4" r:id="rId3"/>
    <p:sldId id="275" r:id="rId4"/>
    <p:sldId id="276" r:id="rId5"/>
    <p:sldId id="271" r:id="rId6"/>
    <p:sldId id="272" r:id="rId7"/>
    <p:sldId id="258" r:id="rId8"/>
    <p:sldId id="257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 autoAdjust="0"/>
    <p:restoredTop sz="94660"/>
  </p:normalViewPr>
  <p:slideViewPr>
    <p:cSldViewPr>
      <p:cViewPr varScale="1">
        <p:scale>
          <a:sx n="133" d="100"/>
          <a:sy n="133" d="100"/>
        </p:scale>
        <p:origin x="120" y="79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30.01.2024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Ex2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1BA8C2-6679-44D6-872D-501C0E0C5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92" y="602751"/>
            <a:ext cx="8026922" cy="24482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8D269-380E-4FF1-918C-BC29072F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C46360-7970-40E3-8A93-74CF5D0B5BB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EE462-F079-4BA3-B069-789EA47A2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43A3AA-CCAF-4D64-B044-79AEBFD500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231"/>
          <a:stretch/>
        </p:blipFill>
        <p:spPr>
          <a:xfrm>
            <a:off x="275640" y="3076117"/>
            <a:ext cx="8218826" cy="7057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0FFDAA-2E13-4B26-876F-1198BACB4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50" y="4136002"/>
            <a:ext cx="7799964" cy="132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23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D2542-3392-4DB5-A017-82172056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CB285-D592-4BCA-A794-07E8583013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917C5-F37F-4B25-B087-727BAC110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786373-2EB1-4481-A2F9-961C4DCE8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09600"/>
            <a:ext cx="7200800" cy="30412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9DA2C3-CE13-41A0-AD60-1457F240A7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196"/>
          <a:stretch/>
        </p:blipFill>
        <p:spPr>
          <a:xfrm>
            <a:off x="716292" y="4441919"/>
            <a:ext cx="7443797" cy="1672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CF0F5-2B6F-4D6F-802D-4EC2BAA872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991"/>
          <a:stretch/>
        </p:blipFill>
        <p:spPr>
          <a:xfrm>
            <a:off x="750505" y="3717032"/>
            <a:ext cx="7443798" cy="92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40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6AEAA-60CB-4081-88AF-E7DF6C2B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9AB4CA3-086E-4BC0-829C-EB4E28DAA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600" y="3990975"/>
            <a:ext cx="6372225" cy="20288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35010-45BA-452E-A639-1B6483AC1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6B194-EE7E-474E-A90A-8FBA0402D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CF328-DEB2-4BF2-A717-FD2237F4B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F9B46-5060-41C3-989D-2B6E94936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00" y="727332"/>
            <a:ext cx="6296025" cy="3038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060369-DBD8-44A9-989F-6D94BD05DC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00" t="12203" r="11506" b="47546"/>
          <a:stretch/>
        </p:blipFill>
        <p:spPr>
          <a:xfrm>
            <a:off x="3050896" y="1245307"/>
            <a:ext cx="5436121" cy="12241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9787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B1660-B161-4D4F-AAF4-8BBC6CE57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9B0E2-8E77-4F5E-9088-C73C5DD4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3D8A0-0165-4B9D-A038-4515D5DE394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B484C6-B4B4-41F6-A369-7B1599740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26" name="0DBB13B8-BE9D-4CFA-A56F-9232A578D740" descr="0DBB13B8-BE9D-4CFA-A56F-9232A578D740">
            <a:extLst>
              <a:ext uri="{FF2B5EF4-FFF2-40B4-BE49-F238E27FC236}">
                <a16:creationId xmlns:a16="http://schemas.microsoft.com/office/drawing/2014/main" id="{CAD98F4B-3126-4B84-A204-7823BCA41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19" r="30791"/>
          <a:stretch/>
        </p:blipFill>
        <p:spPr bwMode="auto">
          <a:xfrm rot="5400000">
            <a:off x="3577573" y="-2289362"/>
            <a:ext cx="2113085" cy="807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1F8EE9-359F-4603-8ABF-A8F917240511}"/>
                  </a:ext>
                </a:extLst>
              </p:cNvPr>
              <p:cNvSpPr txBox="1"/>
              <p:nvPr/>
            </p:nvSpPr>
            <p:spPr>
              <a:xfrm>
                <a:off x="1776387" y="3817783"/>
                <a:ext cx="375365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𝐴𝐼𝐶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)=−2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1F8EE9-359F-4603-8ABF-A8F917240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387" y="3817783"/>
                <a:ext cx="3753656" cy="923330"/>
              </a:xfrm>
              <a:prstGeom prst="rect">
                <a:avLst/>
              </a:prstGeom>
              <a:blipFill>
                <a:blip r:embed="rId3"/>
                <a:stretch>
                  <a:fillRect l="-487" r="-11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71C2FA3-6966-412D-BDB3-21413518C2D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391522" y="4113013"/>
            <a:ext cx="72008" cy="4280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627128B-B5CA-4D70-94CE-67F406BC2487}"/>
              </a:ext>
            </a:extLst>
          </p:cNvPr>
          <p:cNvSpPr txBox="1"/>
          <p:nvPr/>
        </p:nvSpPr>
        <p:spPr>
          <a:xfrm>
            <a:off x="5292080" y="4539487"/>
            <a:ext cx="3302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Term giving penalty for number of parameters  in </a:t>
            </a:r>
            <a:r>
              <a:rPr lang="en-US" i="1" dirty="0"/>
              <a:t>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7CA809-02B7-4AEE-9F14-D9ACA23AE686}"/>
              </a:ext>
            </a:extLst>
          </p:cNvPr>
          <p:cNvSpPr txBox="1"/>
          <p:nvPr/>
        </p:nvSpPr>
        <p:spPr>
          <a:xfrm>
            <a:off x="899592" y="2951285"/>
            <a:ext cx="6835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AIC is used for model selection where we also account for </a:t>
            </a:r>
            <a:br>
              <a:rPr lang="en-US" dirty="0"/>
            </a:br>
            <a:r>
              <a:rPr lang="en-US" dirty="0"/>
              <a:t>different numbers of parameters, want AIC to be small 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4A0419-0497-49EE-A58B-DED8EBA05FA5}"/>
              </a:ext>
            </a:extLst>
          </p:cNvPr>
          <p:cNvCxnSpPr>
            <a:cxnSpLocks/>
          </p:cNvCxnSpPr>
          <p:nvPr/>
        </p:nvCxnSpPr>
        <p:spPr bwMode="auto">
          <a:xfrm flipV="1">
            <a:off x="3419872" y="4177322"/>
            <a:ext cx="354105" cy="3637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2D1065B-AA74-4759-8416-D5D0D48C64FA}"/>
              </a:ext>
            </a:extLst>
          </p:cNvPr>
          <p:cNvSpPr txBox="1"/>
          <p:nvPr/>
        </p:nvSpPr>
        <p:spPr>
          <a:xfrm>
            <a:off x="1298955" y="4487198"/>
            <a:ext cx="301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Term giving penalty for «bad match» to data</a:t>
            </a:r>
            <a:endParaRPr lang="en-US" i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228A09-C7AA-4519-9D26-DACACB88F950}"/>
              </a:ext>
            </a:extLst>
          </p:cNvPr>
          <p:cNvSpPr txBox="1"/>
          <p:nvPr/>
        </p:nvSpPr>
        <p:spPr>
          <a:xfrm>
            <a:off x="976677" y="5218093"/>
            <a:ext cx="65942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Intuition: if you have a model with many parameters, </a:t>
            </a:r>
          </a:p>
          <a:p>
            <a:r>
              <a:rPr lang="en-US" dirty="0"/>
              <a:t>you will fit data better, but you are in danger of overfitting</a:t>
            </a:r>
          </a:p>
          <a:p>
            <a:r>
              <a:rPr lang="en-US" i="1" dirty="0"/>
              <a:t>Thus we need to penalize model complexity</a:t>
            </a:r>
          </a:p>
        </p:txBody>
      </p:sp>
    </p:spTree>
    <p:extLst>
      <p:ext uri="{BB962C8B-B14F-4D97-AF65-F5344CB8AC3E}">
        <p14:creationId xmlns:p14="http://schemas.microsoft.com/office/powerpoint/2010/main" val="3805238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D272F-35A0-46C6-8478-933A62FF3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8A349-5C21-4205-B7FC-0E6586CC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687FD-9140-4E5D-A610-A92AD50BF4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CA626-9214-4FBF-9763-2B6707EB9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2050" name="CB9AD9DD-0B22-46FA-A7D2-822A0966C824" descr="CB9AD9DD-0B22-46FA-A7D2-822A0966C824">
            <a:extLst>
              <a:ext uri="{FF2B5EF4-FFF2-40B4-BE49-F238E27FC236}">
                <a16:creationId xmlns:a16="http://schemas.microsoft.com/office/drawing/2014/main" id="{3B9448FE-B388-46C8-B33E-4A2D5A5FBC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4" r="86018" b="8997"/>
          <a:stretch/>
        </p:blipFill>
        <p:spPr bwMode="auto">
          <a:xfrm rot="5400000">
            <a:off x="3528628" y="-2210517"/>
            <a:ext cx="2086744" cy="861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325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4900" y="2349777"/>
            <a:ext cx="3771900" cy="337764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90600" y="2235990"/>
            <a:ext cx="3771900" cy="3605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Ex 3.3 100/log(i+1) mi=1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6248400"/>
            <a:ext cx="1905000" cy="457200"/>
          </a:xfrm>
        </p:spPr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213745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3-nbh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84852" y="2137454"/>
            <a:ext cx="840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2-nbh</a:t>
            </a:r>
          </a:p>
        </p:txBody>
      </p:sp>
    </p:spTree>
    <p:extLst>
      <p:ext uri="{BB962C8B-B14F-4D97-AF65-F5344CB8AC3E}">
        <p14:creationId xmlns:p14="http://schemas.microsoft.com/office/powerpoint/2010/main" val="3764290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Ex 3.3  100/log(i+1) mi=1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0600" y="2336500"/>
            <a:ext cx="3771900" cy="3404199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14900" y="2287780"/>
            <a:ext cx="3771900" cy="35016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6248400"/>
            <a:ext cx="1905000" cy="457200"/>
          </a:xfrm>
        </p:spPr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213745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3-nbh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84852" y="2137454"/>
            <a:ext cx="840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2-nbh</a:t>
            </a:r>
          </a:p>
        </p:txBody>
      </p:sp>
    </p:spTree>
    <p:extLst>
      <p:ext uri="{BB962C8B-B14F-4D97-AF65-F5344CB8AC3E}">
        <p14:creationId xmlns:p14="http://schemas.microsoft.com/office/powerpoint/2010/main" val="641611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0600" y="2271263"/>
            <a:ext cx="3771900" cy="3534673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14900" y="2316138"/>
            <a:ext cx="3771900" cy="3444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Ex 3.3 100/(i+1) mi=1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6248400"/>
            <a:ext cx="1905000" cy="457200"/>
          </a:xfrm>
        </p:spPr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213745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3-nbh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84852" y="2137454"/>
            <a:ext cx="840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2-nbh</a:t>
            </a:r>
          </a:p>
        </p:txBody>
      </p:sp>
    </p:spTree>
    <p:extLst>
      <p:ext uri="{BB962C8B-B14F-4D97-AF65-F5344CB8AC3E}">
        <p14:creationId xmlns:p14="http://schemas.microsoft.com/office/powerpoint/2010/main" val="2242715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0600" y="2362849"/>
            <a:ext cx="3771900" cy="3351502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14900" y="2308587"/>
            <a:ext cx="3771900" cy="3460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Ex 3.3 100/(i+1);  mi=1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0" y="6248400"/>
            <a:ext cx="1905000" cy="457200"/>
          </a:xfrm>
        </p:spPr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213745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3-nbh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84852" y="2137454"/>
            <a:ext cx="840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2-nbh</a:t>
            </a:r>
          </a:p>
        </p:txBody>
      </p:sp>
    </p:spTree>
    <p:extLst>
      <p:ext uri="{BB962C8B-B14F-4D97-AF65-F5344CB8AC3E}">
        <p14:creationId xmlns:p14="http://schemas.microsoft.com/office/powerpoint/2010/main" val="2100247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4900" y="2396959"/>
            <a:ext cx="3771900" cy="32832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Ex 3.3 100/(i+1);  mi=100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90600" y="2337080"/>
            <a:ext cx="3771900" cy="340303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" name="Rectangle 9"/>
          <p:cNvSpPr/>
          <p:nvPr/>
        </p:nvSpPr>
        <p:spPr>
          <a:xfrm>
            <a:off x="956117" y="2089371"/>
            <a:ext cx="840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3-nbh</a:t>
            </a:r>
          </a:p>
        </p:txBody>
      </p:sp>
    </p:spTree>
    <p:extLst>
      <p:ext uri="{BB962C8B-B14F-4D97-AF65-F5344CB8AC3E}">
        <p14:creationId xmlns:p14="http://schemas.microsoft.com/office/powerpoint/2010/main" val="208445558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31634</TotalTime>
  <Words>248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Cambria Math</vt:lpstr>
      <vt:lpstr>Blank Presentation</vt:lpstr>
      <vt:lpstr>STK-4051/9051  Computational Statistics  Spring 2024 Ex2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 3.3 100/log(i+1) mi=1</vt:lpstr>
      <vt:lpstr>Ex 3.3  100/log(i+1) mi=1</vt:lpstr>
      <vt:lpstr>Ex 3.3 100/(i+1) mi=1</vt:lpstr>
      <vt:lpstr>Ex 3.3 100/(i+1);  mi=1</vt:lpstr>
      <vt:lpstr>Ex 3.3 100/(i+1);  mi=100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Ex2 STK4051</dc:title>
  <dc:subject/>
  <dc:creator>Odd Kolbjørnsen</dc:creator>
  <cp:keywords/>
  <dc:description/>
  <cp:lastModifiedBy>Odd Kolbjørnsen</cp:lastModifiedBy>
  <cp:revision>475</cp:revision>
  <dcterms:created xsi:type="dcterms:W3CDTF">2018-08-23T16:15:48Z</dcterms:created>
  <dcterms:modified xsi:type="dcterms:W3CDTF">2024-01-30T18:36:20Z</dcterms:modified>
  <cp:category/>
</cp:coreProperties>
</file>