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3" r:id="rId3"/>
    <p:sldId id="274" r:id="rId4"/>
    <p:sldId id="280" r:id="rId5"/>
    <p:sldId id="275" r:id="rId6"/>
    <p:sldId id="276" r:id="rId7"/>
    <p:sldId id="279" r:id="rId8"/>
    <p:sldId id="270" r:id="rId9"/>
    <p:sldId id="271" r:id="rId10"/>
    <p:sldId id="272" r:id="rId11"/>
    <p:sldId id="257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 autoAdjust="0"/>
    <p:restoredTop sz="94660"/>
  </p:normalViewPr>
  <p:slideViewPr>
    <p:cSldViewPr>
      <p:cViewPr varScale="1">
        <p:scale>
          <a:sx n="123" d="100"/>
          <a:sy n="123" d="100"/>
        </p:scale>
        <p:origin x="516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05.02.2024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80.png"/><Relationship Id="rId12" Type="http://schemas.openxmlformats.org/officeDocument/2006/relationships/image" Target="../media/image13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120.png"/><Relationship Id="rId5" Type="http://schemas.openxmlformats.org/officeDocument/2006/relationships/image" Target="../media/image60.png"/><Relationship Id="rId10" Type="http://schemas.openxmlformats.org/officeDocument/2006/relationships/image" Target="../media/image110.png"/><Relationship Id="rId4" Type="http://schemas.openxmlformats.org/officeDocument/2006/relationships/image" Target="../media/image50.png"/><Relationship Id="rId9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Ex3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5DAFBFC-F252-42E0-9EA5-4D8B6BE00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59" y="940966"/>
            <a:ext cx="6063947" cy="47202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C9CF2-5639-4665-BE15-4A10ED83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03BAD3-3974-479D-A7A3-51E97042E0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41499-BEEE-4738-8B33-554F2FBD8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64EE20-5DC0-40DB-81A6-83E1CE5F8217}"/>
              </a:ext>
            </a:extLst>
          </p:cNvPr>
          <p:cNvSpPr/>
          <p:nvPr/>
        </p:nvSpPr>
        <p:spPr>
          <a:xfrm>
            <a:off x="6516216" y="260648"/>
            <a:ext cx="244827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202124"/>
                </a:solidFill>
                <a:latin typeface="arial" panose="020B0604020202020204" pitchFamily="34" charset="0"/>
              </a:rPr>
              <a:t>Genetic linkage</a:t>
            </a:r>
            <a:r>
              <a:rPr lang="en-US" sz="1600" dirty="0">
                <a:solidFill>
                  <a:srgbClr val="202124"/>
                </a:solidFill>
                <a:latin typeface="arial" panose="020B0604020202020204" pitchFamily="34" charset="0"/>
              </a:rPr>
              <a:t> is the tendency of DNA sequences that are close together on a chromosome to be inherited together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46369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C2DB44F-F90D-1568-36F3-623C5289A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311" y="2657078"/>
            <a:ext cx="3888432" cy="358023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4EE9FDA-617A-40B0-BACC-6201A01C1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47523"/>
          <a:stretch/>
        </p:blipFill>
        <p:spPr>
          <a:xfrm>
            <a:off x="221644" y="620688"/>
            <a:ext cx="7626956" cy="23042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86D0B-9D43-49CD-ACAA-0E5C61F4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DF20B-FC1E-40F3-870A-38833F9276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8092A-1B41-4C3E-A0AE-6BB3AC6B2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5E08E2-B971-4F33-8391-941E35B4C6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2175"/>
          <a:stretch/>
        </p:blipFill>
        <p:spPr>
          <a:xfrm>
            <a:off x="5147188" y="2569536"/>
            <a:ext cx="3684791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61D103-91F9-CDAB-4151-FDB47B4631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234"/>
          <a:stretch/>
        </p:blipFill>
        <p:spPr>
          <a:xfrm>
            <a:off x="323528" y="2852936"/>
            <a:ext cx="4324842" cy="369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9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302D-76E1-6651-1869-17F98099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 vs </a:t>
            </a:r>
            <a:r>
              <a:rPr lang="en-US" dirty="0">
                <a:solidFill>
                  <a:srgbClr val="FF0000"/>
                </a:solidFill>
              </a:rPr>
              <a:t>normal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2E882-3E0D-D7ED-DD59-39ECD863D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8D37A-BC5C-F448-1A42-ECC814079C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FC93E-D31F-A76B-A0C5-28FBEE0F5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031BA9-7A76-1A66-9F23-5B34E4FBD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708920"/>
            <a:ext cx="3761175" cy="3463063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BB1D478C-F89B-FD2A-A825-400D10775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4383" b="47523"/>
          <a:stretch/>
        </p:blipFill>
        <p:spPr>
          <a:xfrm>
            <a:off x="221644" y="2569536"/>
            <a:ext cx="7626956" cy="3554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DA50C-02BE-E80F-076A-A88B26654C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2175"/>
          <a:stretch/>
        </p:blipFill>
        <p:spPr>
          <a:xfrm>
            <a:off x="5147188" y="2569536"/>
            <a:ext cx="3684791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1EC2E1-FDD6-55DF-CABB-8C9C939B41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200"/>
          <a:stretch/>
        </p:blipFill>
        <p:spPr>
          <a:xfrm>
            <a:off x="821733" y="2991892"/>
            <a:ext cx="3545002" cy="296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1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2E9BBB-C045-4E2F-B827-5DC77463A3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908720"/>
            <a:ext cx="7696200" cy="18443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4E2AC-0887-4354-B0FF-32513E3C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2406F1-535D-4C7C-A43C-E76ECBEE86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2D393-5DC7-41FC-98A8-5665E7C68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9209C9-5330-49F5-B27D-A41D1842F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2773398"/>
            <a:ext cx="3909548" cy="306125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5AB310-EA09-463C-B771-B0137DFA8317}"/>
              </a:ext>
            </a:extLst>
          </p:cNvPr>
          <p:cNvCxnSpPr/>
          <p:nvPr/>
        </p:nvCxnSpPr>
        <p:spPr bwMode="auto">
          <a:xfrm>
            <a:off x="2051720" y="4581128"/>
            <a:ext cx="7920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794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DBAD-E8EC-438B-A03E-FC59089C5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864" y="553244"/>
            <a:ext cx="1709192" cy="1143000"/>
          </a:xfrm>
        </p:spPr>
        <p:txBody>
          <a:bodyPr/>
          <a:lstStyle/>
          <a:p>
            <a:r>
              <a:rPr lang="nb-NO" dirty="0"/>
              <a:t>EM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51800E-4B44-4A60-8CAC-CA31E5643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970"/>
          <a:stretch/>
        </p:blipFill>
        <p:spPr>
          <a:xfrm>
            <a:off x="309311" y="1412776"/>
            <a:ext cx="8377489" cy="45365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6FEC4-028C-44CD-975F-DD45C706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36D12-7E97-4777-B100-9323DAF1BC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F1E04E-5A87-4517-BF6D-7CAEF6304B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4CEE0921-5EBD-4572-4539-43D272A9C9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388" b="18306"/>
          <a:stretch/>
        </p:blipFill>
        <p:spPr bwMode="auto">
          <a:xfrm>
            <a:off x="2895600" y="332656"/>
            <a:ext cx="606394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E66AAE-1E29-21BF-F088-3B2E2E23233F}"/>
                  </a:ext>
                </a:extLst>
              </p:cNvPr>
              <p:cNvSpPr txBox="1"/>
              <p:nvPr/>
            </p:nvSpPr>
            <p:spPr>
              <a:xfrm>
                <a:off x="2566166" y="2390440"/>
                <a:ext cx="1460893" cy="2706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              </m:t>
                    </m:r>
                    <m:d>
                      <m:dPr>
                        <m:begChr m:val=""/>
                        <m:endChr m:val="]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1200" dirty="0"/>
                  <a:t>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E66AAE-1E29-21BF-F088-3B2E2E232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166" y="2390440"/>
                <a:ext cx="1460893" cy="270652"/>
              </a:xfrm>
              <a:prstGeom prst="rect">
                <a:avLst/>
              </a:prstGeom>
              <a:blipFill>
                <a:blip r:embed="rId4"/>
                <a:stretch>
                  <a:fillRect l="-5417" t="-184444" r="-18333" b="-27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646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574147B-67B4-4F55-985D-9BB0563550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00" b="2565"/>
          <a:stretch/>
        </p:blipFill>
        <p:spPr>
          <a:xfrm>
            <a:off x="496718" y="1196752"/>
            <a:ext cx="8150563" cy="27363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36AA0-F693-4A58-856D-7C82B118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0AA86-0DD5-4B72-8C40-3906B0313A5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216BB-6767-4FFB-92DC-51B609BAB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796706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42B5C-E1FA-44FE-9A0C-2E3CE892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450BA49-2172-4C89-B546-E98879A6C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799745"/>
            <a:ext cx="8261828" cy="28068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05F01-371D-447F-A2FF-94F43612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70BB1-8C22-470F-9A18-D42696EE43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B602E-03E9-4D00-A7D3-07E0E289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A9C026-3C50-4583-A772-BB0488F52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822930"/>
            <a:ext cx="63246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0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3C46F-8D7C-48F4-A0D4-B03C573D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FB02DD-8BB6-4F12-BB42-F1D18CB6A3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AE46E-9E22-4B71-9306-73CCD02E5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F7C4B15-ED81-4AEF-BC51-4B56F5723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6112" b="45565"/>
          <a:stretch/>
        </p:blipFill>
        <p:spPr>
          <a:xfrm>
            <a:off x="1331640" y="2852936"/>
            <a:ext cx="5688631" cy="2949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C7C2F-9F76-4D30-A609-44AE9F672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24" b="38925"/>
          <a:stretch/>
        </p:blipFill>
        <p:spPr>
          <a:xfrm>
            <a:off x="422928" y="692696"/>
            <a:ext cx="723679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96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B622A-84F3-4BEC-8AF0-3943346E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9F320-DF19-44A2-BD1F-E03FB495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A1F69-5D3F-40BC-8C71-EDD2EAFFAD2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75BB1-A37E-46CD-8AF5-6D6C96EE4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4B1569-B1EE-4981-AFA8-44295F5AE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35"/>
          <a:stretch/>
        </p:blipFill>
        <p:spPr bwMode="auto">
          <a:xfrm>
            <a:off x="611560" y="2675576"/>
            <a:ext cx="7851219" cy="251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FB6D7-2CED-4E87-8483-2480746925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076"/>
          <a:stretch/>
        </p:blipFill>
        <p:spPr>
          <a:xfrm>
            <a:off x="457200" y="897260"/>
            <a:ext cx="855904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54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4CFE-3B4A-4FA7-BBA9-B401740DC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64525"/>
            <a:ext cx="7696200" cy="1143000"/>
          </a:xfrm>
        </p:spPr>
        <p:txBody>
          <a:bodyPr/>
          <a:lstStyle/>
          <a:p>
            <a:r>
              <a:rPr lang="en-US" dirty="0" err="1"/>
              <a:t>Jensens</a:t>
            </a:r>
            <a:r>
              <a:rPr lang="en-US" dirty="0"/>
              <a:t> inequality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EE083E-D66A-43AE-85D8-AB460A733E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9005" y="3532871"/>
                <a:ext cx="7617794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1800" dirty="0"/>
                  <a:t>1. Take the expectation on each side of the inequality</a:t>
                </a:r>
                <a:br>
                  <a:rPr lang="en-US" sz="1800" dirty="0"/>
                </a:br>
                <a:endParaRPr lang="en-US" sz="18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18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1800" dirty="0"/>
              </a:p>
              <a:p>
                <a:pPr marL="0" indent="0">
                  <a:buNone/>
                </a:pPr>
                <a:r>
                  <a:rPr lang="en-US" sz="2000" dirty="0"/>
                  <a:t>2.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18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EE083E-D66A-43AE-85D8-AB460A733E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9005" y="3532871"/>
                <a:ext cx="7617794" cy="4114800"/>
              </a:xfrm>
              <a:blipFill>
                <a:blip r:embed="rId2"/>
                <a:stretch>
                  <a:fillRect l="-800" t="-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596C6-580C-4B6E-8C72-8643096DD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D8831-1051-44D5-82A1-1AB4F0E57A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79187-F007-48F5-9086-066EFFD58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844073-6DDE-47F3-94BF-F7DD2DA8C934}"/>
              </a:ext>
            </a:extLst>
          </p:cNvPr>
          <p:cNvCxnSpPr>
            <a:cxnSpLocks/>
          </p:cNvCxnSpPr>
          <p:nvPr/>
        </p:nvCxnSpPr>
        <p:spPr bwMode="auto">
          <a:xfrm>
            <a:off x="420197" y="1988840"/>
            <a:ext cx="0" cy="16561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9B27BF-A205-4280-B7AE-41861247366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2922" y="3334226"/>
            <a:ext cx="3952056" cy="27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EA9E6C0-7B34-4135-977A-F451C4052610}"/>
              </a:ext>
            </a:extLst>
          </p:cNvPr>
          <p:cNvSpPr/>
          <p:nvPr/>
        </p:nvSpPr>
        <p:spPr bwMode="auto">
          <a:xfrm>
            <a:off x="615454" y="2207696"/>
            <a:ext cx="3106993" cy="1009874"/>
          </a:xfrm>
          <a:custGeom>
            <a:avLst/>
            <a:gdLst>
              <a:gd name="connsiteX0" fmla="*/ 0 w 3106993"/>
              <a:gd name="connsiteY0" fmla="*/ 658761 h 1022554"/>
              <a:gd name="connsiteX1" fmla="*/ 481780 w 3106993"/>
              <a:gd name="connsiteY1" fmla="*/ 1022554 h 1022554"/>
              <a:gd name="connsiteX2" fmla="*/ 1347019 w 3106993"/>
              <a:gd name="connsiteY2" fmla="*/ 1022554 h 1022554"/>
              <a:gd name="connsiteX3" fmla="*/ 2644877 w 3106993"/>
              <a:gd name="connsiteY3" fmla="*/ 442451 h 1022554"/>
              <a:gd name="connsiteX4" fmla="*/ 3106993 w 3106993"/>
              <a:gd name="connsiteY4" fmla="*/ 0 h 1022554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123615"/>
              <a:gd name="connsiteX1" fmla="*/ 481780 w 3106993"/>
              <a:gd name="connsiteY1" fmla="*/ 1022554 h 1123615"/>
              <a:gd name="connsiteX2" fmla="*/ 1347019 w 3106993"/>
              <a:gd name="connsiteY2" fmla="*/ 1022554 h 1123615"/>
              <a:gd name="connsiteX3" fmla="*/ 2644877 w 3106993"/>
              <a:gd name="connsiteY3" fmla="*/ 442451 h 1123615"/>
              <a:gd name="connsiteX4" fmla="*/ 3106993 w 3106993"/>
              <a:gd name="connsiteY4" fmla="*/ 0 h 1123615"/>
              <a:gd name="connsiteX0" fmla="*/ 0 w 3106993"/>
              <a:gd name="connsiteY0" fmla="*/ 658761 h 1123615"/>
              <a:gd name="connsiteX1" fmla="*/ 481780 w 3106993"/>
              <a:gd name="connsiteY1" fmla="*/ 1022554 h 1123615"/>
              <a:gd name="connsiteX2" fmla="*/ 1347019 w 3106993"/>
              <a:gd name="connsiteY2" fmla="*/ 1022554 h 1123615"/>
              <a:gd name="connsiteX3" fmla="*/ 2644877 w 3106993"/>
              <a:gd name="connsiteY3" fmla="*/ 442451 h 1123615"/>
              <a:gd name="connsiteX4" fmla="*/ 3106993 w 3106993"/>
              <a:gd name="connsiteY4" fmla="*/ 0 h 1123615"/>
              <a:gd name="connsiteX0" fmla="*/ 0 w 3106993"/>
              <a:gd name="connsiteY0" fmla="*/ 658761 h 1073610"/>
              <a:gd name="connsiteX1" fmla="*/ 481780 w 3106993"/>
              <a:gd name="connsiteY1" fmla="*/ 1022554 h 1073610"/>
              <a:gd name="connsiteX2" fmla="*/ 1710813 w 3106993"/>
              <a:gd name="connsiteY2" fmla="*/ 943896 h 1073610"/>
              <a:gd name="connsiteX3" fmla="*/ 2644877 w 3106993"/>
              <a:gd name="connsiteY3" fmla="*/ 442451 h 1073610"/>
              <a:gd name="connsiteX4" fmla="*/ 3106993 w 3106993"/>
              <a:gd name="connsiteY4" fmla="*/ 0 h 1073610"/>
              <a:gd name="connsiteX0" fmla="*/ 0 w 3106993"/>
              <a:gd name="connsiteY0" fmla="*/ 658761 h 1029741"/>
              <a:gd name="connsiteX1" fmla="*/ 580103 w 3106993"/>
              <a:gd name="connsiteY1" fmla="*/ 1002889 h 1029741"/>
              <a:gd name="connsiteX2" fmla="*/ 1710813 w 3106993"/>
              <a:gd name="connsiteY2" fmla="*/ 943896 h 1029741"/>
              <a:gd name="connsiteX3" fmla="*/ 2644877 w 3106993"/>
              <a:gd name="connsiteY3" fmla="*/ 442451 h 1029741"/>
              <a:gd name="connsiteX4" fmla="*/ 3106993 w 3106993"/>
              <a:gd name="connsiteY4" fmla="*/ 0 h 1029741"/>
              <a:gd name="connsiteX0" fmla="*/ 0 w 3106993"/>
              <a:gd name="connsiteY0" fmla="*/ 658761 h 1009874"/>
              <a:gd name="connsiteX1" fmla="*/ 707922 w 3106993"/>
              <a:gd name="connsiteY1" fmla="*/ 973392 h 1009874"/>
              <a:gd name="connsiteX2" fmla="*/ 1710813 w 3106993"/>
              <a:gd name="connsiteY2" fmla="*/ 943896 h 1009874"/>
              <a:gd name="connsiteX3" fmla="*/ 2644877 w 3106993"/>
              <a:gd name="connsiteY3" fmla="*/ 442451 h 1009874"/>
              <a:gd name="connsiteX4" fmla="*/ 3106993 w 3106993"/>
              <a:gd name="connsiteY4" fmla="*/ 0 h 100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993" h="1009874">
                <a:moveTo>
                  <a:pt x="0" y="658761"/>
                </a:moveTo>
                <a:cubicBezTo>
                  <a:pt x="160593" y="780025"/>
                  <a:pt x="422787" y="925870"/>
                  <a:pt x="707922" y="973392"/>
                </a:cubicBezTo>
                <a:cubicBezTo>
                  <a:pt x="993057" y="1020914"/>
                  <a:pt x="1387987" y="1032386"/>
                  <a:pt x="1710813" y="943896"/>
                </a:cubicBezTo>
                <a:cubicBezTo>
                  <a:pt x="2033639" y="855406"/>
                  <a:pt x="2412180" y="599767"/>
                  <a:pt x="2644877" y="442451"/>
                </a:cubicBezTo>
                <a:cubicBezTo>
                  <a:pt x="2877574" y="285135"/>
                  <a:pt x="2952954" y="147484"/>
                  <a:pt x="3106993" y="0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BB6CA8-182F-489E-BEDB-B2CE77FB18CD}"/>
              </a:ext>
            </a:extLst>
          </p:cNvPr>
          <p:cNvCxnSpPr>
            <a:cxnSpLocks/>
          </p:cNvCxnSpPr>
          <p:nvPr/>
        </p:nvCxnSpPr>
        <p:spPr bwMode="auto">
          <a:xfrm flipV="1">
            <a:off x="171933" y="2445863"/>
            <a:ext cx="3967156" cy="8373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510F036-4686-49BA-AC49-38026E6028D1}"/>
                  </a:ext>
                </a:extLst>
              </p:cNvPr>
              <p:cNvSpPr/>
              <p:nvPr/>
            </p:nvSpPr>
            <p:spPr>
              <a:xfrm>
                <a:off x="2398632" y="2298025"/>
                <a:ext cx="10762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510F036-4686-49BA-AC49-38026E6028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632" y="2298025"/>
                <a:ext cx="1076257" cy="307777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D57A333-3016-4333-AF0F-69AB0A153AC1}"/>
                  </a:ext>
                </a:extLst>
              </p:cNvPr>
              <p:cNvSpPr/>
              <p:nvPr/>
            </p:nvSpPr>
            <p:spPr>
              <a:xfrm>
                <a:off x="420197" y="2445863"/>
                <a:ext cx="106792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D57A333-3016-4333-AF0F-69AB0A153A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97" y="2445863"/>
                <a:ext cx="1067921" cy="307777"/>
              </a:xfrm>
              <a:prstGeom prst="rect">
                <a:avLst/>
              </a:prstGeom>
              <a:blipFill>
                <a:blip r:embed="rId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9D5AB72-4601-4CD6-AF14-2D6BBDA72128}"/>
              </a:ext>
            </a:extLst>
          </p:cNvPr>
          <p:cNvSpPr txBox="1"/>
          <p:nvPr/>
        </p:nvSpPr>
        <p:spPr>
          <a:xfrm>
            <a:off x="4587172" y="1435362"/>
            <a:ext cx="416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Interpolation always above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0B41F8-D929-4BF2-AD52-F7CCAADFD382}"/>
                  </a:ext>
                </a:extLst>
              </p:cNvPr>
              <p:cNvSpPr txBox="1"/>
              <p:nvPr/>
            </p:nvSpPr>
            <p:spPr>
              <a:xfrm>
                <a:off x="346539" y="1540773"/>
                <a:ext cx="2743828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Convex function: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0B41F8-D929-4BF2-AD52-F7CCAADFD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39" y="1540773"/>
                <a:ext cx="2743828" cy="707886"/>
              </a:xfrm>
              <a:prstGeom prst="rect">
                <a:avLst/>
              </a:prstGeom>
              <a:blipFill>
                <a:blip r:embed="rId5"/>
                <a:stretch>
                  <a:fillRect l="-2444" t="-43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2ED052-EC1A-4A82-82E1-48712F1EB577}"/>
              </a:ext>
            </a:extLst>
          </p:cNvPr>
          <p:cNvCxnSpPr>
            <a:cxnSpLocks/>
          </p:cNvCxnSpPr>
          <p:nvPr/>
        </p:nvCxnSpPr>
        <p:spPr bwMode="auto">
          <a:xfrm flipV="1">
            <a:off x="324333" y="2747827"/>
            <a:ext cx="3967156" cy="8373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2D4C54-2BB3-4398-9EB3-33AAAB44B748}"/>
                  </a:ext>
                </a:extLst>
              </p:cNvPr>
              <p:cNvSpPr/>
              <p:nvPr/>
            </p:nvSpPr>
            <p:spPr>
              <a:xfrm>
                <a:off x="3678496" y="1962876"/>
                <a:ext cx="59221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2D4C54-2BB3-4398-9EB3-33AAAB44B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496" y="1962876"/>
                <a:ext cx="592213" cy="307777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32E24BB-3DBB-4CDA-B7B3-D3973C9A8D23}"/>
                  </a:ext>
                </a:extLst>
              </p:cNvPr>
              <p:cNvSpPr/>
              <p:nvPr/>
            </p:nvSpPr>
            <p:spPr>
              <a:xfrm>
                <a:off x="4566570" y="1767669"/>
                <a:ext cx="4728730" cy="692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𝑡𝑓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3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0≤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32E24BB-3DBB-4CDA-B7B3-D3973C9A8D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570" y="1767669"/>
                <a:ext cx="4728730" cy="6924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>
            <a:extLst>
              <a:ext uri="{FF2B5EF4-FFF2-40B4-BE49-F238E27FC236}">
                <a16:creationId xmlns:a16="http://schemas.microsoft.com/office/drawing/2014/main" id="{B0897D85-6483-4900-8853-AAF4E44463C3}"/>
              </a:ext>
            </a:extLst>
          </p:cNvPr>
          <p:cNvSpPr/>
          <p:nvPr/>
        </p:nvSpPr>
        <p:spPr bwMode="auto">
          <a:xfrm>
            <a:off x="1023286" y="3072073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86543FB-A213-4362-A18A-2FE40CBC36D4}"/>
              </a:ext>
            </a:extLst>
          </p:cNvPr>
          <p:cNvSpPr/>
          <p:nvPr/>
        </p:nvSpPr>
        <p:spPr bwMode="auto">
          <a:xfrm>
            <a:off x="3292864" y="2589691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69BFF6-31E3-489E-A605-28C5C5C5BD52}"/>
              </a:ext>
            </a:extLst>
          </p:cNvPr>
          <p:cNvSpPr txBox="1"/>
          <p:nvPr/>
        </p:nvSpPr>
        <p:spPr>
          <a:xfrm>
            <a:off x="4587172" y="2534621"/>
            <a:ext cx="3979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Tangent always below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A2619A8-02F9-4079-8441-E25AD2AE6692}"/>
                  </a:ext>
                </a:extLst>
              </p:cNvPr>
              <p:cNvSpPr/>
              <p:nvPr/>
            </p:nvSpPr>
            <p:spPr>
              <a:xfrm>
                <a:off x="4710807" y="2899469"/>
                <a:ext cx="38686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  ∀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A2619A8-02F9-4079-8441-E25AD2AE66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807" y="2899469"/>
                <a:ext cx="3868623" cy="369332"/>
              </a:xfrm>
              <a:prstGeom prst="rect">
                <a:avLst/>
              </a:prstGeom>
              <a:blipFill>
                <a:blip r:embed="rId8"/>
                <a:stretch>
                  <a:fillRect l="-473" b="-1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20A820-1CDD-40DF-A3A7-72BAF0148C09}"/>
                  </a:ext>
                </a:extLst>
              </p:cNvPr>
              <p:cNvSpPr/>
              <p:nvPr/>
            </p:nvSpPr>
            <p:spPr>
              <a:xfrm>
                <a:off x="2043037" y="3897943"/>
                <a:ext cx="5000728" cy="439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20A820-1CDD-40DF-A3A7-72BAF0148C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037" y="3897943"/>
                <a:ext cx="5000728" cy="439736"/>
              </a:xfrm>
              <a:prstGeom prst="rect">
                <a:avLst/>
              </a:prstGeom>
              <a:blipFill>
                <a:blip r:embed="rId9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939FB1-CE0B-4FE1-8B53-207DA7528138}"/>
                  </a:ext>
                </a:extLst>
              </p:cNvPr>
              <p:cNvSpPr/>
              <p:nvPr/>
            </p:nvSpPr>
            <p:spPr>
              <a:xfrm>
                <a:off x="2171699" y="4285408"/>
                <a:ext cx="4800601" cy="4397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939FB1-CE0B-4FE1-8B53-207DA7528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699" y="4285408"/>
                <a:ext cx="4800601" cy="439736"/>
              </a:xfrm>
              <a:prstGeom prst="rect">
                <a:avLst/>
              </a:prstGeom>
              <a:blipFill>
                <a:blip r:embed="rId10"/>
                <a:stretch>
                  <a:fillRect t="-4167" b="-194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C88821-E059-4690-BB62-F42DADD1D6EE}"/>
                  </a:ext>
                </a:extLst>
              </p:cNvPr>
              <p:cNvSpPr/>
              <p:nvPr/>
            </p:nvSpPr>
            <p:spPr>
              <a:xfrm>
                <a:off x="2168950" y="5290320"/>
                <a:ext cx="2535438" cy="439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C88821-E059-4690-BB62-F42DADD1D6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8950" y="5290320"/>
                <a:ext cx="2535438" cy="439736"/>
              </a:xfrm>
              <a:prstGeom prst="rect">
                <a:avLst/>
              </a:prstGeom>
              <a:blipFill>
                <a:blip r:embed="rId11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ight Brace 36">
            <a:extLst>
              <a:ext uri="{FF2B5EF4-FFF2-40B4-BE49-F238E27FC236}">
                <a16:creationId xmlns:a16="http://schemas.microsoft.com/office/drawing/2014/main" id="{F55D7667-5F6D-47FB-9030-2389146B7225}"/>
              </a:ext>
            </a:extLst>
          </p:cNvPr>
          <p:cNvSpPr/>
          <p:nvPr/>
        </p:nvSpPr>
        <p:spPr bwMode="auto">
          <a:xfrm rot="5400000">
            <a:off x="5210593" y="4139601"/>
            <a:ext cx="214115" cy="124500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2AE64C8-13A4-41E7-AB63-97938FEB3B5A}"/>
                  </a:ext>
                </a:extLst>
              </p:cNvPr>
              <p:cNvSpPr/>
              <p:nvPr/>
            </p:nvSpPr>
            <p:spPr>
              <a:xfrm>
                <a:off x="5076056" y="4786415"/>
                <a:ext cx="25255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2AE64C8-13A4-41E7-AB63-97938FEB3B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786415"/>
                <a:ext cx="2525500" cy="400110"/>
              </a:xfrm>
              <a:prstGeom prst="rect">
                <a:avLst/>
              </a:prstGeom>
              <a:blipFill>
                <a:blip r:embed="rId1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301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7" grpId="0"/>
      <p:bldP spid="30" grpId="0"/>
      <p:bldP spid="31" grpId="0"/>
      <p:bldP spid="34" grpId="0"/>
      <p:bldP spid="35" grpId="0"/>
      <p:bldP spid="36" grpId="0"/>
      <p:bldP spid="37" grpId="0" animBg="1"/>
      <p:bldP spid="38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32028</TotalTime>
  <Words>228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</vt:lpstr>
      <vt:lpstr>Cambria Math</vt:lpstr>
      <vt:lpstr>Blank Presentation</vt:lpstr>
      <vt:lpstr>STK-4051/9051  Computational Statistics  Spring 2024 Ex3</vt:lpstr>
      <vt:lpstr>PowerPoint Presentation</vt:lpstr>
      <vt:lpstr>PowerPoint Presentation</vt:lpstr>
      <vt:lpstr>likelihood vs normal approximation</vt:lpstr>
      <vt:lpstr>PowerPoint Presentation</vt:lpstr>
      <vt:lpstr>EM</vt:lpstr>
      <vt:lpstr>PowerPoint Presentation</vt:lpstr>
      <vt:lpstr>PowerPoint Presentation</vt:lpstr>
      <vt:lpstr>PowerPoint Presentation</vt:lpstr>
      <vt:lpstr>PowerPoint Presentation</vt:lpstr>
      <vt:lpstr>Jensens inequality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505</cp:revision>
  <dcterms:created xsi:type="dcterms:W3CDTF">2018-08-23T16:15:48Z</dcterms:created>
  <dcterms:modified xsi:type="dcterms:W3CDTF">2024-02-05T16:21:41Z</dcterms:modified>
  <cp:category/>
</cp:coreProperties>
</file>