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4" r:id="rId18"/>
    <p:sldId id="272" r:id="rId19"/>
    <p:sldId id="273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9E66"/>
    <a:srgbClr val="033DBD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3979" autoAdjust="0"/>
  </p:normalViewPr>
  <p:slideViewPr>
    <p:cSldViewPr>
      <p:cViewPr varScale="1">
        <p:scale>
          <a:sx n="113" d="100"/>
          <a:sy n="113" d="100"/>
        </p:scale>
        <p:origin x="1464" y="114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869335E-8B0B-E747-BF20-4F33BAEEACEB}" type="datetime1">
              <a:rPr lang="nb-NO"/>
              <a:pPr>
                <a:defRPr/>
              </a:pPr>
              <a:t>25.04.2023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A29E114-AD7D-5640-91AE-ABD55590079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29616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0E28453-F6BE-B546-A98D-107E694FF3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6022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5F33-64F2-DC45-8242-2D1EA2FA5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2023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D754E-87E8-3F4E-8879-2A555318E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2023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CC4D6-CC22-5F43-961E-0E7301214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2023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4E8AA-21C1-294F-A0F0-D96940EE5D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2023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668C4-2029-3A44-A36E-8E83129FD5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2023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1078F-7754-0E43-992F-3441E48F0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2023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21B79-192D-244E-B153-B9BC177351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2023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AEF93-74BC-934C-8F9E-C70852BA1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2023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4A01A-608C-4147-80C7-C8BD8A98D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2023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5B175-C43A-5F41-B294-7D2392EA3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2023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september 2018</a:t>
            </a:r>
            <a:endParaRPr lang="nb-NO" dirty="0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2023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043E2C96-FA80-E446-99D1-91B1FF4F5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MN_MATH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3665538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oddkol@math.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63256" y="2243847"/>
            <a:ext cx="7543800" cy="1143000"/>
          </a:xfrm>
        </p:spPr>
        <p:txBody>
          <a:bodyPr/>
          <a:lstStyle/>
          <a:p>
            <a:r>
              <a:rPr lang="en-US" dirty="0"/>
              <a:t>STK-4051/9051  Computational Statistics  Spring 2023</a:t>
            </a:r>
            <a:br>
              <a:rPr lang="en-US" dirty="0"/>
            </a:b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386847"/>
            <a:ext cx="7543800" cy="1752600"/>
          </a:xfrm>
        </p:spPr>
        <p:txBody>
          <a:bodyPr/>
          <a:lstStyle/>
          <a:p>
            <a:r>
              <a:rPr lang="en-US" sz="1400" dirty="0"/>
              <a:t>Instructor: Odd Kolbjørnsen, </a:t>
            </a:r>
            <a:r>
              <a:rPr lang="en-US" sz="1400" dirty="0">
                <a:hlinkClick r:id="rId2"/>
              </a:rPr>
              <a:t>oddkol@math.uio.no</a:t>
            </a:r>
            <a:endParaRPr lang="en-US" sz="1400" dirty="0"/>
          </a:p>
          <a:p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7" y="692696"/>
            <a:ext cx="6048673" cy="8935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t="3230"/>
          <a:stretch/>
        </p:blipFill>
        <p:spPr>
          <a:xfrm>
            <a:off x="323528" y="1412776"/>
            <a:ext cx="6120680" cy="5017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584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3043"/>
          <a:stretch/>
        </p:blipFill>
        <p:spPr>
          <a:xfrm>
            <a:off x="668536" y="692697"/>
            <a:ext cx="6921107" cy="288031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auto">
          <a:xfrm>
            <a:off x="323528" y="677354"/>
            <a:ext cx="1656184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b="85088"/>
          <a:stretch/>
        </p:blipFill>
        <p:spPr>
          <a:xfrm>
            <a:off x="639564" y="3789040"/>
            <a:ext cx="7823443" cy="62130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E63DFC-0BC9-4599-9715-620E7400EE1E}"/>
              </a:ext>
            </a:extLst>
          </p:cNvPr>
          <p:cNvSpPr txBox="1"/>
          <p:nvPr/>
        </p:nvSpPr>
        <p:spPr>
          <a:xfrm>
            <a:off x="637501" y="4437112"/>
            <a:ext cx="65527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When you are asked to show something use: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Arguments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Computations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If you are not able to do so you might get points if you can provide insight to the problem </a:t>
            </a:r>
          </a:p>
        </p:txBody>
      </p:sp>
    </p:spTree>
    <p:extLst>
      <p:ext uri="{BB962C8B-B14F-4D97-AF65-F5344CB8AC3E}">
        <p14:creationId xmlns:p14="http://schemas.microsoft.com/office/powerpoint/2010/main" val="2599007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5548"/>
          <a:stretch/>
        </p:blipFill>
        <p:spPr>
          <a:xfrm>
            <a:off x="611560" y="2555763"/>
            <a:ext cx="8210081" cy="369263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5" name="Content Placeholder 7"/>
          <p:cNvPicPr>
            <a:picLocks noChangeAspect="1"/>
          </p:cNvPicPr>
          <p:nvPr/>
        </p:nvPicPr>
        <p:blipFill rotWithShape="1">
          <a:blip r:embed="rId3"/>
          <a:srcRect t="89131" r="33265" b="-826"/>
          <a:stretch/>
        </p:blipFill>
        <p:spPr bwMode="auto">
          <a:xfrm>
            <a:off x="611560" y="1700386"/>
            <a:ext cx="6696744" cy="56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7"/>
          <p:cNvPicPr>
            <a:picLocks noChangeAspect="1"/>
          </p:cNvPicPr>
          <p:nvPr/>
        </p:nvPicPr>
        <p:blipFill rotWithShape="1">
          <a:blip r:embed="rId3"/>
          <a:srcRect t="28008" r="26405" b="53213"/>
          <a:stretch/>
        </p:blipFill>
        <p:spPr bwMode="auto">
          <a:xfrm>
            <a:off x="517865" y="878297"/>
            <a:ext cx="6790439" cy="82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06213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838200"/>
            <a:ext cx="7740352" cy="596846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6584" y="1435046"/>
            <a:ext cx="7696200" cy="145822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t="22655"/>
          <a:stretch/>
        </p:blipFill>
        <p:spPr>
          <a:xfrm>
            <a:off x="2051720" y="3645024"/>
            <a:ext cx="5314950" cy="2320632"/>
          </a:xfrm>
          <a:prstGeom prst="rect">
            <a:avLst/>
          </a:prstGeom>
        </p:spPr>
      </p:pic>
      <p:pic>
        <p:nvPicPr>
          <p:cNvPr id="8" name="Content Placeholder 5"/>
          <p:cNvPicPr>
            <a:picLocks noChangeAspect="1"/>
          </p:cNvPicPr>
          <p:nvPr/>
        </p:nvPicPr>
        <p:blipFill rotWithShape="1">
          <a:blip r:embed="rId3"/>
          <a:srcRect l="42475" t="32464" r="47233" b="32970"/>
          <a:stretch/>
        </p:blipFill>
        <p:spPr bwMode="auto">
          <a:xfrm>
            <a:off x="683568" y="3010618"/>
            <a:ext cx="1223232" cy="778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49236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671914"/>
            <a:ext cx="7740352" cy="596846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455" t="29629" r="41055" b="35806"/>
          <a:stretch/>
        </p:blipFill>
        <p:spPr>
          <a:xfrm>
            <a:off x="395536" y="1202874"/>
            <a:ext cx="7163277" cy="80211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8" name="Content Placeholder 5"/>
          <p:cNvPicPr>
            <a:picLocks noChangeAspect="1"/>
          </p:cNvPicPr>
          <p:nvPr/>
        </p:nvPicPr>
        <p:blipFill rotWithShape="1">
          <a:blip r:embed="rId3"/>
          <a:srcRect l="30963" t="32464" r="61161" b="39364"/>
          <a:stretch/>
        </p:blipFill>
        <p:spPr bwMode="auto">
          <a:xfrm>
            <a:off x="683568" y="2348880"/>
            <a:ext cx="936104" cy="634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t="1421" r="48011" b="50133"/>
          <a:stretch/>
        </p:blipFill>
        <p:spPr>
          <a:xfrm>
            <a:off x="1968943" y="3597032"/>
            <a:ext cx="4593538" cy="265136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t="22655" r="20065" b="52970"/>
          <a:stretch/>
        </p:blipFill>
        <p:spPr>
          <a:xfrm>
            <a:off x="1942923" y="2534734"/>
            <a:ext cx="4248472" cy="73132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97551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671914"/>
            <a:ext cx="7740352" cy="596846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455" t="29629" r="41055" b="35806"/>
          <a:stretch/>
        </p:blipFill>
        <p:spPr>
          <a:xfrm>
            <a:off x="395536" y="1202874"/>
            <a:ext cx="7163277" cy="80211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8" name="Content Placeholder 5"/>
          <p:cNvPicPr>
            <a:picLocks noChangeAspect="1"/>
          </p:cNvPicPr>
          <p:nvPr/>
        </p:nvPicPr>
        <p:blipFill rotWithShape="1">
          <a:blip r:embed="rId3"/>
          <a:srcRect l="30963" t="32464" r="61161" b="39364"/>
          <a:stretch/>
        </p:blipFill>
        <p:spPr bwMode="auto">
          <a:xfrm>
            <a:off x="683568" y="2348880"/>
            <a:ext cx="936104" cy="634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t="48335" r="1266" b="351"/>
          <a:stretch/>
        </p:blipFill>
        <p:spPr>
          <a:xfrm>
            <a:off x="433087" y="4040610"/>
            <a:ext cx="8723737" cy="280831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/>
          <a:srcRect t="49358"/>
          <a:stretch/>
        </p:blipFill>
        <p:spPr>
          <a:xfrm>
            <a:off x="1979712" y="2240410"/>
            <a:ext cx="6297056" cy="18002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79774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2168"/>
          <a:stretch/>
        </p:blipFill>
        <p:spPr>
          <a:xfrm>
            <a:off x="251520" y="692696"/>
            <a:ext cx="5717232" cy="279432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b="91999"/>
          <a:stretch/>
        </p:blipFill>
        <p:spPr>
          <a:xfrm>
            <a:off x="0" y="3512791"/>
            <a:ext cx="6361885" cy="4355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64250" r="7081"/>
          <a:stretch/>
        </p:blipFill>
        <p:spPr>
          <a:xfrm>
            <a:off x="107504" y="3974098"/>
            <a:ext cx="5688632" cy="18728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968752" y="620688"/>
            <a:ext cx="2763912" cy="470898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CMR10"/>
              </a:rPr>
              <a:t>For the Fisher scoring algorithm, we replace the matrix of second</a:t>
            </a:r>
          </a:p>
          <a:p>
            <a:r>
              <a:rPr lang="en-US" dirty="0">
                <a:latin typeface="CMR10"/>
              </a:rPr>
              <a:t>derivatives with their expectation. This guarantees that the matrix becomes positive (semi-)definite </a:t>
            </a:r>
          </a:p>
          <a:p>
            <a:r>
              <a:rPr lang="en-US" dirty="0">
                <a:latin typeface="CMR10"/>
              </a:rPr>
              <a:t>Since this is  the variance of the</a:t>
            </a:r>
          </a:p>
          <a:p>
            <a:r>
              <a:rPr lang="nb-NO" dirty="0">
                <a:latin typeface="CMR10"/>
              </a:rPr>
              <a:t>scoring </a:t>
            </a:r>
            <a:r>
              <a:rPr lang="nb-NO" dirty="0" err="1">
                <a:latin typeface="CMR10"/>
              </a:rPr>
              <a:t>function</a:t>
            </a:r>
            <a:r>
              <a:rPr lang="nb-NO" dirty="0">
                <a:latin typeface="CMR10"/>
              </a:rPr>
              <a:t>. </a:t>
            </a:r>
          </a:p>
          <a:p>
            <a:endParaRPr lang="nb-NO" dirty="0">
              <a:latin typeface="CMR10"/>
            </a:endParaRPr>
          </a:p>
          <a:p>
            <a:br>
              <a:rPr lang="nb-NO" dirty="0">
                <a:latin typeface="CMR10"/>
              </a:rPr>
            </a:br>
            <a:r>
              <a:rPr lang="nb-NO" dirty="0" err="1">
                <a:latin typeface="CMR10"/>
              </a:rPr>
              <a:t>Which</a:t>
            </a:r>
            <a:r>
              <a:rPr lang="nb-NO" dirty="0">
                <a:latin typeface="CMR10"/>
              </a:rPr>
              <a:t> in turn </a:t>
            </a:r>
            <a:r>
              <a:rPr lang="nb-NO" dirty="0" err="1">
                <a:latin typeface="CMR10"/>
              </a:rPr>
              <a:t>stabilize</a:t>
            </a:r>
            <a:r>
              <a:rPr lang="nb-NO" dirty="0">
                <a:latin typeface="CMR10"/>
              </a:rPr>
              <a:t> </a:t>
            </a:r>
            <a:r>
              <a:rPr lang="nb-NO" dirty="0" err="1">
                <a:latin typeface="CMR10"/>
              </a:rPr>
              <a:t>the</a:t>
            </a:r>
            <a:r>
              <a:rPr lang="nb-NO" dirty="0">
                <a:latin typeface="CMR10"/>
              </a:rPr>
              <a:t> </a:t>
            </a:r>
            <a:r>
              <a:rPr lang="nb-NO" dirty="0" err="1">
                <a:latin typeface="CMR10"/>
              </a:rPr>
              <a:t>solution</a:t>
            </a:r>
            <a:r>
              <a:rPr lang="nb-NO" dirty="0">
                <a:latin typeface="CMR10"/>
              </a:rPr>
              <a:t>.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67142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464" y="699068"/>
            <a:ext cx="7711008" cy="1145756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11560" y="3159708"/>
            <a:ext cx="8396136" cy="18002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7" name="Content Placeholder 7"/>
          <p:cNvPicPr>
            <a:picLocks noChangeAspect="1"/>
          </p:cNvPicPr>
          <p:nvPr/>
        </p:nvPicPr>
        <p:blipFill rotWithShape="1">
          <a:blip r:embed="rId4"/>
          <a:srcRect t="67392" r="35970" b="14446"/>
          <a:stretch/>
        </p:blipFill>
        <p:spPr bwMode="auto">
          <a:xfrm>
            <a:off x="428464" y="1904504"/>
            <a:ext cx="5809021" cy="788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07919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92696"/>
            <a:ext cx="6104360" cy="568863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522" b="52108"/>
          <a:stretch/>
        </p:blipFill>
        <p:spPr>
          <a:xfrm>
            <a:off x="4644008" y="3149724"/>
            <a:ext cx="4211960" cy="13681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235" t="61335" r="26225" b="3376"/>
          <a:stretch/>
        </p:blipFill>
        <p:spPr>
          <a:xfrm>
            <a:off x="6335688" y="4653136"/>
            <a:ext cx="2520280" cy="100811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87907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650" y="692696"/>
            <a:ext cx="7524350" cy="227687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673" y="3068960"/>
            <a:ext cx="8178127" cy="2619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8656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764704"/>
            <a:ext cx="6276811" cy="566124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4568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908720"/>
            <a:ext cx="8871082" cy="423554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15947"/>
          <a:stretch/>
        </p:blipFill>
        <p:spPr>
          <a:xfrm>
            <a:off x="1547664" y="5588323"/>
            <a:ext cx="6305550" cy="888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610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897" b="3889"/>
          <a:stretch/>
        </p:blipFill>
        <p:spPr>
          <a:xfrm>
            <a:off x="539552" y="2420888"/>
            <a:ext cx="7696200" cy="345638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33280" t="83304" b="-2005"/>
          <a:stretch/>
        </p:blipFill>
        <p:spPr>
          <a:xfrm>
            <a:off x="990600" y="1065312"/>
            <a:ext cx="5918754" cy="7920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57099" t="15946" b="9049"/>
          <a:stretch/>
        </p:blipFill>
        <p:spPr>
          <a:xfrm>
            <a:off x="6562824" y="1242476"/>
            <a:ext cx="1837730" cy="53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9220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33280" t="83304" b="-2005"/>
          <a:stretch/>
        </p:blipFill>
        <p:spPr>
          <a:xfrm>
            <a:off x="990600" y="1065312"/>
            <a:ext cx="5918754" cy="7920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57099" t="15946" b="9049"/>
          <a:stretch/>
        </p:blipFill>
        <p:spPr>
          <a:xfrm>
            <a:off x="6562824" y="1242476"/>
            <a:ext cx="1837730" cy="538724"/>
          </a:xfrm>
          <a:prstGeom prst="rect">
            <a:avLst/>
          </a:prstGeom>
        </p:spPr>
      </p:pic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t="3981"/>
          <a:stretch/>
        </p:blipFill>
        <p:spPr>
          <a:xfrm>
            <a:off x="647700" y="2204864"/>
            <a:ext cx="7696200" cy="2774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9413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9936"/>
          <a:stretch/>
        </p:blipFill>
        <p:spPr>
          <a:xfrm>
            <a:off x="276238" y="868411"/>
            <a:ext cx="6744034" cy="42617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5301208"/>
            <a:ext cx="7117556" cy="1227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5783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409" y="1052736"/>
            <a:ext cx="8405391" cy="12773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38227" b="47850"/>
          <a:stretch/>
        </p:blipFill>
        <p:spPr>
          <a:xfrm>
            <a:off x="293117" y="3552308"/>
            <a:ext cx="6276811" cy="78822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660232" y="3657218"/>
            <a:ext cx="17819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>
                <a:latin typeface="CMR10"/>
              </a:rPr>
              <a:t>log-</a:t>
            </a:r>
            <a:r>
              <a:rPr lang="nb-NO" dirty="0" err="1">
                <a:latin typeface="CMR10"/>
              </a:rPr>
              <a:t>likelihood</a:t>
            </a:r>
            <a:r>
              <a:rPr lang="nb-NO" dirty="0">
                <a:latin typeface="CMR10"/>
              </a:rPr>
              <a:t> 40573.98.</a:t>
            </a:r>
            <a:endParaRPr lang="nb-NO" dirty="0"/>
          </a:p>
        </p:txBody>
      </p:sp>
      <p:sp>
        <p:nvSpPr>
          <p:cNvPr id="8" name="Rectangle 7"/>
          <p:cNvSpPr/>
          <p:nvPr/>
        </p:nvSpPr>
        <p:spPr>
          <a:xfrm>
            <a:off x="6686567" y="2717802"/>
            <a:ext cx="175560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MR10"/>
              </a:rPr>
              <a:t>log-likelihood </a:t>
            </a:r>
          </a:p>
          <a:p>
            <a:r>
              <a:rPr lang="en-US" dirty="0">
                <a:latin typeface="CMR10"/>
              </a:rPr>
              <a:t>40573.98,</a:t>
            </a:r>
            <a:endParaRPr lang="nb-NO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b="6227"/>
          <a:stretch/>
        </p:blipFill>
        <p:spPr>
          <a:xfrm>
            <a:off x="628817" y="2423904"/>
            <a:ext cx="5929403" cy="103456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5061" y="4365104"/>
            <a:ext cx="4723011" cy="219113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81409" y="4700496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latin typeface="CMR10"/>
              </a:rPr>
              <a:t>A problem in this case is that the </a:t>
            </a:r>
            <a:br>
              <a:rPr lang="en-US" dirty="0">
                <a:latin typeface="CMR10"/>
              </a:rPr>
            </a:br>
            <a:r>
              <a:rPr lang="en-US" dirty="0">
                <a:latin typeface="CMR10"/>
              </a:rPr>
              <a:t>different classes are difficult to</a:t>
            </a:r>
          </a:p>
          <a:p>
            <a:r>
              <a:rPr lang="en-US" dirty="0">
                <a:latin typeface="CMR10"/>
              </a:rPr>
              <a:t>distinguish from the data, making </a:t>
            </a:r>
            <a:br>
              <a:rPr lang="en-US" dirty="0">
                <a:latin typeface="CMR10"/>
              </a:rPr>
            </a:br>
            <a:r>
              <a:rPr lang="en-US" dirty="0">
                <a:latin typeface="CMR10"/>
              </a:rPr>
              <a:t>several configurations of mixtures</a:t>
            </a:r>
          </a:p>
          <a:p>
            <a:r>
              <a:rPr lang="nb-NO" dirty="0" err="1">
                <a:latin typeface="CMR10"/>
              </a:rPr>
              <a:t>of</a:t>
            </a:r>
            <a:r>
              <a:rPr lang="nb-NO" dirty="0">
                <a:latin typeface="CMR10"/>
              </a:rPr>
              <a:t> Poisson data </a:t>
            </a:r>
            <a:r>
              <a:rPr lang="nb-NO" dirty="0" err="1">
                <a:latin typeface="CMR10"/>
              </a:rPr>
              <a:t>possible</a:t>
            </a:r>
            <a:r>
              <a:rPr lang="nb-NO" dirty="0">
                <a:latin typeface="CMR10"/>
              </a:rPr>
              <a:t>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126967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547965"/>
            <a:ext cx="5974752" cy="345638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3282" b="41837"/>
          <a:stretch/>
        </p:blipFill>
        <p:spPr>
          <a:xfrm>
            <a:off x="251520" y="4004349"/>
            <a:ext cx="6120680" cy="273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1295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58163" b="-35"/>
          <a:stretch/>
        </p:blipFill>
        <p:spPr>
          <a:xfrm>
            <a:off x="251520" y="620688"/>
            <a:ext cx="6120680" cy="20882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2818027"/>
            <a:ext cx="8240144" cy="364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2194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768" y="4156542"/>
            <a:ext cx="7696200" cy="1442864"/>
          </a:xfrm>
        </p:spPr>
        <p:txBody>
          <a:bodyPr/>
          <a:lstStyle/>
          <a:p>
            <a:r>
              <a:rPr lang="nb-NO" dirty="0"/>
              <a:t>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figure</a:t>
            </a:r>
            <a:r>
              <a:rPr lang="nb-NO" dirty="0"/>
              <a:t> a </a:t>
            </a:r>
            <a:r>
              <a:rPr lang="nb-NO" dirty="0" err="1"/>
              <a:t>too</a:t>
            </a:r>
            <a:r>
              <a:rPr lang="nb-NO" dirty="0"/>
              <a:t> fast </a:t>
            </a:r>
            <a:r>
              <a:rPr lang="nb-NO" dirty="0" err="1"/>
              <a:t>cooling</a:t>
            </a:r>
            <a:r>
              <a:rPr lang="nb-NO" dirty="0"/>
              <a:t> </a:t>
            </a:r>
            <a:r>
              <a:rPr lang="nb-NO" dirty="0" err="1"/>
              <a:t>schedule</a:t>
            </a:r>
            <a:r>
              <a:rPr lang="nb-NO" dirty="0"/>
              <a:t> has </a:t>
            </a:r>
            <a:r>
              <a:rPr lang="nb-NO" dirty="0" err="1"/>
              <a:t>been</a:t>
            </a:r>
            <a:r>
              <a:rPr lang="nb-NO" dirty="0"/>
              <a:t> used, </a:t>
            </a:r>
            <a:r>
              <a:rPr lang="nb-NO" dirty="0" err="1"/>
              <a:t>the</a:t>
            </a:r>
            <a:r>
              <a:rPr lang="nb-NO" dirty="0"/>
              <a:t> 1-Neigh is </a:t>
            </a:r>
            <a:r>
              <a:rPr lang="nb-NO" dirty="0" err="1"/>
              <a:t>stuck</a:t>
            </a:r>
            <a:r>
              <a:rPr lang="nb-NO" dirty="0"/>
              <a:t> </a:t>
            </a:r>
            <a:r>
              <a:rPr lang="nb-NO" dirty="0" err="1"/>
              <a:t>before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2-Neigh  </a:t>
            </a:r>
            <a:r>
              <a:rPr lang="nb-NO" dirty="0" err="1"/>
              <a:t>since</a:t>
            </a:r>
            <a:r>
              <a:rPr lang="nb-NO" dirty="0"/>
              <a:t> </a:t>
            </a:r>
            <a:r>
              <a:rPr lang="nb-NO" dirty="0" err="1"/>
              <a:t>this</a:t>
            </a:r>
            <a:r>
              <a:rPr lang="nb-NO" dirty="0"/>
              <a:t> has less </a:t>
            </a:r>
            <a:r>
              <a:rPr lang="nb-NO" dirty="0" err="1"/>
              <a:t>flexebility</a:t>
            </a:r>
            <a:r>
              <a:rPr lang="nb-NO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pic>
        <p:nvPicPr>
          <p:cNvPr id="5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97162" y="1713056"/>
            <a:ext cx="5683076" cy="25663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87040" b="-35"/>
          <a:stretch/>
        </p:blipFill>
        <p:spPr>
          <a:xfrm>
            <a:off x="394637" y="1005919"/>
            <a:ext cx="7922623" cy="83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7683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26460" r="7362" b="1721"/>
          <a:stretch/>
        </p:blipFill>
        <p:spPr>
          <a:xfrm>
            <a:off x="323528" y="764704"/>
            <a:ext cx="8489364" cy="144016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3068960"/>
            <a:ext cx="8513018" cy="26271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14073" t="38464" r="42325" b="47319"/>
          <a:stretch/>
        </p:blipFill>
        <p:spPr>
          <a:xfrm>
            <a:off x="5093980" y="2080610"/>
            <a:ext cx="3592820" cy="518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7656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583" y="2755226"/>
            <a:ext cx="9014261" cy="93287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99" y="3854681"/>
            <a:ext cx="8324850" cy="20859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669973"/>
            <a:ext cx="6335031" cy="2317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0863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3" y="825500"/>
            <a:ext cx="5066130" cy="54229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0" y="3331018"/>
            <a:ext cx="4710654" cy="259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>
            <a:off x="0" y="4843186"/>
            <a:ext cx="4831540" cy="2749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4211960" y="2708920"/>
            <a:ext cx="9973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Case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91035" y="4363289"/>
            <a:ext cx="9973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Case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32846" y="5607756"/>
            <a:ext cx="9973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Case 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13696" y="327660"/>
            <a:ext cx="35507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latin typeface="CMR10"/>
              </a:rPr>
              <a:t>Discuss the results seen in the Figure and relate this to the assumptions</a:t>
            </a:r>
          </a:p>
          <a:p>
            <a:r>
              <a:rPr lang="en-US" sz="1800" dirty="0">
                <a:latin typeface="CMR10"/>
              </a:rPr>
              <a:t>made for the </a:t>
            </a:r>
            <a:r>
              <a:rPr lang="en-US" sz="1800" dirty="0" err="1">
                <a:latin typeface="CMR10"/>
              </a:rPr>
              <a:t>variational</a:t>
            </a:r>
            <a:r>
              <a:rPr lang="en-US" sz="1800" dirty="0">
                <a:latin typeface="CMR10"/>
              </a:rPr>
              <a:t> approximation.</a:t>
            </a:r>
            <a:endParaRPr lang="nb-NO" sz="1800" dirty="0"/>
          </a:p>
        </p:txBody>
      </p:sp>
      <p:sp>
        <p:nvSpPr>
          <p:cNvPr id="16" name="Rectangle 15"/>
          <p:cNvSpPr/>
          <p:nvPr/>
        </p:nvSpPr>
        <p:spPr>
          <a:xfrm>
            <a:off x="5425156" y="1930151"/>
            <a:ext cx="334487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latin typeface="CMR10"/>
              </a:rPr>
              <a:t>For the last row, the two classes are quite separated, making it relatively easy to identify which </a:t>
            </a:r>
            <a:r>
              <a:rPr lang="en-US" sz="1800" i="1" dirty="0">
                <a:latin typeface="LMMathItalic10-Regular"/>
              </a:rPr>
              <a:t>x</a:t>
            </a:r>
            <a:r>
              <a:rPr lang="en-US" sz="1100" i="1" dirty="0">
                <a:latin typeface="LMMathItalic8-Regular"/>
              </a:rPr>
              <a:t>i</a:t>
            </a:r>
            <a:r>
              <a:rPr lang="en-US" sz="1800" dirty="0">
                <a:latin typeface="CMR10"/>
              </a:rPr>
              <a:t>'s that belong to the two classes. </a:t>
            </a:r>
            <a:br>
              <a:rPr lang="en-US" sz="1800" dirty="0">
                <a:latin typeface="CMR10"/>
              </a:rPr>
            </a:br>
            <a:r>
              <a:rPr lang="en-US" sz="1800" dirty="0">
                <a:latin typeface="CMR10"/>
              </a:rPr>
              <a:t>In that case, the mean Field approximation will become quite good. As there becomes more </a:t>
            </a:r>
            <a:r>
              <a:rPr lang="en-US" sz="1800" dirty="0" err="1">
                <a:latin typeface="CMR10"/>
              </a:rPr>
              <a:t>ucnertainty</a:t>
            </a:r>
            <a:r>
              <a:rPr lang="en-US" sz="1800" dirty="0">
                <a:latin typeface="CMR10"/>
              </a:rPr>
              <a:t> to which classes that the </a:t>
            </a:r>
            <a:r>
              <a:rPr lang="en-US" sz="1800" i="1" dirty="0">
                <a:latin typeface="LMMathItalic10-Regular"/>
              </a:rPr>
              <a:t>x</a:t>
            </a:r>
            <a:r>
              <a:rPr lang="en-US" sz="1100" i="1" dirty="0">
                <a:latin typeface="LMMathItalic8-Regular"/>
              </a:rPr>
              <a:t>i</a:t>
            </a:r>
            <a:r>
              <a:rPr lang="en-US" sz="1800" dirty="0">
                <a:latin typeface="CMR10"/>
              </a:rPr>
              <a:t>'s belong</a:t>
            </a:r>
          </a:p>
          <a:p>
            <a:r>
              <a:rPr lang="en-US" sz="1800" dirty="0">
                <a:latin typeface="CMR10"/>
              </a:rPr>
              <a:t>to, the mean </a:t>
            </a:r>
            <a:r>
              <a:rPr lang="en-US" sz="1800" dirty="0" err="1">
                <a:latin typeface="CMR10"/>
              </a:rPr>
              <a:t>FIeld</a:t>
            </a:r>
            <a:r>
              <a:rPr lang="en-US" sz="1800" dirty="0">
                <a:latin typeface="CMR10"/>
              </a:rPr>
              <a:t> approximation becomes worse due to that there will</a:t>
            </a:r>
          </a:p>
          <a:p>
            <a:r>
              <a:rPr lang="en-US" sz="1800" dirty="0">
                <a:latin typeface="CMR10"/>
              </a:rPr>
              <a:t>be more dependence between </a:t>
            </a:r>
            <a:r>
              <a:rPr lang="en-US" sz="1800" i="1" dirty="0">
                <a:latin typeface="LMMathItalic10-Regular"/>
              </a:rPr>
              <a:t>μ</a:t>
            </a:r>
            <a:r>
              <a:rPr lang="en-US" sz="1100" dirty="0">
                <a:latin typeface="LMRoman8-Regular"/>
              </a:rPr>
              <a:t>1 </a:t>
            </a:r>
            <a:r>
              <a:rPr lang="en-US" sz="1800" dirty="0">
                <a:latin typeface="CMR10"/>
              </a:rPr>
              <a:t>and </a:t>
            </a:r>
            <a:r>
              <a:rPr lang="en-US" sz="1800" i="1" dirty="0">
                <a:latin typeface="LMMathItalic10-Regular"/>
              </a:rPr>
              <a:t>μ</a:t>
            </a:r>
            <a:r>
              <a:rPr lang="en-US" sz="1100" dirty="0">
                <a:latin typeface="LMRoman8-Regular"/>
              </a:rPr>
              <a:t>2</a:t>
            </a:r>
            <a:r>
              <a:rPr lang="en-US" sz="1800" dirty="0">
                <a:latin typeface="CMR10"/>
              </a:rPr>
              <a:t>.</a:t>
            </a:r>
            <a:endParaRPr lang="nb-NO" sz="1800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677" y="6116655"/>
            <a:ext cx="6879415" cy="68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568909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mn-mat-2</Template>
  <TotalTime>56894</TotalTime>
  <Words>277</Words>
  <Application>Microsoft Office PowerPoint</Application>
  <PresentationFormat>On-screen Show (4:3)</PresentationFormat>
  <Paragraphs>50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CMR10</vt:lpstr>
      <vt:lpstr>LMMathItalic10-Regular</vt:lpstr>
      <vt:lpstr>LMMathItalic8-Regular</vt:lpstr>
      <vt:lpstr>LMRoman8-Regular</vt:lpstr>
      <vt:lpstr>Blank Presentation</vt:lpstr>
      <vt:lpstr>STK-4051/9051  Computational Statistics  Spring 2023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Lundin Norway AS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Neural nets</dc:title>
  <dc:subject/>
  <dc:creator>Odd Kolbjørnsen</dc:creator>
  <cp:keywords/>
  <dc:description/>
  <cp:lastModifiedBy>Odd Kolbjørnsen</cp:lastModifiedBy>
  <cp:revision>1088</cp:revision>
  <dcterms:created xsi:type="dcterms:W3CDTF">2018-08-23T16:15:48Z</dcterms:created>
  <dcterms:modified xsi:type="dcterms:W3CDTF">2023-04-25T19:07:56Z</dcterms:modified>
  <cp:category/>
</cp:coreProperties>
</file>