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  <p:sldMasterId id="2147483760" r:id="rId2"/>
  </p:sldMasterIdLst>
  <p:notesMasterIdLst>
    <p:notesMasterId r:id="rId34"/>
  </p:notesMasterIdLst>
  <p:handoutMasterIdLst>
    <p:handoutMasterId r:id="rId35"/>
  </p:handoutMasterIdLst>
  <p:sldIdLst>
    <p:sldId id="256" r:id="rId3"/>
    <p:sldId id="280" r:id="rId4"/>
    <p:sldId id="286" r:id="rId5"/>
    <p:sldId id="257" r:id="rId6"/>
    <p:sldId id="276" r:id="rId7"/>
    <p:sldId id="287" r:id="rId8"/>
    <p:sldId id="277" r:id="rId9"/>
    <p:sldId id="278" r:id="rId10"/>
    <p:sldId id="258" r:id="rId11"/>
    <p:sldId id="259" r:id="rId12"/>
    <p:sldId id="260" r:id="rId13"/>
    <p:sldId id="285" r:id="rId14"/>
    <p:sldId id="261" r:id="rId15"/>
    <p:sldId id="263" r:id="rId16"/>
    <p:sldId id="264" r:id="rId17"/>
    <p:sldId id="281" r:id="rId18"/>
    <p:sldId id="262" r:id="rId19"/>
    <p:sldId id="265" r:id="rId20"/>
    <p:sldId id="266" r:id="rId21"/>
    <p:sldId id="267" r:id="rId22"/>
    <p:sldId id="282" r:id="rId23"/>
    <p:sldId id="273" r:id="rId24"/>
    <p:sldId id="274" r:id="rId25"/>
    <p:sldId id="275" r:id="rId26"/>
    <p:sldId id="283" r:id="rId27"/>
    <p:sldId id="268" r:id="rId28"/>
    <p:sldId id="269" r:id="rId29"/>
    <p:sldId id="270" r:id="rId30"/>
    <p:sldId id="271" r:id="rId31"/>
    <p:sldId id="272" r:id="rId32"/>
    <p:sldId id="284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DB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92" autoAdjust="0"/>
    <p:restoredTop sz="88730" autoAdjust="0"/>
  </p:normalViewPr>
  <p:slideViewPr>
    <p:cSldViewPr>
      <p:cViewPr varScale="1">
        <p:scale>
          <a:sx n="134" d="100"/>
          <a:sy n="134" d="100"/>
        </p:scale>
        <p:origin x="444" y="12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12.02.2024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1573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  <p:extLst>
      <p:ext uri="{BB962C8B-B14F-4D97-AF65-F5344CB8AC3E}">
        <p14:creationId xmlns:p14="http://schemas.microsoft.com/office/powerpoint/2010/main" val="1715701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  <p:extLst>
      <p:ext uri="{BB962C8B-B14F-4D97-AF65-F5344CB8AC3E}">
        <p14:creationId xmlns:p14="http://schemas.microsoft.com/office/powerpoint/2010/main" val="1069397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  <p:extLst>
      <p:ext uri="{BB962C8B-B14F-4D97-AF65-F5344CB8AC3E}">
        <p14:creationId xmlns:p14="http://schemas.microsoft.com/office/powerpoint/2010/main" val="4156344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  <p:extLst>
      <p:ext uri="{BB962C8B-B14F-4D97-AF65-F5344CB8AC3E}">
        <p14:creationId xmlns:p14="http://schemas.microsoft.com/office/powerpoint/2010/main" val="10624708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  <p:extLst>
      <p:ext uri="{BB962C8B-B14F-4D97-AF65-F5344CB8AC3E}">
        <p14:creationId xmlns:p14="http://schemas.microsoft.com/office/powerpoint/2010/main" val="3102594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  <p:extLst>
      <p:ext uri="{BB962C8B-B14F-4D97-AF65-F5344CB8AC3E}">
        <p14:creationId xmlns:p14="http://schemas.microsoft.com/office/powerpoint/2010/main" val="16682876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  <p:extLst>
      <p:ext uri="{BB962C8B-B14F-4D97-AF65-F5344CB8AC3E}">
        <p14:creationId xmlns:p14="http://schemas.microsoft.com/office/powerpoint/2010/main" val="4060338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  <p:extLst>
      <p:ext uri="{BB962C8B-B14F-4D97-AF65-F5344CB8AC3E}">
        <p14:creationId xmlns:p14="http://schemas.microsoft.com/office/powerpoint/2010/main" val="23460382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  <p:extLst>
      <p:ext uri="{BB962C8B-B14F-4D97-AF65-F5344CB8AC3E}">
        <p14:creationId xmlns:p14="http://schemas.microsoft.com/office/powerpoint/2010/main" val="36794697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</p:spTree>
    <p:extLst>
      <p:ext uri="{BB962C8B-B14F-4D97-AF65-F5344CB8AC3E}">
        <p14:creationId xmlns:p14="http://schemas.microsoft.com/office/powerpoint/2010/main" val="2490012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97322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ddkol@math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people.revoledu.com/kardi/tutorial/BasicMath/Prime/Algorithm-PrimeFactor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1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0.png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0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STK-4051/9051  Computational Statistics  Spring 2024</a:t>
            </a:r>
            <a:br>
              <a:rPr lang="en-US" dirty="0"/>
            </a:br>
            <a:r>
              <a:rPr lang="en-US" dirty="0"/>
              <a:t>Combinatorial Optimization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86847"/>
            <a:ext cx="7543800" cy="1752600"/>
          </a:xfrm>
        </p:spPr>
        <p:txBody>
          <a:bodyPr/>
          <a:lstStyle/>
          <a:p>
            <a:r>
              <a:rPr lang="en-US" sz="1400" dirty="0"/>
              <a:t>Instructor: Odd Kolbjørnsen, </a:t>
            </a:r>
            <a:r>
              <a:rPr lang="en-US" sz="1400" dirty="0">
                <a:hlinkClick r:id="rId2"/>
              </a:rPr>
              <a:t>oddkol@math.uio.no</a:t>
            </a:r>
            <a:endParaRPr lang="en-US" sz="1400" dirty="0"/>
          </a:p>
          <a:p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1A2E8A-F4FE-4532-D6B0-27CBFD184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 :Combinatorial optimization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32569D-8D6B-0EBB-3E6E-8DA7DB439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P, NP, NP-hard, NP-Complete</a:t>
            </a:r>
          </a:p>
          <a:p>
            <a:r>
              <a:rPr lang="en-US" dirty="0"/>
              <a:t>Heuristics</a:t>
            </a:r>
          </a:p>
          <a:p>
            <a:r>
              <a:rPr lang="en-US" dirty="0"/>
              <a:t>Neighborhood</a:t>
            </a:r>
          </a:p>
          <a:p>
            <a:r>
              <a:rPr lang="en-US" dirty="0"/>
              <a:t>Local search</a:t>
            </a:r>
          </a:p>
          <a:p>
            <a:r>
              <a:rPr lang="en-US" dirty="0"/>
              <a:t>Simulated annealing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Tabu algorithms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Genetic algorithms</a:t>
            </a:r>
          </a:p>
          <a:p>
            <a:endParaRPr lang="en-US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1F72639-BB90-FF67-D613-28A37685F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5661E9C-E219-4B29-4CFA-7C1945078AB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7EB457A-1626-1F67-3E28-6D81A6609C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2709763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35645-7EDB-DD50-CA81-FDF97DAD1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352455"/>
            <a:ext cx="7696200" cy="1143000"/>
          </a:xfrm>
        </p:spPr>
        <p:txBody>
          <a:bodyPr/>
          <a:lstStyle/>
          <a:p>
            <a:r>
              <a:rPr lang="en-US" dirty="0"/>
              <a:t>Decision problem, and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91419-5F07-E691-42CC-9B43393B0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371600"/>
            <a:ext cx="8352928" cy="4876800"/>
          </a:xfrm>
        </p:spPr>
        <p:txBody>
          <a:bodyPr/>
          <a:lstStyle/>
          <a:p>
            <a:r>
              <a:rPr lang="en-US" sz="2400" b="1" dirty="0">
                <a:solidFill>
                  <a:srgbClr val="202122"/>
                </a:solidFill>
                <a:latin typeface="Arial" panose="020B0604020202020204" pitchFamily="34" charset="0"/>
              </a:rPr>
              <a:t>D</a:t>
            </a:r>
            <a:r>
              <a:rPr lang="en-US" sz="24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ecision problem</a:t>
            </a:r>
            <a:r>
              <a:rPr lang="en-US" sz="2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is a computational problem that can be posed as a </a:t>
            </a:r>
            <a:r>
              <a:rPr lang="en-US" sz="240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</a:rPr>
              <a:t>yes–no question</a:t>
            </a:r>
            <a:r>
              <a:rPr lang="en-US" sz="2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of the input values.</a:t>
            </a:r>
          </a:p>
          <a:p>
            <a:r>
              <a:rPr lang="en-US" sz="2400" dirty="0">
                <a:solidFill>
                  <a:srgbClr val="202122"/>
                </a:solidFill>
                <a:latin typeface="Arial" panose="020B0604020202020204" pitchFamily="34" charset="0"/>
              </a:rPr>
              <a:t>Example 1:</a:t>
            </a:r>
          </a:p>
          <a:p>
            <a:pPr lvl="1"/>
            <a:r>
              <a:rPr lang="en-US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Question: Does M evenly divide </a:t>
            </a:r>
            <a:r>
              <a:rPr lang="en-US" sz="2000" dirty="0">
                <a:solidFill>
                  <a:srgbClr val="202122"/>
                </a:solidFill>
                <a:latin typeface="Arial" panose="020B0604020202020204" pitchFamily="34" charset="0"/>
              </a:rPr>
              <a:t>N?</a:t>
            </a:r>
            <a:endParaRPr lang="en-US" sz="2000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lvl="1"/>
            <a:r>
              <a:rPr lang="en-US" sz="2000" dirty="0">
                <a:solidFill>
                  <a:srgbClr val="202122"/>
                </a:solidFill>
                <a:latin typeface="Arial" panose="020B0604020202020204" pitchFamily="34" charset="0"/>
              </a:rPr>
              <a:t>Algorithm: Long division</a:t>
            </a:r>
          </a:p>
          <a:p>
            <a:r>
              <a:rPr lang="en-US" sz="2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Example 2:</a:t>
            </a:r>
          </a:p>
          <a:p>
            <a:pPr lvl="1"/>
            <a:r>
              <a:rPr lang="en-US" sz="2000" dirty="0">
                <a:solidFill>
                  <a:srgbClr val="202122"/>
                </a:solidFill>
                <a:latin typeface="Arial" panose="020B0604020202020204" pitchFamily="34" charset="0"/>
              </a:rPr>
              <a:t>Question</a:t>
            </a:r>
            <a:r>
              <a:rPr lang="en-US" sz="2000">
                <a:solidFill>
                  <a:srgbClr val="202122"/>
                </a:solidFill>
                <a:latin typeface="Arial" panose="020B0604020202020204" pitchFamily="34" charset="0"/>
              </a:rPr>
              <a:t>: </a:t>
            </a:r>
            <a:r>
              <a:rPr lang="en-US" sz="2000" dirty="0">
                <a:solidFill>
                  <a:srgbClr val="202122"/>
                </a:solidFill>
                <a:latin typeface="Arial" panose="020B0604020202020204" pitchFamily="34" charset="0"/>
              </a:rPr>
              <a:t>I</a:t>
            </a:r>
            <a:r>
              <a:rPr lang="en-US" sz="2000">
                <a:solidFill>
                  <a:srgbClr val="202122"/>
                </a:solidFill>
                <a:latin typeface="Arial" panose="020B0604020202020204" pitchFamily="34" charset="0"/>
              </a:rPr>
              <a:t>s </a:t>
            </a:r>
            <a:r>
              <a:rPr lang="en-US" sz="2000" dirty="0">
                <a:solidFill>
                  <a:srgbClr val="202122"/>
                </a:solidFill>
                <a:latin typeface="Arial" panose="020B0604020202020204" pitchFamily="34" charset="0"/>
              </a:rPr>
              <a:t>M a prime? </a:t>
            </a:r>
          </a:p>
          <a:p>
            <a:pPr lvl="1"/>
            <a:r>
              <a:rPr lang="en-US" sz="2000" dirty="0">
                <a:solidFill>
                  <a:srgbClr val="202122"/>
                </a:solidFill>
                <a:latin typeface="Arial" panose="020B0604020202020204" pitchFamily="34" charset="0"/>
              </a:rPr>
              <a:t>Algorithm </a:t>
            </a:r>
            <a:r>
              <a:rPr lang="en-US" sz="2000" dirty="0" err="1">
                <a:solidFill>
                  <a:srgbClr val="202122"/>
                </a:solidFill>
                <a:latin typeface="Arial" panose="020B0604020202020204" pitchFamily="34" charset="0"/>
              </a:rPr>
              <a:t>PrimeFactor</a:t>
            </a:r>
            <a:endParaRPr lang="en-US" sz="24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en-US" sz="2400" dirty="0">
                <a:solidFill>
                  <a:srgbClr val="202122"/>
                </a:solidFill>
                <a:latin typeface="Arial" panose="020B0604020202020204" pitchFamily="34" charset="0"/>
              </a:rPr>
              <a:t>A central question is the complexity </a:t>
            </a:r>
            <a:br>
              <a:rPr lang="en-US" sz="2400" dirty="0">
                <a:solidFill>
                  <a:srgbClr val="202122"/>
                </a:solidFill>
                <a:latin typeface="Arial" panose="020B0604020202020204" pitchFamily="34" charset="0"/>
              </a:rPr>
            </a:br>
            <a:r>
              <a:rPr lang="en-US" sz="2400" dirty="0">
                <a:solidFill>
                  <a:srgbClr val="202122"/>
                </a:solidFill>
                <a:latin typeface="Arial" panose="020B0604020202020204" pitchFamily="34" charset="0"/>
              </a:rPr>
              <a:t>of the algorithm to solve the decision </a:t>
            </a:r>
            <a:br>
              <a:rPr lang="en-US" sz="2400" dirty="0">
                <a:solidFill>
                  <a:srgbClr val="202122"/>
                </a:solidFill>
                <a:latin typeface="Arial" panose="020B0604020202020204" pitchFamily="34" charset="0"/>
              </a:rPr>
            </a:br>
            <a:r>
              <a:rPr lang="en-US" sz="2400" dirty="0">
                <a:solidFill>
                  <a:srgbClr val="202122"/>
                </a:solidFill>
                <a:latin typeface="Arial" panose="020B0604020202020204" pitchFamily="34" charset="0"/>
              </a:rPr>
              <a:t>problem</a:t>
            </a:r>
          </a:p>
          <a:p>
            <a:r>
              <a:rPr lang="en-US" sz="2400" dirty="0">
                <a:solidFill>
                  <a:srgbClr val="202122"/>
                </a:solidFill>
                <a:latin typeface="Arial" panose="020B0604020202020204" pitchFamily="34" charset="0"/>
              </a:rPr>
              <a:t>How hard is the problem?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endParaRPr lang="en-US" sz="2000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022E91-C9C0-A66E-D5CB-C7D38BD8D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83C5F6-A47F-F5F4-1EBC-41249CE598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67891-B951-2141-D08E-E9590F6F0E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D3C4C2-6A83-6F93-A363-EF8386992D46}"/>
              </a:ext>
            </a:extLst>
          </p:cNvPr>
          <p:cNvSpPr txBox="1"/>
          <p:nvPr/>
        </p:nvSpPr>
        <p:spPr>
          <a:xfrm>
            <a:off x="6216408" y="5467290"/>
            <a:ext cx="31081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dirty="0">
                <a:hlinkClick r:id="rId2"/>
              </a:rPr>
              <a:t>Prime </a:t>
            </a:r>
            <a:r>
              <a:rPr lang="nb-NO" sz="1600" dirty="0" err="1">
                <a:hlinkClick r:id="rId2"/>
              </a:rPr>
              <a:t>Factor</a:t>
            </a:r>
            <a:r>
              <a:rPr lang="nb-NO" sz="1600" dirty="0">
                <a:hlinkClick r:id="rId2"/>
              </a:rPr>
              <a:t>: </a:t>
            </a:r>
            <a:br>
              <a:rPr lang="nb-NO" sz="1600" dirty="0">
                <a:hlinkClick r:id="rId2"/>
              </a:rPr>
            </a:br>
            <a:r>
              <a:rPr lang="nb-NO" sz="1600" dirty="0" err="1">
                <a:hlinkClick r:id="rId2"/>
              </a:rPr>
              <a:t>Algorithm</a:t>
            </a:r>
            <a:r>
              <a:rPr lang="nb-NO" sz="1600" dirty="0">
                <a:hlinkClick r:id="rId2"/>
              </a:rPr>
              <a:t> (revoledu.com)</a:t>
            </a:r>
            <a:endParaRPr lang="en-US" sz="16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061289C-043E-E27D-D78B-F7C5397A7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392" y="2708463"/>
            <a:ext cx="2977063" cy="275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949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652982"/>
            <a:ext cx="7696200" cy="1143000"/>
          </a:xfrm>
        </p:spPr>
        <p:txBody>
          <a:bodyPr/>
          <a:lstStyle/>
          <a:p>
            <a:r>
              <a:rPr lang="en-US" dirty="0"/>
              <a:t>Decision problems and Optimization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634" b="60082"/>
          <a:stretch/>
        </p:blipFill>
        <p:spPr>
          <a:xfrm>
            <a:off x="543007" y="4099102"/>
            <a:ext cx="8448163" cy="14514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7584" y="2636912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NP hard</a:t>
            </a:r>
            <a:r>
              <a:rPr lang="en-US" sz="1800" dirty="0"/>
              <a:t>: solution to one such problem can be used to solve any NP problem </a:t>
            </a:r>
          </a:p>
          <a:p>
            <a:br>
              <a:rPr lang="en-US" sz="1800" dirty="0">
                <a:solidFill>
                  <a:srgbClr val="FF0000"/>
                </a:solidFill>
              </a:rPr>
            </a:br>
            <a:r>
              <a:rPr lang="en-US" sz="1800" dirty="0">
                <a:solidFill>
                  <a:srgbClr val="FF0000"/>
                </a:solidFill>
              </a:rPr>
              <a:t>NP complete</a:t>
            </a:r>
            <a:r>
              <a:rPr lang="en-US" sz="1800" dirty="0"/>
              <a:t>: problem is both NP and NP hard </a:t>
            </a:r>
          </a:p>
        </p:txBody>
      </p:sp>
      <p:pic>
        <p:nvPicPr>
          <p:cNvPr id="8" name="Content Placeholder 6"/>
          <p:cNvPicPr>
            <a:picLocks noChangeAspect="1"/>
          </p:cNvPicPr>
          <p:nvPr/>
        </p:nvPicPr>
        <p:blipFill rotWithShape="1">
          <a:blip r:embed="rId3"/>
          <a:srcRect t="95565" r="96929" b="-46"/>
          <a:stretch/>
        </p:blipFill>
        <p:spPr bwMode="auto">
          <a:xfrm>
            <a:off x="611560" y="2692721"/>
            <a:ext cx="216024" cy="229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6"/>
          <p:cNvPicPr>
            <a:picLocks noChangeAspect="1"/>
          </p:cNvPicPr>
          <p:nvPr/>
        </p:nvPicPr>
        <p:blipFill rotWithShape="1">
          <a:blip r:embed="rId3"/>
          <a:srcRect t="95565" r="96929" b="-46"/>
          <a:stretch/>
        </p:blipFill>
        <p:spPr bwMode="auto">
          <a:xfrm>
            <a:off x="611560" y="3229474"/>
            <a:ext cx="216024" cy="229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30E97E5D-CED3-C6EB-2AA2-2422032CD0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97" t="39455" r="197" b="36239"/>
          <a:stretch/>
        </p:blipFill>
        <p:spPr bwMode="auto">
          <a:xfrm>
            <a:off x="486594" y="1702996"/>
            <a:ext cx="8448163" cy="1028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206E06-C036-9AE4-FDA9-588C71CEF65A}"/>
              </a:ext>
            </a:extLst>
          </p:cNvPr>
          <p:cNvSpPr txBox="1"/>
          <p:nvPr/>
        </p:nvSpPr>
        <p:spPr>
          <a:xfrm>
            <a:off x="770645" y="5569562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Optimization problems are classified the same way as decision problems  </a:t>
            </a:r>
          </a:p>
        </p:txBody>
      </p:sp>
      <p:pic>
        <p:nvPicPr>
          <p:cNvPr id="12" name="Content Placeholder 6">
            <a:extLst>
              <a:ext uri="{FF2B5EF4-FFF2-40B4-BE49-F238E27FC236}">
                <a16:creationId xmlns:a16="http://schemas.microsoft.com/office/drawing/2014/main" id="{F78EF3F7-660D-4306-7048-9828936169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5565" r="96929" b="-46"/>
          <a:stretch/>
        </p:blipFill>
        <p:spPr bwMode="auto">
          <a:xfrm>
            <a:off x="611560" y="5607662"/>
            <a:ext cx="216024" cy="229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92B3D95-9F69-8E67-9D41-0CB9F32C8948}"/>
              </a:ext>
            </a:extLst>
          </p:cNvPr>
          <p:cNvSpPr txBox="1"/>
          <p:nvPr/>
        </p:nvSpPr>
        <p:spPr>
          <a:xfrm>
            <a:off x="768474" y="3645006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 Complexity theory is developed for decision problems </a:t>
            </a:r>
          </a:p>
        </p:txBody>
      </p:sp>
      <p:pic>
        <p:nvPicPr>
          <p:cNvPr id="14" name="Content Placeholder 6">
            <a:extLst>
              <a:ext uri="{FF2B5EF4-FFF2-40B4-BE49-F238E27FC236}">
                <a16:creationId xmlns:a16="http://schemas.microsoft.com/office/drawing/2014/main" id="{E7546F9F-2BA3-ADBC-09C7-B431585292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5565" r="96929" b="-46"/>
          <a:stretch/>
        </p:blipFill>
        <p:spPr bwMode="auto">
          <a:xfrm>
            <a:off x="609389" y="3683106"/>
            <a:ext cx="216024" cy="229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48860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4301"/>
            <a:ext cx="7696200" cy="1143000"/>
          </a:xfrm>
        </p:spPr>
        <p:txBody>
          <a:bodyPr/>
          <a:lstStyle/>
          <a:p>
            <a:r>
              <a:rPr lang="nb-NO" dirty="0"/>
              <a:t>NP - hard 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236" y="1143935"/>
            <a:ext cx="8352928" cy="4114800"/>
          </a:xfrm>
        </p:spPr>
        <p:txBody>
          <a:bodyPr/>
          <a:lstStyle/>
          <a:p>
            <a:r>
              <a:rPr lang="en-US" sz="1600" b="1" dirty="0"/>
              <a:t>P </a:t>
            </a:r>
            <a:r>
              <a:rPr lang="en-US" sz="1600" dirty="0"/>
              <a:t>(</a:t>
            </a:r>
            <a:r>
              <a:rPr lang="en-US" sz="1600" b="1" dirty="0"/>
              <a:t>P</a:t>
            </a:r>
            <a:r>
              <a:rPr lang="en-US" sz="1600" dirty="0"/>
              <a:t>olynomial-time)</a:t>
            </a:r>
            <a:r>
              <a:rPr lang="en-US" sz="1600" b="1" dirty="0"/>
              <a:t>: </a:t>
            </a:r>
            <a:r>
              <a:rPr lang="en-US" sz="1600" dirty="0"/>
              <a:t>decision problems that can be </a:t>
            </a:r>
            <a:r>
              <a:rPr lang="en-US" sz="1600" dirty="0">
                <a:solidFill>
                  <a:srgbClr val="FF0000"/>
                </a:solidFill>
              </a:rPr>
              <a:t>solved</a:t>
            </a:r>
            <a:r>
              <a:rPr lang="en-US" sz="1600" dirty="0"/>
              <a:t> in polynomial time</a:t>
            </a:r>
            <a:endParaRPr lang="en-US" sz="1600" b="1" dirty="0"/>
          </a:p>
          <a:p>
            <a:r>
              <a:rPr lang="en-US" sz="1600" b="1" dirty="0"/>
              <a:t>NP </a:t>
            </a:r>
            <a:r>
              <a:rPr lang="en-US" sz="1600" dirty="0"/>
              <a:t>(</a:t>
            </a:r>
            <a:r>
              <a:rPr lang="en-US" sz="1600" b="1" dirty="0"/>
              <a:t>N</a:t>
            </a:r>
            <a:r>
              <a:rPr lang="en-US" sz="1600" dirty="0"/>
              <a:t>on-deterministic </a:t>
            </a:r>
            <a:r>
              <a:rPr lang="en-US" sz="1600" b="1" dirty="0"/>
              <a:t>P</a:t>
            </a:r>
            <a:r>
              <a:rPr lang="en-US" sz="1600" dirty="0"/>
              <a:t>olynomial-time)</a:t>
            </a:r>
            <a:r>
              <a:rPr lang="en-US" sz="1600" b="1" dirty="0"/>
              <a:t>: </a:t>
            </a:r>
            <a:r>
              <a:rPr lang="en-US" sz="1600" dirty="0"/>
              <a:t>decision problems </a:t>
            </a:r>
            <a:br>
              <a:rPr lang="en-US" sz="1600" dirty="0"/>
            </a:br>
            <a:r>
              <a:rPr lang="en-US" sz="1600" dirty="0"/>
              <a:t>that can be </a:t>
            </a:r>
            <a:r>
              <a:rPr lang="en-US" sz="1600" dirty="0">
                <a:solidFill>
                  <a:srgbClr val="FF0000"/>
                </a:solidFill>
              </a:rPr>
              <a:t>checked</a:t>
            </a:r>
            <a:r>
              <a:rPr lang="en-US" sz="1600" dirty="0"/>
              <a:t> in polynomial time </a:t>
            </a:r>
          </a:p>
          <a:p>
            <a:r>
              <a:rPr lang="en-US" sz="1600" dirty="0"/>
              <a:t>We do not know if </a:t>
            </a:r>
            <a:r>
              <a:rPr lang="en-US" sz="1600" b="1" dirty="0"/>
              <a:t>NP</a:t>
            </a:r>
            <a:r>
              <a:rPr lang="en-US" sz="1600" dirty="0"/>
              <a:t> problem  can be </a:t>
            </a:r>
            <a:r>
              <a:rPr lang="en-US" sz="1600" dirty="0">
                <a:solidFill>
                  <a:srgbClr val="FF0000"/>
                </a:solidFill>
              </a:rPr>
              <a:t>solved</a:t>
            </a:r>
            <a:r>
              <a:rPr lang="en-US" sz="1600" dirty="0"/>
              <a:t> in  polynomial time</a:t>
            </a:r>
          </a:p>
          <a:p>
            <a:r>
              <a:rPr lang="en-US" sz="1600" b="1" dirty="0"/>
              <a:t>NP-hard:</a:t>
            </a:r>
            <a:r>
              <a:rPr lang="en-US" sz="1600" dirty="0"/>
              <a:t> (</a:t>
            </a:r>
            <a:r>
              <a:rPr lang="en-US" sz="1600" b="1" dirty="0"/>
              <a:t>N</a:t>
            </a:r>
            <a:r>
              <a:rPr lang="en-US" sz="1600" dirty="0"/>
              <a:t>on-deterministic </a:t>
            </a:r>
            <a:r>
              <a:rPr lang="en-US" sz="1600" b="1" dirty="0"/>
              <a:t>P</a:t>
            </a:r>
            <a:r>
              <a:rPr lang="en-US" sz="1600" dirty="0"/>
              <a:t>olynomial-time hard) problems that are </a:t>
            </a:r>
            <a:br>
              <a:rPr lang="en-US" sz="1600" dirty="0"/>
            </a:br>
            <a:r>
              <a:rPr lang="en-US" sz="1600" dirty="0"/>
              <a:t>"at least as hard as the hardest problems in NP“ Solution to  a NP-hard problem can be used to solve any NP problem </a:t>
            </a:r>
          </a:p>
          <a:p>
            <a:r>
              <a:rPr lang="en-US" sz="1600" b="1" dirty="0"/>
              <a:t>NP-complete: </a:t>
            </a:r>
            <a:r>
              <a:rPr lang="en-US" sz="1600" dirty="0"/>
              <a:t>subclass which are both NP and NP-hard. </a:t>
            </a:r>
            <a:br>
              <a:rPr lang="en-US" sz="1600" dirty="0"/>
            </a:br>
            <a:r>
              <a:rPr lang="en-US" sz="1600" dirty="0"/>
              <a:t>The hardest problems among  NP. 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b="1" dirty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9" name="Rectangle 8"/>
          <p:cNvSpPr/>
          <p:nvPr/>
        </p:nvSpPr>
        <p:spPr>
          <a:xfrm>
            <a:off x="5979595" y="6067794"/>
            <a:ext cx="26460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700" dirty="0" err="1"/>
              <a:t>FigBy</a:t>
            </a:r>
            <a:r>
              <a:rPr lang="nb-NO" sz="700" dirty="0"/>
              <a:t> </a:t>
            </a:r>
            <a:r>
              <a:rPr lang="nb-NO" sz="700" dirty="0" err="1"/>
              <a:t>Behnam</a:t>
            </a:r>
            <a:r>
              <a:rPr lang="nb-NO" sz="700" dirty="0"/>
              <a:t> </a:t>
            </a:r>
            <a:r>
              <a:rPr lang="nb-NO" sz="700" dirty="0" err="1"/>
              <a:t>Esfahbod</a:t>
            </a:r>
            <a:r>
              <a:rPr lang="nb-NO" sz="700" dirty="0"/>
              <a:t>, CC BY-SA 3.0,</a:t>
            </a:r>
            <a:br>
              <a:rPr lang="nb-NO" sz="700" dirty="0"/>
            </a:br>
            <a:r>
              <a:rPr lang="nb-NO" sz="700" dirty="0"/>
              <a:t> https://commons.wikimedia.org/w/index.php?curid=3532181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6567" y="3605148"/>
            <a:ext cx="3940233" cy="2462646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 bwMode="auto">
              <a:xfrm>
                <a:off x="2267744" y="3861048"/>
                <a:ext cx="2016224" cy="2059415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/>
                <a:r>
                  <a:rPr kumimoji="0" lang="nb-NO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ヒラギノ角ゴ Pro W3" charset="-128"/>
                    <a:cs typeface="ヒラギノ角ゴ Pro W3" charset="-128"/>
                  </a:rPr>
                  <a:t>Which</a:t>
                </a:r>
                <a:r>
                  <a:rPr lang="nb-NO" dirty="0"/>
                  <a:t> </a:t>
                </a:r>
                <a:r>
                  <a:rPr lang="nb-NO" dirty="0" err="1"/>
                  <a:t>universe</a:t>
                </a:r>
                <a:r>
                  <a:rPr lang="nb-NO" dirty="0"/>
                  <a:t> do </a:t>
                </a:r>
                <a:r>
                  <a:rPr lang="nb-NO" dirty="0" err="1"/>
                  <a:t>we</a:t>
                </a:r>
                <a:r>
                  <a:rPr lang="nb-NO" dirty="0"/>
                  <a:t> live in?</a:t>
                </a:r>
                <a:br>
                  <a:rPr lang="nb-NO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dirty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i="1" dirty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nb-NO" i="1" dirty="0">
                          <a:latin typeface="Cambria Math" panose="02040503050406030204" pitchFamily="18" charset="0"/>
                        </a:rPr>
                        <m:t>𝑁𝑃</m:t>
                      </m:r>
                      <m:r>
                        <a:rPr lang="nb-NO" i="1" dirty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or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dirty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 dirty="0">
                          <a:latin typeface="Cambria Math" panose="02040503050406030204" pitchFamily="18" charset="0"/>
                        </a:rPr>
                        <m:t>𝑁𝑃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sz="20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 panose="02040503050406030204" pitchFamily="18" charset="0"/>
                  <a:ea typeface="ヒラギノ角ゴ Pro W3" charset="-128"/>
                  <a:cs typeface="ヒラギノ角ゴ Pro W3" charset="-128"/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67744" y="3861048"/>
                <a:ext cx="2016224" cy="2059415"/>
              </a:xfrm>
              <a:prstGeom prst="rect">
                <a:avLst/>
              </a:prstGeom>
              <a:blipFill>
                <a:blip r:embed="rId3"/>
                <a:stretch>
                  <a:fillRect l="-2703" t="-882"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227067" y="4221088"/>
            <a:ext cx="1738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Most </a:t>
            </a:r>
            <a:r>
              <a:rPr lang="nb-NO" dirty="0" err="1"/>
              <a:t>people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this</a:t>
            </a:r>
            <a:endParaRPr lang="nb-NO" dirty="0"/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1540610" y="4725144"/>
            <a:ext cx="115918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755146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6246" y="332656"/>
            <a:ext cx="7696200" cy="1143000"/>
          </a:xfrm>
        </p:spPr>
        <p:txBody>
          <a:bodyPr/>
          <a:lstStyle/>
          <a:p>
            <a:r>
              <a:rPr lang="en-US" sz="2800" dirty="0"/>
              <a:t>Example – Traveling salesperson problem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778" b="21473"/>
          <a:stretch/>
        </p:blipFill>
        <p:spPr>
          <a:xfrm>
            <a:off x="1153531" y="1268760"/>
            <a:ext cx="7414788" cy="295232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1" name="Freeform 10"/>
          <p:cNvSpPr/>
          <p:nvPr/>
        </p:nvSpPr>
        <p:spPr bwMode="auto">
          <a:xfrm>
            <a:off x="1620371" y="2331106"/>
            <a:ext cx="1163170" cy="1694330"/>
          </a:xfrm>
          <a:custGeom>
            <a:avLst/>
            <a:gdLst>
              <a:gd name="connsiteX0" fmla="*/ 121023 w 1163170"/>
              <a:gd name="connsiteY0" fmla="*/ 1694330 h 1694330"/>
              <a:gd name="connsiteX1" fmla="*/ 0 w 1163170"/>
              <a:gd name="connsiteY1" fmla="*/ 1432112 h 1694330"/>
              <a:gd name="connsiteX2" fmla="*/ 248770 w 1163170"/>
              <a:gd name="connsiteY2" fmla="*/ 1358153 h 1694330"/>
              <a:gd name="connsiteX3" fmla="*/ 470647 w 1163170"/>
              <a:gd name="connsiteY3" fmla="*/ 921124 h 1694330"/>
              <a:gd name="connsiteX4" fmla="*/ 194982 w 1163170"/>
              <a:gd name="connsiteY4" fmla="*/ 954741 h 1694330"/>
              <a:gd name="connsiteX5" fmla="*/ 60511 w 1163170"/>
              <a:gd name="connsiteY5" fmla="*/ 800100 h 1694330"/>
              <a:gd name="connsiteX6" fmla="*/ 295835 w 1163170"/>
              <a:gd name="connsiteY6" fmla="*/ 800100 h 1694330"/>
              <a:gd name="connsiteX7" fmla="*/ 416858 w 1163170"/>
              <a:gd name="connsiteY7" fmla="*/ 571500 h 1694330"/>
              <a:gd name="connsiteX8" fmla="*/ 168088 w 1163170"/>
              <a:gd name="connsiteY8" fmla="*/ 403412 h 1694330"/>
              <a:gd name="connsiteX9" fmla="*/ 255494 w 1163170"/>
              <a:gd name="connsiteY9" fmla="*/ 0 h 1694330"/>
              <a:gd name="connsiteX10" fmla="*/ 793376 w 1163170"/>
              <a:gd name="connsiteY10" fmla="*/ 121024 h 1694330"/>
              <a:gd name="connsiteX11" fmla="*/ 847164 w 1163170"/>
              <a:gd name="connsiteY11" fmla="*/ 813547 h 1694330"/>
              <a:gd name="connsiteX12" fmla="*/ 1163170 w 1163170"/>
              <a:gd name="connsiteY12" fmla="*/ 941294 h 1694330"/>
              <a:gd name="connsiteX13" fmla="*/ 1042147 w 1163170"/>
              <a:gd name="connsiteY13" fmla="*/ 1122830 h 1694330"/>
              <a:gd name="connsiteX14" fmla="*/ 1116105 w 1163170"/>
              <a:gd name="connsiteY14" fmla="*/ 1304365 h 169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63170" h="1694330">
                <a:moveTo>
                  <a:pt x="121023" y="1694330"/>
                </a:moveTo>
                <a:lnTo>
                  <a:pt x="0" y="1432112"/>
                </a:lnTo>
                <a:lnTo>
                  <a:pt x="248770" y="1358153"/>
                </a:lnTo>
                <a:lnTo>
                  <a:pt x="470647" y="921124"/>
                </a:lnTo>
                <a:lnTo>
                  <a:pt x="194982" y="954741"/>
                </a:lnTo>
                <a:lnTo>
                  <a:pt x="60511" y="800100"/>
                </a:lnTo>
                <a:lnTo>
                  <a:pt x="295835" y="800100"/>
                </a:lnTo>
                <a:lnTo>
                  <a:pt x="416858" y="571500"/>
                </a:lnTo>
                <a:lnTo>
                  <a:pt x="168088" y="403412"/>
                </a:lnTo>
                <a:lnTo>
                  <a:pt x="255494" y="0"/>
                </a:lnTo>
                <a:lnTo>
                  <a:pt x="793376" y="121024"/>
                </a:lnTo>
                <a:lnTo>
                  <a:pt x="847164" y="813547"/>
                </a:lnTo>
                <a:lnTo>
                  <a:pt x="1163170" y="941294"/>
                </a:lnTo>
                <a:lnTo>
                  <a:pt x="1042147" y="1122830"/>
                </a:lnTo>
                <a:lnTo>
                  <a:pt x="1116105" y="1304365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760839" y="3251812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434887" y="3106263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339752" y="2429346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854304" y="2298737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746292" y="2714711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979712" y="2861394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896039" y="3080445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642356" y="3080445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782296" y="3257438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2051720" y="3221434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836186" y="3653482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570348" y="3725490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700155" y="3973799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2627784" y="3436387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711533" y="3611889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455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B1887-4B56-40B7-9D63-CD2FE8C60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80" y="404664"/>
            <a:ext cx="7696200" cy="1143000"/>
          </a:xfrm>
        </p:spPr>
        <p:txBody>
          <a:bodyPr/>
          <a:lstStyle/>
          <a:p>
            <a:r>
              <a:rPr lang="nb-NO" dirty="0" err="1"/>
              <a:t>Check</a:t>
            </a:r>
            <a:r>
              <a:rPr lang="nb-NO" dirty="0"/>
              <a:t> versus </a:t>
            </a:r>
            <a:r>
              <a:rPr lang="nb-NO" dirty="0" err="1"/>
              <a:t>solve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074F70-1601-4558-B1E0-4C7BC78DE7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11560" y="1412776"/>
                <a:ext cx="8075240" cy="4114800"/>
              </a:xfrm>
            </p:spPr>
            <p:txBody>
              <a:bodyPr/>
              <a:lstStyle/>
              <a:p>
                <a:r>
                  <a:rPr lang="en-US" sz="2400" dirty="0"/>
                  <a:t>How do you «check» a problem without solving it?</a:t>
                </a:r>
              </a:p>
              <a:p>
                <a:pPr lvl="1"/>
                <a:r>
                  <a:rPr lang="en-US" sz="2000" dirty="0"/>
                  <a:t>If someone propose a solution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you can check it</a:t>
                </a:r>
              </a:p>
              <a:p>
                <a:pPr lvl="2"/>
                <a:r>
                  <a:rPr lang="en-US" sz="1600" dirty="0"/>
                  <a:t>evaluate the function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/>
              </a:p>
              <a:p>
                <a:pPr lvl="2"/>
                <a:r>
                  <a:rPr lang="en-US" sz="1600" dirty="0"/>
                  <a:t>Is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 ?</m:t>
                    </m:r>
                  </m:oMath>
                </a14:m>
                <a:endParaRPr lang="en-US" sz="1600" dirty="0"/>
              </a:p>
              <a:p>
                <a:pPr lvl="2"/>
                <a:r>
                  <a:rPr lang="en-US" sz="1600" dirty="0"/>
                  <a:t>We still do not know how they got the value [lucky guess??]</a:t>
                </a:r>
              </a:p>
              <a:p>
                <a:pPr lvl="2"/>
                <a:r>
                  <a:rPr lang="en-US" sz="1600" dirty="0"/>
                  <a:t>We still do not know if it is the global optimum</a:t>
                </a:r>
                <a:br>
                  <a:rPr lang="en-US" sz="1600" dirty="0"/>
                </a:br>
                <a:endParaRPr lang="en-US" sz="1600" dirty="0"/>
              </a:p>
              <a:p>
                <a:r>
                  <a:rPr lang="en-US" sz="2400" dirty="0"/>
                  <a:t>It is harder to find the solution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400" dirty="0">
                        <a:latin typeface="Cambria Math" panose="02040503050406030204" pitchFamily="18" charset="0"/>
                      </a:rPr>
                      <m:t>argmax</m:t>
                    </m:r>
                    <m:r>
                      <a:rPr lang="nb-NO" sz="24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nb-NO" sz="2400" dirty="0"/>
              </a:p>
              <a:p>
                <a:pPr lvl="1"/>
                <a:r>
                  <a:rPr lang="en-US" sz="2000" dirty="0"/>
                  <a:t>solve it, find the global optimum with guarantee</a:t>
                </a:r>
                <a:br>
                  <a:rPr lang="en-US" sz="2000" dirty="0"/>
                </a:br>
                <a:endParaRPr lang="en-US" sz="2000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074F70-1601-4558-B1E0-4C7BC78DE7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1560" y="1412776"/>
                <a:ext cx="8075240" cy="4114800"/>
              </a:xfrm>
              <a:blipFill>
                <a:blip r:embed="rId2"/>
                <a:stretch>
                  <a:fillRect l="-981" t="-10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242139-39B6-4134-B3D6-84E2F47C9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C66043-170F-4DA5-9269-0E9F32B23DE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7DEBD1-985B-47A3-BD54-A42577EECD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2709258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6246" y="332656"/>
            <a:ext cx="7696200" cy="1143000"/>
          </a:xfrm>
        </p:spPr>
        <p:txBody>
          <a:bodyPr/>
          <a:lstStyle/>
          <a:p>
            <a:r>
              <a:rPr lang="en-US" sz="2800" dirty="0"/>
              <a:t>Example – Traveling salesperson problem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163" b="21267"/>
          <a:stretch/>
        </p:blipFill>
        <p:spPr>
          <a:xfrm>
            <a:off x="1153531" y="1275482"/>
            <a:ext cx="7414788" cy="29449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2021</a:t>
            </a:r>
          </a:p>
        </p:txBody>
      </p:sp>
      <p:sp>
        <p:nvSpPr>
          <p:cNvPr id="11" name="Freeform 10"/>
          <p:cNvSpPr/>
          <p:nvPr/>
        </p:nvSpPr>
        <p:spPr bwMode="auto">
          <a:xfrm>
            <a:off x="1620371" y="2309241"/>
            <a:ext cx="1163170" cy="1694330"/>
          </a:xfrm>
          <a:custGeom>
            <a:avLst/>
            <a:gdLst>
              <a:gd name="connsiteX0" fmla="*/ 121023 w 1163170"/>
              <a:gd name="connsiteY0" fmla="*/ 1694330 h 1694330"/>
              <a:gd name="connsiteX1" fmla="*/ 0 w 1163170"/>
              <a:gd name="connsiteY1" fmla="*/ 1432112 h 1694330"/>
              <a:gd name="connsiteX2" fmla="*/ 248770 w 1163170"/>
              <a:gd name="connsiteY2" fmla="*/ 1358153 h 1694330"/>
              <a:gd name="connsiteX3" fmla="*/ 470647 w 1163170"/>
              <a:gd name="connsiteY3" fmla="*/ 921124 h 1694330"/>
              <a:gd name="connsiteX4" fmla="*/ 194982 w 1163170"/>
              <a:gd name="connsiteY4" fmla="*/ 954741 h 1694330"/>
              <a:gd name="connsiteX5" fmla="*/ 60511 w 1163170"/>
              <a:gd name="connsiteY5" fmla="*/ 800100 h 1694330"/>
              <a:gd name="connsiteX6" fmla="*/ 295835 w 1163170"/>
              <a:gd name="connsiteY6" fmla="*/ 800100 h 1694330"/>
              <a:gd name="connsiteX7" fmla="*/ 416858 w 1163170"/>
              <a:gd name="connsiteY7" fmla="*/ 571500 h 1694330"/>
              <a:gd name="connsiteX8" fmla="*/ 168088 w 1163170"/>
              <a:gd name="connsiteY8" fmla="*/ 403412 h 1694330"/>
              <a:gd name="connsiteX9" fmla="*/ 255494 w 1163170"/>
              <a:gd name="connsiteY9" fmla="*/ 0 h 1694330"/>
              <a:gd name="connsiteX10" fmla="*/ 793376 w 1163170"/>
              <a:gd name="connsiteY10" fmla="*/ 121024 h 1694330"/>
              <a:gd name="connsiteX11" fmla="*/ 847164 w 1163170"/>
              <a:gd name="connsiteY11" fmla="*/ 813547 h 1694330"/>
              <a:gd name="connsiteX12" fmla="*/ 1163170 w 1163170"/>
              <a:gd name="connsiteY12" fmla="*/ 941294 h 1694330"/>
              <a:gd name="connsiteX13" fmla="*/ 1042147 w 1163170"/>
              <a:gd name="connsiteY13" fmla="*/ 1122830 h 1694330"/>
              <a:gd name="connsiteX14" fmla="*/ 1116105 w 1163170"/>
              <a:gd name="connsiteY14" fmla="*/ 1304365 h 169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63170" h="1694330">
                <a:moveTo>
                  <a:pt x="121023" y="1694330"/>
                </a:moveTo>
                <a:lnTo>
                  <a:pt x="0" y="1432112"/>
                </a:lnTo>
                <a:lnTo>
                  <a:pt x="248770" y="1358153"/>
                </a:lnTo>
                <a:lnTo>
                  <a:pt x="470647" y="921124"/>
                </a:lnTo>
                <a:lnTo>
                  <a:pt x="194982" y="954741"/>
                </a:lnTo>
                <a:lnTo>
                  <a:pt x="60511" y="800100"/>
                </a:lnTo>
                <a:lnTo>
                  <a:pt x="295835" y="800100"/>
                </a:lnTo>
                <a:lnTo>
                  <a:pt x="416858" y="571500"/>
                </a:lnTo>
                <a:lnTo>
                  <a:pt x="168088" y="403412"/>
                </a:lnTo>
                <a:lnTo>
                  <a:pt x="255494" y="0"/>
                </a:lnTo>
                <a:lnTo>
                  <a:pt x="793376" y="121024"/>
                </a:lnTo>
                <a:lnTo>
                  <a:pt x="847164" y="813547"/>
                </a:lnTo>
                <a:lnTo>
                  <a:pt x="1163170" y="941294"/>
                </a:lnTo>
                <a:lnTo>
                  <a:pt x="1042147" y="1122830"/>
                </a:lnTo>
                <a:lnTo>
                  <a:pt x="1116105" y="1304365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760839" y="3229947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434887" y="3084398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339752" y="2407481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854304" y="2276872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746292" y="2692846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979712" y="2839529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896039" y="3058580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642356" y="3058580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782296" y="3235573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2051720" y="3199569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836186" y="3631617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570348" y="3703625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700155" y="3951934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2627784" y="3414522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711533" y="3590024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05AA3F26-3396-4623-BE32-23583E1A9C06}"/>
              </a:ext>
            </a:extLst>
          </p:cNvPr>
          <p:cNvSpPr txBox="1">
            <a:spLocks/>
          </p:cNvSpPr>
          <p:nvPr/>
        </p:nvSpPr>
        <p:spPr bwMode="auto">
          <a:xfrm>
            <a:off x="3173285" y="2498949"/>
            <a:ext cx="5520955" cy="2944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kern="0" dirty="0"/>
              <a:t>Problem is NP-hard</a:t>
            </a:r>
          </a:p>
          <a:p>
            <a:pPr marL="457200" lvl="1" indent="0">
              <a:buNone/>
            </a:pPr>
            <a:r>
              <a:rPr lang="en-US" sz="1800" b="1" kern="0" dirty="0"/>
              <a:t>Check</a:t>
            </a:r>
            <a:r>
              <a:rPr lang="en-US" sz="1800" kern="0" dirty="0"/>
              <a:t>: </a:t>
            </a:r>
          </a:p>
          <a:p>
            <a:pPr marL="457200" lvl="1" indent="0">
              <a:buNone/>
            </a:pPr>
            <a:r>
              <a:rPr lang="en-US" sz="1800" kern="0" dirty="0"/>
              <a:t>Compute the travel time along one specific path </a:t>
            </a:r>
          </a:p>
          <a:p>
            <a:pPr marL="457200" lvl="1" indent="0">
              <a:buFontTx/>
              <a:buNone/>
            </a:pPr>
            <a:r>
              <a:rPr lang="en-US" sz="1800" kern="0" dirty="0"/>
              <a:t>N – operations  (N = number of cities)</a:t>
            </a:r>
          </a:p>
          <a:p>
            <a:pPr lvl="1"/>
            <a:endParaRPr lang="en-US" sz="1800" kern="0" dirty="0"/>
          </a:p>
          <a:p>
            <a:pPr marL="457200" lvl="1" indent="0">
              <a:buNone/>
            </a:pPr>
            <a:r>
              <a:rPr lang="en-US" sz="1800" b="1" kern="0" dirty="0"/>
              <a:t>Solve:</a:t>
            </a:r>
            <a:r>
              <a:rPr lang="en-US" sz="1800" kern="0" dirty="0"/>
              <a:t> </a:t>
            </a:r>
          </a:p>
          <a:p>
            <a:pPr marL="457200" lvl="1" indent="0">
              <a:buNone/>
            </a:pPr>
            <a:r>
              <a:rPr lang="en-US" sz="1800" kern="0" dirty="0"/>
              <a:t>Find the optimal route for the traveling salesman</a:t>
            </a:r>
          </a:p>
          <a:p>
            <a:pPr marL="457200" lvl="1" indent="0">
              <a:buFontTx/>
              <a:buNone/>
            </a:pPr>
            <a:r>
              <a:rPr lang="en-US" sz="1800" kern="0" dirty="0"/>
              <a:t>N!   possibilities  (number of orderings)</a:t>
            </a:r>
            <a:endParaRPr lang="nb-NO" sz="2000" kern="0" dirty="0"/>
          </a:p>
        </p:txBody>
      </p:sp>
    </p:spTree>
    <p:extLst>
      <p:ext uri="{BB962C8B-B14F-4D97-AF65-F5344CB8AC3E}">
        <p14:creationId xmlns:p14="http://schemas.microsoft.com/office/powerpoint/2010/main" val="496890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nb-NO" dirty="0"/>
              <a:t>NP-</a:t>
            </a:r>
            <a:r>
              <a:rPr lang="nb-NO" dirty="0" err="1"/>
              <a:t>complete</a:t>
            </a:r>
            <a:r>
              <a:rPr lang="nb-NO" dirty="0"/>
              <a:t> problems </a:t>
            </a:r>
            <a:r>
              <a:rPr lang="nb-NO" sz="2000" dirty="0"/>
              <a:t>(</a:t>
            </a:r>
            <a:r>
              <a:rPr lang="nb-NO" sz="2000" dirty="0" err="1"/>
              <a:t>how</a:t>
            </a:r>
            <a:r>
              <a:rPr lang="nb-NO" sz="2000" dirty="0"/>
              <a:t> hard </a:t>
            </a:r>
            <a:r>
              <a:rPr lang="nb-NO" sz="2000" dirty="0" err="1"/>
              <a:t>can</a:t>
            </a:r>
            <a:r>
              <a:rPr lang="nb-NO" sz="2000" dirty="0"/>
              <a:t> it be?)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3860"/>
          <a:stretch/>
        </p:blipFill>
        <p:spPr>
          <a:xfrm>
            <a:off x="804730" y="1196752"/>
            <a:ext cx="7825614" cy="324036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Content Placeholder 6"/>
          <p:cNvPicPr>
            <a:picLocks noChangeAspect="1"/>
          </p:cNvPicPr>
          <p:nvPr/>
        </p:nvPicPr>
        <p:blipFill rotWithShape="1">
          <a:blip r:embed="rId2"/>
          <a:srcRect t="65969"/>
          <a:stretch/>
        </p:blipFill>
        <p:spPr bwMode="auto">
          <a:xfrm>
            <a:off x="804730" y="4509120"/>
            <a:ext cx="7825614" cy="166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21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41784"/>
            <a:ext cx="7696200" cy="1143000"/>
          </a:xfrm>
        </p:spPr>
        <p:txBody>
          <a:bodyPr/>
          <a:lstStyle/>
          <a:p>
            <a:r>
              <a:rPr lang="nb-NO" dirty="0"/>
              <a:t>Model </a:t>
            </a:r>
            <a:r>
              <a:rPr lang="nb-NO" dirty="0" err="1"/>
              <a:t>selection</a:t>
            </a:r>
            <a:endParaRPr lang="nb-NO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0606"/>
          <a:stretch/>
        </p:blipFill>
        <p:spPr>
          <a:xfrm>
            <a:off x="793747" y="1268760"/>
            <a:ext cx="7758436" cy="187220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Content Placeholder 6"/>
          <p:cNvPicPr>
            <a:picLocks noChangeAspect="1"/>
          </p:cNvPicPr>
          <p:nvPr/>
        </p:nvPicPr>
        <p:blipFill rotWithShape="1">
          <a:blip r:embed="rId2"/>
          <a:srcRect t="43939" b="22727"/>
          <a:stretch/>
        </p:blipFill>
        <p:spPr bwMode="auto">
          <a:xfrm>
            <a:off x="793747" y="3356992"/>
            <a:ext cx="775843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6"/>
          <p:cNvPicPr>
            <a:picLocks noChangeAspect="1"/>
          </p:cNvPicPr>
          <p:nvPr/>
        </p:nvPicPr>
        <p:blipFill rotWithShape="1">
          <a:blip r:embed="rId2"/>
          <a:srcRect t="78788" b="-1"/>
          <a:stretch/>
        </p:blipFill>
        <p:spPr bwMode="auto">
          <a:xfrm>
            <a:off x="793747" y="5157192"/>
            <a:ext cx="775843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769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92696"/>
            <a:ext cx="7696200" cy="1143000"/>
          </a:xfrm>
        </p:spPr>
        <p:txBody>
          <a:bodyPr/>
          <a:lstStyle/>
          <a:p>
            <a:r>
              <a:rPr lang="en-US" dirty="0"/>
              <a:t>Need for heuristics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00808"/>
            <a:ext cx="7696200" cy="4114800"/>
          </a:xfrm>
        </p:spPr>
        <p:txBody>
          <a:bodyPr/>
          <a:lstStyle/>
          <a:p>
            <a:r>
              <a:rPr lang="en-US" sz="2400" dirty="0"/>
              <a:t>When no algorithm guaranties a global maximum (within a time frame)</a:t>
            </a:r>
          </a:p>
          <a:p>
            <a:endParaRPr lang="en-US" sz="2400" dirty="0"/>
          </a:p>
          <a:p>
            <a:r>
              <a:rPr lang="en-US" sz="2400" dirty="0"/>
              <a:t>Heuristics: Algorithms that find a good local optima within tolerable time</a:t>
            </a:r>
          </a:p>
          <a:p>
            <a:pPr lvl="1"/>
            <a:r>
              <a:rPr lang="en-US" sz="2000" dirty="0"/>
              <a:t>Local search</a:t>
            </a:r>
          </a:p>
          <a:p>
            <a:pPr lvl="1"/>
            <a:r>
              <a:rPr lang="en-US" sz="2000" dirty="0"/>
              <a:t>Simulated annealing</a:t>
            </a:r>
          </a:p>
          <a:p>
            <a:pPr lvl="1"/>
            <a:r>
              <a:rPr lang="en-US" sz="2000" dirty="0"/>
              <a:t>Tabu algorithm</a:t>
            </a:r>
          </a:p>
          <a:p>
            <a:pPr lvl="1"/>
            <a:r>
              <a:rPr lang="en-US" sz="2000" dirty="0"/>
              <a:t>Genetic algorithm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7" name="Høyre klammeparentes 6">
            <a:extLst>
              <a:ext uri="{FF2B5EF4-FFF2-40B4-BE49-F238E27FC236}">
                <a16:creationId xmlns:a16="http://schemas.microsoft.com/office/drawing/2014/main" id="{9EE1A448-0749-4237-3886-CE0363427906}"/>
              </a:ext>
            </a:extLst>
          </p:cNvPr>
          <p:cNvSpPr/>
          <p:nvPr/>
        </p:nvSpPr>
        <p:spPr bwMode="auto">
          <a:xfrm>
            <a:off x="4427984" y="3861048"/>
            <a:ext cx="242315" cy="1008112"/>
          </a:xfrm>
          <a:prstGeom prst="rightBrace">
            <a:avLst>
              <a:gd name="adj1" fmla="val 33253"/>
              <a:gd name="adj2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725A420E-91C2-A713-2F61-43EAE9BBCFF0}"/>
              </a:ext>
            </a:extLst>
          </p:cNvPr>
          <p:cNvSpPr txBox="1"/>
          <p:nvPr/>
        </p:nvSpPr>
        <p:spPr>
          <a:xfrm>
            <a:off x="4670299" y="4149080"/>
            <a:ext cx="34373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Neighborhood-algorithms</a:t>
            </a:r>
          </a:p>
        </p:txBody>
      </p:sp>
    </p:spTree>
    <p:extLst>
      <p:ext uri="{BB962C8B-B14F-4D97-AF65-F5344CB8AC3E}">
        <p14:creationId xmlns:p14="http://schemas.microsoft.com/office/powerpoint/2010/main" val="3970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58876-0B97-46C7-85AF-7B9B93E1B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544" y="838200"/>
            <a:ext cx="7696200" cy="1143000"/>
          </a:xfrm>
        </p:spPr>
        <p:txBody>
          <a:bodyPr/>
          <a:lstStyle/>
          <a:p>
            <a:r>
              <a:rPr lang="en-US" dirty="0"/>
              <a:t>Neighborhood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F503FE-EA37-4BED-8A40-AEB018BB8E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81200"/>
                <a:ext cx="8229600" cy="4114800"/>
              </a:xfrm>
            </p:spPr>
            <p:txBody>
              <a:bodyPr/>
              <a:lstStyle/>
              <a:p>
                <a:r>
                  <a:rPr lang="en-US" sz="2000" dirty="0"/>
                  <a:t>We can’t solve the full problem, i.e. not  P</a:t>
                </a:r>
              </a:p>
              <a:p>
                <a:r>
                  <a:rPr lang="en-US" sz="2000" dirty="0"/>
                  <a:t>We look for refinement of our current best guess</a:t>
                </a:r>
              </a:p>
              <a:p>
                <a:r>
                  <a:rPr lang="en-US" sz="2000" dirty="0"/>
                  <a:t>Limiting the search to a </a:t>
                </a:r>
                <a:r>
                  <a:rPr lang="en-US" sz="2000" b="1" dirty="0"/>
                  <a:t>local neighborhood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br>
                  <a:rPr lang="en-US" sz="2000" dirty="0"/>
                </a:br>
                <a:r>
                  <a:rPr lang="en-US" sz="2000" dirty="0"/>
                  <a:t>at any iteration </a:t>
                </a:r>
              </a:p>
              <a:p>
                <a:pPr lvl="1"/>
                <a:r>
                  <a:rPr lang="en-US" sz="1800" dirty="0"/>
                  <a:t>Example model selection : (change only one component)</a:t>
                </a:r>
                <a:br>
                  <a:rPr lang="en-US" sz="1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en-US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∃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such</m:t>
                    </m:r>
                    <m: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that</m:t>
                    </m:r>
                    <m: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d>
                          <m:dPr>
                            <m:ctrlPr>
                              <a:rPr lang="en-US" sz="1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sup>
                    </m:sSubSup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1800" dirty="0"/>
              </a:p>
              <a:p>
                <a:pPr lvl="1"/>
                <a:r>
                  <a:rPr lang="en-US" sz="1800" dirty="0"/>
                  <a:t>Example traveling salesperson</a:t>
                </a:r>
              </a:p>
              <a:p>
                <a:pPr marL="457200" lvl="1" indent="0">
                  <a:buNone/>
                </a:pPr>
                <a:r>
                  <a:rPr lang="en-US" sz="1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en-US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∃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such</m:t>
                    </m:r>
                    <m: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that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sup>
                    </m:sSubSup>
                    <m:r>
                      <a:rPr lang="en-US" sz="1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sub>
                      <m:sup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sup>
                    </m:sSubSup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and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d>
                          <m:dPr>
                            <m:ctrlPr>
                              <a:rPr lang="en-US" sz="1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sup>
                    </m:sSubSup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F503FE-EA37-4BED-8A40-AEB018BB8E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81200"/>
                <a:ext cx="8229600" cy="4114800"/>
              </a:xfrm>
              <a:blipFill>
                <a:blip r:embed="rId2"/>
                <a:stretch>
                  <a:fillRect l="-667" t="-5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5C2BFC-59FF-4312-B028-757041D6B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6C5DB-520D-4763-AF3C-4C51BC7F8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43A7118-94CC-46D0-8AE7-F192D99F9924}"/>
              </a:ext>
            </a:extLst>
          </p:cNvPr>
          <p:cNvGrpSpPr/>
          <p:nvPr/>
        </p:nvGrpSpPr>
        <p:grpSpPr>
          <a:xfrm>
            <a:off x="4866799" y="5013176"/>
            <a:ext cx="1217370" cy="1235224"/>
            <a:chOff x="1153531" y="2420888"/>
            <a:chExt cx="1762285" cy="2016224"/>
          </a:xfrm>
        </p:grpSpPr>
        <p:pic>
          <p:nvPicPr>
            <p:cNvPr id="11" name="Content Placeholder 6">
              <a:extLst>
                <a:ext uri="{FF2B5EF4-FFF2-40B4-BE49-F238E27FC236}">
                  <a16:creationId xmlns:a16="http://schemas.microsoft.com/office/drawing/2014/main" id="{719B3D10-CA28-4979-8BF7-95640864BD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9733" r="76233" b="21267"/>
            <a:stretch/>
          </p:blipFill>
          <p:spPr bwMode="auto">
            <a:xfrm>
              <a:off x="1153531" y="2420888"/>
              <a:ext cx="1762285" cy="201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E0A49B9A-90D1-4A65-866E-CB963F31B1BB}"/>
                </a:ext>
              </a:extLst>
            </p:cNvPr>
            <p:cNvSpPr/>
            <p:nvPr/>
          </p:nvSpPr>
          <p:spPr bwMode="auto">
            <a:xfrm>
              <a:off x="1620371" y="2538672"/>
              <a:ext cx="1163170" cy="1694330"/>
            </a:xfrm>
            <a:custGeom>
              <a:avLst/>
              <a:gdLst>
                <a:gd name="connsiteX0" fmla="*/ 121023 w 1163170"/>
                <a:gd name="connsiteY0" fmla="*/ 1694330 h 1694330"/>
                <a:gd name="connsiteX1" fmla="*/ 0 w 1163170"/>
                <a:gd name="connsiteY1" fmla="*/ 1432112 h 1694330"/>
                <a:gd name="connsiteX2" fmla="*/ 248770 w 1163170"/>
                <a:gd name="connsiteY2" fmla="*/ 1358153 h 1694330"/>
                <a:gd name="connsiteX3" fmla="*/ 470647 w 1163170"/>
                <a:gd name="connsiteY3" fmla="*/ 921124 h 1694330"/>
                <a:gd name="connsiteX4" fmla="*/ 194982 w 1163170"/>
                <a:gd name="connsiteY4" fmla="*/ 954741 h 1694330"/>
                <a:gd name="connsiteX5" fmla="*/ 60511 w 1163170"/>
                <a:gd name="connsiteY5" fmla="*/ 800100 h 1694330"/>
                <a:gd name="connsiteX6" fmla="*/ 295835 w 1163170"/>
                <a:gd name="connsiteY6" fmla="*/ 800100 h 1694330"/>
                <a:gd name="connsiteX7" fmla="*/ 416858 w 1163170"/>
                <a:gd name="connsiteY7" fmla="*/ 571500 h 1694330"/>
                <a:gd name="connsiteX8" fmla="*/ 168088 w 1163170"/>
                <a:gd name="connsiteY8" fmla="*/ 403412 h 1694330"/>
                <a:gd name="connsiteX9" fmla="*/ 255494 w 1163170"/>
                <a:gd name="connsiteY9" fmla="*/ 0 h 1694330"/>
                <a:gd name="connsiteX10" fmla="*/ 793376 w 1163170"/>
                <a:gd name="connsiteY10" fmla="*/ 121024 h 1694330"/>
                <a:gd name="connsiteX11" fmla="*/ 847164 w 1163170"/>
                <a:gd name="connsiteY11" fmla="*/ 813547 h 1694330"/>
                <a:gd name="connsiteX12" fmla="*/ 1163170 w 1163170"/>
                <a:gd name="connsiteY12" fmla="*/ 941294 h 1694330"/>
                <a:gd name="connsiteX13" fmla="*/ 1042147 w 1163170"/>
                <a:gd name="connsiteY13" fmla="*/ 1122830 h 1694330"/>
                <a:gd name="connsiteX14" fmla="*/ 1116105 w 1163170"/>
                <a:gd name="connsiteY14" fmla="*/ 1304365 h 1694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63170" h="1694330">
                  <a:moveTo>
                    <a:pt x="121023" y="1694330"/>
                  </a:moveTo>
                  <a:lnTo>
                    <a:pt x="0" y="1432112"/>
                  </a:lnTo>
                  <a:lnTo>
                    <a:pt x="248770" y="1358153"/>
                  </a:lnTo>
                  <a:lnTo>
                    <a:pt x="470647" y="921124"/>
                  </a:lnTo>
                  <a:lnTo>
                    <a:pt x="194982" y="954741"/>
                  </a:lnTo>
                  <a:lnTo>
                    <a:pt x="60511" y="800100"/>
                  </a:lnTo>
                  <a:lnTo>
                    <a:pt x="295835" y="800100"/>
                  </a:lnTo>
                  <a:lnTo>
                    <a:pt x="416858" y="571500"/>
                  </a:lnTo>
                  <a:lnTo>
                    <a:pt x="168088" y="403412"/>
                  </a:lnTo>
                  <a:lnTo>
                    <a:pt x="255494" y="0"/>
                  </a:lnTo>
                  <a:lnTo>
                    <a:pt x="793376" y="121024"/>
                  </a:lnTo>
                  <a:lnTo>
                    <a:pt x="847164" y="813547"/>
                  </a:lnTo>
                  <a:lnTo>
                    <a:pt x="1163170" y="941294"/>
                  </a:lnTo>
                  <a:lnTo>
                    <a:pt x="1042147" y="1122830"/>
                  </a:lnTo>
                  <a:lnTo>
                    <a:pt x="1116105" y="1304365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E3BF469-696F-4024-9DFD-29A2851E3518}"/>
                </a:ext>
              </a:extLst>
            </p:cNvPr>
            <p:cNvSpPr/>
            <p:nvPr/>
          </p:nvSpPr>
          <p:spPr bwMode="auto">
            <a:xfrm>
              <a:off x="2760839" y="3459378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B9BC5ED-FD65-4CF9-B54D-C17AED2AFD9C}"/>
                </a:ext>
              </a:extLst>
            </p:cNvPr>
            <p:cNvSpPr/>
            <p:nvPr/>
          </p:nvSpPr>
          <p:spPr bwMode="auto">
            <a:xfrm>
              <a:off x="2434887" y="3313829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EBF94DA-7768-4291-BB71-C08BDAA614FC}"/>
                </a:ext>
              </a:extLst>
            </p:cNvPr>
            <p:cNvSpPr/>
            <p:nvPr/>
          </p:nvSpPr>
          <p:spPr bwMode="auto">
            <a:xfrm>
              <a:off x="2339752" y="2636912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2BBA2C7-D64A-4AB2-9309-F5A0D5EB7FB4}"/>
                </a:ext>
              </a:extLst>
            </p:cNvPr>
            <p:cNvSpPr/>
            <p:nvPr/>
          </p:nvSpPr>
          <p:spPr bwMode="auto">
            <a:xfrm>
              <a:off x="1854304" y="2506303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9E6043F-890E-40E5-812B-076B47B98F5F}"/>
                </a:ext>
              </a:extLst>
            </p:cNvPr>
            <p:cNvSpPr/>
            <p:nvPr/>
          </p:nvSpPr>
          <p:spPr bwMode="auto">
            <a:xfrm>
              <a:off x="1746292" y="2922277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52D51A-FCC5-4D5C-B712-F47402F989C6}"/>
                </a:ext>
              </a:extLst>
            </p:cNvPr>
            <p:cNvSpPr/>
            <p:nvPr/>
          </p:nvSpPr>
          <p:spPr bwMode="auto">
            <a:xfrm>
              <a:off x="1979712" y="306896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CA825DB-F3D1-4627-A84E-84CD7515F8E4}"/>
                </a:ext>
              </a:extLst>
            </p:cNvPr>
            <p:cNvSpPr/>
            <p:nvPr/>
          </p:nvSpPr>
          <p:spPr bwMode="auto">
            <a:xfrm>
              <a:off x="1896039" y="3288011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E8A0F2D-1B61-45ED-82B4-438167AD88CE}"/>
                </a:ext>
              </a:extLst>
            </p:cNvPr>
            <p:cNvSpPr/>
            <p:nvPr/>
          </p:nvSpPr>
          <p:spPr bwMode="auto">
            <a:xfrm>
              <a:off x="1642356" y="3288011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F5F0AC0-8D0A-47C9-A4BE-8BDD944BF064}"/>
                </a:ext>
              </a:extLst>
            </p:cNvPr>
            <p:cNvSpPr/>
            <p:nvPr/>
          </p:nvSpPr>
          <p:spPr bwMode="auto">
            <a:xfrm>
              <a:off x="1782296" y="3465004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618A66D-DF89-4748-B1C0-ADCCAC6D898C}"/>
                </a:ext>
              </a:extLst>
            </p:cNvPr>
            <p:cNvSpPr/>
            <p:nvPr/>
          </p:nvSpPr>
          <p:spPr bwMode="auto">
            <a:xfrm>
              <a:off x="2051720" y="342900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E4A8329-80E5-4229-95BC-E96B9E98F2D1}"/>
                </a:ext>
              </a:extLst>
            </p:cNvPr>
            <p:cNvSpPr/>
            <p:nvPr/>
          </p:nvSpPr>
          <p:spPr bwMode="auto">
            <a:xfrm>
              <a:off x="1836186" y="3861048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748CBFA-14D9-4DF9-BBA0-711E92C2EA0D}"/>
                </a:ext>
              </a:extLst>
            </p:cNvPr>
            <p:cNvSpPr/>
            <p:nvPr/>
          </p:nvSpPr>
          <p:spPr bwMode="auto">
            <a:xfrm>
              <a:off x="1570348" y="3933056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885E8932-B170-43DF-B3CF-B27336B445EC}"/>
                </a:ext>
              </a:extLst>
            </p:cNvPr>
            <p:cNvSpPr/>
            <p:nvPr/>
          </p:nvSpPr>
          <p:spPr bwMode="auto">
            <a:xfrm>
              <a:off x="1700155" y="4181365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8FC31A9-3353-4854-A5B7-8938E31AD77D}"/>
                </a:ext>
              </a:extLst>
            </p:cNvPr>
            <p:cNvSpPr/>
            <p:nvPr/>
          </p:nvSpPr>
          <p:spPr bwMode="auto">
            <a:xfrm>
              <a:off x="2627784" y="3643953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10C4E47-7A31-4D89-9384-E78129B4487A}"/>
                </a:ext>
              </a:extLst>
            </p:cNvPr>
            <p:cNvSpPr/>
            <p:nvPr/>
          </p:nvSpPr>
          <p:spPr bwMode="auto">
            <a:xfrm>
              <a:off x="2711533" y="3819455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pic>
        <p:nvPicPr>
          <p:cNvPr id="28" name="Content Placeholder 6">
            <a:extLst>
              <a:ext uri="{FF2B5EF4-FFF2-40B4-BE49-F238E27FC236}">
                <a16:creationId xmlns:a16="http://schemas.microsoft.com/office/drawing/2014/main" id="{E41134C9-48CA-46A0-A7AF-667D8604BDE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861" t="53030" r="61979" b="29991"/>
          <a:stretch/>
        </p:blipFill>
        <p:spPr bwMode="auto">
          <a:xfrm>
            <a:off x="6876256" y="3717032"/>
            <a:ext cx="2088232" cy="72008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E5FB1ED-25A4-4177-866C-4709647DC6F6}"/>
                  </a:ext>
                </a:extLst>
              </p:cNvPr>
              <p:cNvSpPr txBox="1"/>
              <p:nvPr/>
            </p:nvSpPr>
            <p:spPr>
              <a:xfrm>
                <a:off x="7552804" y="3228945"/>
                <a:ext cx="120588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"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𝜸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"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E5FB1ED-25A4-4177-866C-4709647DC6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2804" y="3228945"/>
                <a:ext cx="1205880" cy="400110"/>
              </a:xfrm>
              <a:prstGeom prst="rect">
                <a:avLst/>
              </a:prstGeom>
              <a:blipFill>
                <a:blip r:embed="rId5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4C029FB-7699-4D15-B766-FA8B8F070570}"/>
                  </a:ext>
                </a:extLst>
              </p:cNvPr>
              <p:cNvSpPr txBox="1"/>
              <p:nvPr/>
            </p:nvSpPr>
            <p:spPr>
              <a:xfrm>
                <a:off x="2598137" y="5435431"/>
                <a:ext cx="223819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"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𝒐𝒓𝒅𝒆𝒓𝒊𝒏𝒈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"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4C029FB-7699-4D15-B766-FA8B8F0705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137" y="5435431"/>
                <a:ext cx="2238197" cy="400110"/>
              </a:xfrm>
              <a:prstGeom prst="rect">
                <a:avLst/>
              </a:prstGeom>
              <a:blipFill>
                <a:blip r:embed="rId6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376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76672"/>
            <a:ext cx="7696200" cy="1143000"/>
          </a:xfrm>
        </p:spPr>
        <p:txBody>
          <a:bodyPr/>
          <a:lstStyle/>
          <a:p>
            <a:r>
              <a:rPr lang="en-US" dirty="0"/>
              <a:t>Local search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1340768"/>
                <a:ext cx="7181800" cy="4464496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 sz="2000" dirty="0"/>
                  <a:t>Iterative improvement: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p>
                  </m:oMath>
                </a14:m>
                <a:r>
                  <a:rPr lang="en-US" sz="2000" dirty="0"/>
                  <a:t>  (Move or step)</a:t>
                </a:r>
              </a:p>
              <a:p>
                <a:r>
                  <a:rPr lang="en-US" sz="2000" dirty="0"/>
                  <a:t>Limiting the search to a </a:t>
                </a:r>
                <a:r>
                  <a:rPr lang="en-US" sz="2000" b="1" dirty="0"/>
                  <a:t>local neighborhood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br>
                  <a:rPr lang="en-US" sz="2000" dirty="0"/>
                </a:br>
                <a:r>
                  <a:rPr lang="en-US" sz="2000" dirty="0"/>
                  <a:t>at any particular iteration </a:t>
                </a:r>
                <a:br>
                  <a:rPr lang="en-US" sz="1800" dirty="0"/>
                </a:br>
                <a:endParaRPr lang="en-US" sz="1800" dirty="0"/>
              </a:p>
              <a:p>
                <a:r>
                  <a:rPr lang="en-US" sz="2000" dirty="0"/>
                  <a:t>Steepest ascent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Random ascent: </a:t>
                </a:r>
              </a:p>
              <a:p>
                <a:pPr lvl="1"/>
                <a:r>
                  <a:rPr lang="en-US" sz="1800" dirty="0"/>
                  <a:t>Test random samples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US" sz="1800" dirty="0"/>
                  <a:t>from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en-US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endParaRPr lang="en-US" sz="1800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p>
                  </m:oMath>
                </a14:m>
                <a:r>
                  <a:rPr lang="en-US" sz="1800" dirty="0"/>
                  <a:t> first sample such that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</m:sSub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endParaRPr lang="en-US" sz="1800" dirty="0"/>
              </a:p>
              <a:p>
                <a:pPr lvl="1"/>
                <a:endParaRPr lang="en-US" sz="1800" dirty="0"/>
              </a:p>
              <a:p>
                <a:r>
                  <a:rPr lang="en-US" sz="2000" dirty="0"/>
                  <a:t>Balance:  neighborhood size vs speed</a:t>
                </a:r>
              </a:p>
              <a:p>
                <a:pPr lvl="1"/>
                <a:endParaRPr lang="en-US" sz="18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pPr marL="457200" lvl="1" indent="0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340768"/>
                <a:ext cx="7181800" cy="4464496"/>
              </a:xfrm>
              <a:blipFill>
                <a:blip r:embed="rId2"/>
                <a:stretch>
                  <a:fillRect l="-678" t="-27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936269" y="2945045"/>
                <a:ext cx="3662221" cy="5116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+1)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argmax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</m:e>
                            <m:sub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𝒩</m:t>
                              </m:r>
                              <m:d>
                                <m:d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𝜽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sub>
                          </m:sSub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6269" y="2945045"/>
                <a:ext cx="3662221" cy="5116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1543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starting points combined with local search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Select many starting points </a:t>
            </a:r>
          </a:p>
          <a:p>
            <a:pPr lvl="1"/>
            <a:r>
              <a:rPr lang="en-US" sz="2000" dirty="0"/>
              <a:t>Stratified or random sampling</a:t>
            </a:r>
          </a:p>
          <a:p>
            <a:r>
              <a:rPr lang="en-US" sz="2400" dirty="0"/>
              <a:t>Run local search from each staring point</a:t>
            </a:r>
          </a:p>
          <a:p>
            <a:pPr lvl="1"/>
            <a:r>
              <a:rPr lang="en-US" sz="2000" dirty="0"/>
              <a:t>Random or steepest ascent</a:t>
            </a:r>
          </a:p>
          <a:p>
            <a:r>
              <a:rPr lang="en-US" sz="2400" dirty="0"/>
              <a:t>Select best final answer</a:t>
            </a:r>
          </a:p>
          <a:p>
            <a:endParaRPr lang="en-US" sz="2400" dirty="0"/>
          </a:p>
          <a:p>
            <a:r>
              <a:rPr lang="en-US" sz="2400" dirty="0"/>
              <a:t>Works very well in many cases</a:t>
            </a:r>
          </a:p>
          <a:p>
            <a:endParaRPr lang="en-US" sz="2400" dirty="0"/>
          </a:p>
          <a:p>
            <a:r>
              <a:rPr lang="en-US" sz="2400" dirty="0"/>
              <a:t>Random starting point can be used for any optimization method. (Build confidence in optimum)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1354391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6246" y="332656"/>
            <a:ext cx="7696200" cy="1143000"/>
          </a:xfrm>
        </p:spPr>
        <p:txBody>
          <a:bodyPr/>
          <a:lstStyle/>
          <a:p>
            <a:r>
              <a:rPr lang="en-US" sz="2800" dirty="0"/>
              <a:t>Example – Traveling salesperson problem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778"/>
          <a:stretch/>
        </p:blipFill>
        <p:spPr>
          <a:xfrm>
            <a:off x="1153531" y="1268760"/>
            <a:ext cx="7414788" cy="383589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11" name="Freeform 10"/>
          <p:cNvSpPr/>
          <p:nvPr/>
        </p:nvSpPr>
        <p:spPr bwMode="auto">
          <a:xfrm>
            <a:off x="1620371" y="2331106"/>
            <a:ext cx="1163170" cy="1694330"/>
          </a:xfrm>
          <a:custGeom>
            <a:avLst/>
            <a:gdLst>
              <a:gd name="connsiteX0" fmla="*/ 121023 w 1163170"/>
              <a:gd name="connsiteY0" fmla="*/ 1694330 h 1694330"/>
              <a:gd name="connsiteX1" fmla="*/ 0 w 1163170"/>
              <a:gd name="connsiteY1" fmla="*/ 1432112 h 1694330"/>
              <a:gd name="connsiteX2" fmla="*/ 248770 w 1163170"/>
              <a:gd name="connsiteY2" fmla="*/ 1358153 h 1694330"/>
              <a:gd name="connsiteX3" fmla="*/ 470647 w 1163170"/>
              <a:gd name="connsiteY3" fmla="*/ 921124 h 1694330"/>
              <a:gd name="connsiteX4" fmla="*/ 194982 w 1163170"/>
              <a:gd name="connsiteY4" fmla="*/ 954741 h 1694330"/>
              <a:gd name="connsiteX5" fmla="*/ 60511 w 1163170"/>
              <a:gd name="connsiteY5" fmla="*/ 800100 h 1694330"/>
              <a:gd name="connsiteX6" fmla="*/ 295835 w 1163170"/>
              <a:gd name="connsiteY6" fmla="*/ 800100 h 1694330"/>
              <a:gd name="connsiteX7" fmla="*/ 416858 w 1163170"/>
              <a:gd name="connsiteY7" fmla="*/ 571500 h 1694330"/>
              <a:gd name="connsiteX8" fmla="*/ 168088 w 1163170"/>
              <a:gd name="connsiteY8" fmla="*/ 403412 h 1694330"/>
              <a:gd name="connsiteX9" fmla="*/ 255494 w 1163170"/>
              <a:gd name="connsiteY9" fmla="*/ 0 h 1694330"/>
              <a:gd name="connsiteX10" fmla="*/ 793376 w 1163170"/>
              <a:gd name="connsiteY10" fmla="*/ 121024 h 1694330"/>
              <a:gd name="connsiteX11" fmla="*/ 847164 w 1163170"/>
              <a:gd name="connsiteY11" fmla="*/ 813547 h 1694330"/>
              <a:gd name="connsiteX12" fmla="*/ 1163170 w 1163170"/>
              <a:gd name="connsiteY12" fmla="*/ 941294 h 1694330"/>
              <a:gd name="connsiteX13" fmla="*/ 1042147 w 1163170"/>
              <a:gd name="connsiteY13" fmla="*/ 1122830 h 1694330"/>
              <a:gd name="connsiteX14" fmla="*/ 1116105 w 1163170"/>
              <a:gd name="connsiteY14" fmla="*/ 1304365 h 169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63170" h="1694330">
                <a:moveTo>
                  <a:pt x="121023" y="1694330"/>
                </a:moveTo>
                <a:lnTo>
                  <a:pt x="0" y="1432112"/>
                </a:lnTo>
                <a:lnTo>
                  <a:pt x="248770" y="1358153"/>
                </a:lnTo>
                <a:lnTo>
                  <a:pt x="470647" y="921124"/>
                </a:lnTo>
                <a:lnTo>
                  <a:pt x="194982" y="954741"/>
                </a:lnTo>
                <a:lnTo>
                  <a:pt x="60511" y="800100"/>
                </a:lnTo>
                <a:lnTo>
                  <a:pt x="295835" y="800100"/>
                </a:lnTo>
                <a:lnTo>
                  <a:pt x="416858" y="571500"/>
                </a:lnTo>
                <a:lnTo>
                  <a:pt x="168088" y="403412"/>
                </a:lnTo>
                <a:lnTo>
                  <a:pt x="255494" y="0"/>
                </a:lnTo>
                <a:lnTo>
                  <a:pt x="793376" y="121024"/>
                </a:lnTo>
                <a:lnTo>
                  <a:pt x="847164" y="813547"/>
                </a:lnTo>
                <a:lnTo>
                  <a:pt x="1163170" y="941294"/>
                </a:lnTo>
                <a:lnTo>
                  <a:pt x="1042147" y="1122830"/>
                </a:lnTo>
                <a:lnTo>
                  <a:pt x="1116105" y="1304365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760839" y="3251812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434887" y="3106263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339752" y="2429346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854304" y="2298737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746292" y="2714711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979712" y="2861394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896039" y="3080445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642356" y="3080445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782296" y="3257438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2051720" y="3221434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836186" y="3653482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1570348" y="3725490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700155" y="3973799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2627784" y="3436387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711533" y="3611889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775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5605106" y="271165"/>
            <a:ext cx="3215365" cy="577812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0273" y="3152936"/>
            <a:ext cx="2982730" cy="27779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Greedy 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00066" y="1151349"/>
                <a:ext cx="4680450" cy="1927218"/>
              </a:xfrm>
            </p:spPr>
            <p:txBody>
              <a:bodyPr/>
              <a:lstStyle/>
              <a:p>
                <a:r>
                  <a:rPr lang="en-US" sz="2000" dirty="0"/>
                  <a:t>Random initialization</a:t>
                </a:r>
              </a:p>
              <a:p>
                <a:r>
                  <a:rPr lang="en-US" sz="2000" dirty="0"/>
                  <a:t>Compare all pairs of swap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2000" b="0" i="1" dirty="0" smtClean="0">
                            <a:latin typeface="Cambria Math" panose="02040503050406030204" pitchFamily="18" charset="0"/>
                          </a:rPr>
                          <m:t>⋅</m:t>
                        </m:r>
                        <m:d>
                          <m:dPr>
                            <m:ctrlPr>
                              <a:rPr lang="en-US" sz="20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sz="2000" i="1" dirty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num>
                      <m:den>
                        <m:r>
                          <a:rPr lang="nb-NO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000" dirty="0"/>
                  <a:t>)</a:t>
                </a:r>
              </a:p>
              <a:p>
                <a:r>
                  <a:rPr lang="en-US" sz="2000" dirty="0"/>
                  <a:t>Select the best</a:t>
                </a:r>
              </a:p>
              <a:p>
                <a:r>
                  <a:rPr lang="en-US" sz="2000" dirty="0"/>
                  <a:t>Continue until no improvement</a:t>
                </a:r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0066" y="1151349"/>
                <a:ext cx="4680450" cy="1927218"/>
              </a:xfrm>
              <a:blipFill>
                <a:blip r:embed="rId3"/>
                <a:stretch>
                  <a:fillRect l="-1172" t="-15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E85F33-64F2-DC45-8242-2D1EA2FA570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STK 4051 Computational statistics, spring 2020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4699"/>
          <a:stretch/>
        </p:blipFill>
        <p:spPr>
          <a:xfrm>
            <a:off x="5777936" y="599766"/>
            <a:ext cx="2869704" cy="2603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04248" y="3674307"/>
            <a:ext cx="13308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Endpoint</a:t>
            </a:r>
            <a:b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</a:b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= 3.50689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57547" y="357278"/>
            <a:ext cx="15039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Seed=2323</a:t>
            </a:r>
          </a:p>
        </p:txBody>
      </p:sp>
      <p:sp>
        <p:nvSpPr>
          <p:cNvPr id="13" name="Rectangle 12"/>
          <p:cNvSpPr/>
          <p:nvPr/>
        </p:nvSpPr>
        <p:spPr bwMode="auto">
          <a:xfrm rot="16200000">
            <a:off x="1312938" y="1854126"/>
            <a:ext cx="2952328" cy="543800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9870" y="3404254"/>
            <a:ext cx="2466226" cy="244592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636504" y="3763405"/>
            <a:ext cx="15440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Endpoint</a:t>
            </a:r>
            <a:b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</a:b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=  3.346855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756" y="3263847"/>
            <a:ext cx="3015751" cy="282558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66520" y="3104882"/>
            <a:ext cx="18598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Seed= 232323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11563" y="3093037"/>
            <a:ext cx="3223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(NB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keep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 same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points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 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07327" y="5710674"/>
            <a:ext cx="1008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× 105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9402" y="5689325"/>
            <a:ext cx="1008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× 105</a:t>
            </a:r>
          </a:p>
        </p:txBody>
      </p:sp>
    </p:spTree>
    <p:extLst>
      <p:ext uri="{BB962C8B-B14F-4D97-AF65-F5344CB8AC3E}">
        <p14:creationId xmlns:p14="http://schemas.microsoft.com/office/powerpoint/2010/main" val="195415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/>
      <p:bldP spid="10" grpId="0"/>
      <p:bldP spid="13" grpId="0" animBg="1"/>
      <p:bldP spid="17" grpId="0"/>
      <p:bldP spid="15" grpId="0"/>
      <p:bldP spid="19" grpId="0"/>
      <p:bldP spid="11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80324"/>
          <a:stretch/>
        </p:blipFill>
        <p:spPr>
          <a:xfrm>
            <a:off x="995470" y="1052736"/>
            <a:ext cx="7032914" cy="1008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564" y="332656"/>
            <a:ext cx="7696200" cy="1143000"/>
          </a:xfrm>
        </p:spPr>
        <p:txBody>
          <a:bodyPr/>
          <a:lstStyle/>
          <a:p>
            <a:r>
              <a:rPr lang="nb-NO" dirty="0" err="1"/>
              <a:t>Simulated</a:t>
            </a:r>
            <a:r>
              <a:rPr lang="nb-NO" dirty="0"/>
              <a:t> </a:t>
            </a:r>
            <a:r>
              <a:rPr lang="nb-NO" dirty="0" err="1"/>
              <a:t>annealing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Content Placeholder 6"/>
          <p:cNvPicPr>
            <a:picLocks noChangeAspect="1"/>
          </p:cNvPicPr>
          <p:nvPr/>
        </p:nvPicPr>
        <p:blipFill rotWithShape="1">
          <a:blip r:embed="rId2"/>
          <a:srcRect t="76703"/>
          <a:stretch/>
        </p:blipFill>
        <p:spPr bwMode="auto">
          <a:xfrm>
            <a:off x="981116" y="4760767"/>
            <a:ext cx="7032914" cy="1193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6"/>
          <p:cNvPicPr>
            <a:picLocks noChangeAspect="1"/>
          </p:cNvPicPr>
          <p:nvPr/>
        </p:nvPicPr>
        <p:blipFill rotWithShape="1">
          <a:blip r:embed="rId2"/>
          <a:srcRect t="19895" b="66051"/>
          <a:stretch/>
        </p:blipFill>
        <p:spPr bwMode="auto">
          <a:xfrm>
            <a:off x="977005" y="2060848"/>
            <a:ext cx="7032914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6"/>
          <p:cNvPicPr>
            <a:picLocks noChangeAspect="1"/>
          </p:cNvPicPr>
          <p:nvPr/>
        </p:nvPicPr>
        <p:blipFill rotWithShape="1">
          <a:blip r:embed="rId2"/>
          <a:srcRect t="40427" b="24295"/>
          <a:stretch/>
        </p:blipFill>
        <p:spPr bwMode="auto">
          <a:xfrm>
            <a:off x="977005" y="2780927"/>
            <a:ext cx="7032914" cy="180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 bwMode="auto">
          <a:xfrm>
            <a:off x="1187624" y="4267340"/>
            <a:ext cx="3960440" cy="432048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20072" y="4267340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= Cooling schedule</a:t>
            </a:r>
          </a:p>
        </p:txBody>
      </p:sp>
      <p:pic>
        <p:nvPicPr>
          <p:cNvPr id="13" name="Content Placeholder 6"/>
          <p:cNvPicPr>
            <a:picLocks noChangeAspect="1"/>
          </p:cNvPicPr>
          <p:nvPr/>
        </p:nvPicPr>
        <p:blipFill rotWithShape="1">
          <a:blip r:embed="rId2"/>
          <a:srcRect t="95565" r="96929" b="-46"/>
          <a:stretch/>
        </p:blipFill>
        <p:spPr bwMode="auto">
          <a:xfrm>
            <a:off x="983729" y="5986636"/>
            <a:ext cx="216024" cy="229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169120" y="5951839"/>
            <a:ext cx="5779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Store «best so far» in addition to iterations (for the end game)</a:t>
            </a:r>
          </a:p>
        </p:txBody>
      </p:sp>
    </p:spTree>
    <p:extLst>
      <p:ext uri="{BB962C8B-B14F-4D97-AF65-F5344CB8AC3E}">
        <p14:creationId xmlns:p14="http://schemas.microsoft.com/office/powerpoint/2010/main" val="353657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13552"/>
            <a:ext cx="7696200" cy="1143000"/>
          </a:xfrm>
        </p:spPr>
        <p:txBody>
          <a:bodyPr/>
          <a:lstStyle/>
          <a:p>
            <a:r>
              <a:rPr lang="en-US" dirty="0"/>
              <a:t>Practical issues – Simulated annealing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8503"/>
          <a:stretch/>
        </p:blipFill>
        <p:spPr>
          <a:xfrm>
            <a:off x="323528" y="1262416"/>
            <a:ext cx="8655876" cy="132437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Content Placeholder 6"/>
          <p:cNvPicPr>
            <a:picLocks noChangeAspect="1"/>
          </p:cNvPicPr>
          <p:nvPr/>
        </p:nvPicPr>
        <p:blipFill rotWithShape="1">
          <a:blip r:embed="rId2"/>
          <a:srcRect t="44999" b="37876"/>
          <a:stretch/>
        </p:blipFill>
        <p:spPr bwMode="auto">
          <a:xfrm>
            <a:off x="323528" y="3501008"/>
            <a:ext cx="865587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6"/>
          <p:cNvPicPr>
            <a:picLocks noChangeAspect="1"/>
          </p:cNvPicPr>
          <p:nvPr/>
        </p:nvPicPr>
        <p:blipFill rotWithShape="1">
          <a:blip r:embed="rId2"/>
          <a:srcRect t="32021" b="55201"/>
          <a:stretch/>
        </p:blipFill>
        <p:spPr bwMode="auto">
          <a:xfrm>
            <a:off x="323528" y="2767304"/>
            <a:ext cx="8655876" cy="5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6"/>
          <p:cNvPicPr>
            <a:picLocks noChangeAspect="1"/>
          </p:cNvPicPr>
          <p:nvPr/>
        </p:nvPicPr>
        <p:blipFill rotWithShape="1">
          <a:blip r:embed="rId2"/>
          <a:srcRect t="62124" b="200"/>
          <a:stretch/>
        </p:blipFill>
        <p:spPr bwMode="auto">
          <a:xfrm>
            <a:off x="323528" y="4442656"/>
            <a:ext cx="865587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997244" y="5222476"/>
            <a:ext cx="318326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the deepest local minima.</a:t>
            </a:r>
          </a:p>
        </p:txBody>
      </p:sp>
    </p:spTree>
    <p:extLst>
      <p:ext uri="{BB962C8B-B14F-4D97-AF65-F5344CB8AC3E}">
        <p14:creationId xmlns:p14="http://schemas.microsoft.com/office/powerpoint/2010/main" val="44920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92" y="332656"/>
            <a:ext cx="8665695" cy="1143000"/>
          </a:xfrm>
        </p:spPr>
        <p:txBody>
          <a:bodyPr/>
          <a:lstStyle/>
          <a:p>
            <a:r>
              <a:rPr lang="en-US" dirty="0"/>
              <a:t>Traveling salesperson</a:t>
            </a:r>
            <a:r>
              <a:rPr lang="nb-NO" dirty="0"/>
              <a:t> </a:t>
            </a:r>
            <a:r>
              <a:rPr lang="nb-NO" dirty="0" err="1"/>
              <a:t>Simulated</a:t>
            </a:r>
            <a:r>
              <a:rPr lang="nb-NO" dirty="0"/>
              <a:t> </a:t>
            </a:r>
            <a:r>
              <a:rPr lang="nb-NO" dirty="0" err="1"/>
              <a:t>annealing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685" b="68971"/>
          <a:stretch/>
        </p:blipFill>
        <p:spPr>
          <a:xfrm>
            <a:off x="971600" y="1340768"/>
            <a:ext cx="6393339" cy="1440160"/>
          </a:xfrm>
          <a:prstGeom prst="rect">
            <a:avLst/>
          </a:prstGeom>
        </p:spPr>
      </p:pic>
      <p:pic>
        <p:nvPicPr>
          <p:cNvPr id="11" name="Content Placeholder 9"/>
          <p:cNvPicPr>
            <a:picLocks noChangeAspect="1"/>
          </p:cNvPicPr>
          <p:nvPr/>
        </p:nvPicPr>
        <p:blipFill rotWithShape="1">
          <a:blip r:embed="rId2"/>
          <a:srcRect t="32215" b="7629"/>
          <a:stretch/>
        </p:blipFill>
        <p:spPr bwMode="auto">
          <a:xfrm>
            <a:off x="990600" y="2852936"/>
            <a:ext cx="6393339" cy="3168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83880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041" b="14222"/>
          <a:stretch/>
        </p:blipFill>
        <p:spPr>
          <a:xfrm>
            <a:off x="996452" y="2204864"/>
            <a:ext cx="7696200" cy="25202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5076056" y="2607092"/>
            <a:ext cx="216024" cy="28495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757864" cy="1143000"/>
          </a:xfrm>
        </p:spPr>
        <p:txBody>
          <a:bodyPr/>
          <a:lstStyle/>
          <a:p>
            <a:r>
              <a:rPr lang="nb-NO" sz="2800" dirty="0" err="1"/>
              <a:t>Simulated</a:t>
            </a:r>
            <a:r>
              <a:rPr lang="nb-NO" sz="2800" dirty="0"/>
              <a:t> </a:t>
            </a:r>
            <a:r>
              <a:rPr lang="nb-NO" sz="2800" dirty="0" err="1"/>
              <a:t>annealing</a:t>
            </a:r>
            <a:r>
              <a:rPr lang="nb-NO" sz="2800" dirty="0"/>
              <a:t> for </a:t>
            </a:r>
            <a:r>
              <a:rPr lang="nb-NO" sz="2800" dirty="0" err="1"/>
              <a:t>continuous</a:t>
            </a:r>
            <a:r>
              <a:rPr lang="nb-NO" sz="2800" dirty="0"/>
              <a:t> </a:t>
            </a:r>
            <a:r>
              <a:rPr lang="nb-NO" sz="2800" dirty="0" err="1"/>
              <a:t>function</a:t>
            </a:r>
            <a:endParaRPr lang="nb-NO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30944" y="257162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/>
              <a:t>in</a:t>
            </a:r>
          </a:p>
        </p:txBody>
      </p:sp>
    </p:spTree>
    <p:extLst>
      <p:ext uri="{BB962C8B-B14F-4D97-AF65-F5344CB8AC3E}">
        <p14:creationId xmlns:p14="http://schemas.microsoft.com/office/powerpoint/2010/main" val="2548662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20688"/>
            <a:ext cx="7696200" cy="1143000"/>
          </a:xfrm>
        </p:spPr>
        <p:txBody>
          <a:bodyPr/>
          <a:lstStyle/>
          <a:p>
            <a:r>
              <a:rPr lang="en-US" dirty="0"/>
              <a:t>Simulated annealing 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555304"/>
                <a:ext cx="7696200" cy="4114800"/>
              </a:xfrm>
            </p:spPr>
            <p:txBody>
              <a:bodyPr/>
              <a:lstStyle/>
              <a:p>
                <a:r>
                  <a:rPr lang="en-US" sz="1600" dirty="0"/>
                  <a:t>Random initialization , evaluate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sz="1600" dirty="0"/>
              </a:p>
              <a:p>
                <a:r>
                  <a:rPr lang="en-US" sz="1600" dirty="0"/>
                  <a:t>For each iteration draw a random pairs among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6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⋅</m:t>
                        </m:r>
                        <m:d>
                          <m:dPr>
                            <m:ctrlPr>
                              <a:rPr lang="en-US" sz="1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sz="1600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num>
                      <m:den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600" dirty="0"/>
                  <a:t>) possible</a:t>
                </a:r>
              </a:p>
              <a:p>
                <a:r>
                  <a:rPr lang="en-US" sz="1600" dirty="0"/>
                  <a:t>Evaluate proposal gives value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sz="1600" dirty="0"/>
                  <a:t> </a:t>
                </a:r>
              </a:p>
              <a:p>
                <a:r>
                  <a:rPr lang="en-US" sz="1600" dirty="0"/>
                  <a:t>Temperature 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100/</m:t>
                    </m:r>
                    <m:r>
                      <a:rPr lang="en-US" sz="1600" i="1" dirty="0" err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600" dirty="0"/>
                  <a:t> or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sz="160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600" i="0" dirty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e>
                        </m:func>
                      </m:den>
                    </m:f>
                  </m:oMath>
                </a14:m>
                <a:r>
                  <a:rPr lang="en-US" sz="1600" dirty="0"/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600" dirty="0"/>
              </a:p>
              <a:p>
                <a:r>
                  <a:rPr lang="en-US" sz="1600" dirty="0"/>
                  <a:t>Accept if improvement or with probability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i="1" dirty="0" smtClean="0">
                        <a:latin typeface="Cambria Math" panose="02040503050406030204" pitchFamily="18" charset="0"/>
                      </a:rPr>
                      <m:t>exp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⁡((</m:t>
                    </m:r>
                    <m:sSup>
                      <m:sSup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)/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  <a:p>
                <a:r>
                  <a:rPr lang="en-US" sz="1600" dirty="0"/>
                  <a:t>Iterate a fixed number of times (20000) </a:t>
                </a:r>
                <a:br>
                  <a:rPr lang="en-US" sz="1600" dirty="0"/>
                </a:br>
                <a:r>
                  <a:rPr lang="en-US" sz="1600" dirty="0"/>
                  <a:t>NB do not loop all pairs in one update </a:t>
                </a: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555304"/>
                <a:ext cx="7696200" cy="4114800"/>
              </a:xfrm>
              <a:blipFill>
                <a:blip r:embed="rId2"/>
                <a:stretch>
                  <a:fillRect l="-317" t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E85F33-64F2-DC45-8242-2D1EA2FA570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STK 4051 Computational statistics, spring 2020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577" y="4323638"/>
            <a:ext cx="3331096" cy="185194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582749" y="4839489"/>
            <a:ext cx="11977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Endpoint</a:t>
            </a:r>
            <a:b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</a:b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= 3.1798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69" y="4053054"/>
            <a:ext cx="3230364" cy="209000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15170" y="4285915"/>
            <a:ext cx="1853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Endpoint</a:t>
            </a:r>
            <a:b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</a:b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=  3.13913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073" y="3983607"/>
            <a:ext cx="2205236" cy="20844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058581" y="4191709"/>
                <a:ext cx="1908408" cy="72449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nb-NO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kumimoji="0" lang="nb-NO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kumimoji="0" lang="en-US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func>
                        </m:den>
                      </m:f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nb-NO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kumimoji="0" lang="nb-NO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ヒラギノ角ゴ Pro W3" charset="-128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8581" y="4191709"/>
                <a:ext cx="1908408" cy="72449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8914" y="1027164"/>
            <a:ext cx="2299371" cy="21914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7012464" y="3575806"/>
                <a:ext cx="1140569" cy="6705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nb-NO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kumimoji="0" lang="nb-NO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nb-NO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nb-NO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100</m:t>
                          </m:r>
                        </m:num>
                        <m:den>
                          <m:r>
                            <a:rPr kumimoji="0" lang="nb-NO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</m:oMath>
                  </m:oMathPara>
                </a14:m>
                <a:endParaRPr kumimoji="0" lang="nb-NO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ヒラギノ角ゴ Pro W3" charset="-128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2464" y="3575806"/>
                <a:ext cx="1140569" cy="67050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178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Tabu</a:t>
            </a:r>
            <a:r>
              <a:rPr lang="en-US" dirty="0"/>
              <a:t>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114800"/>
          </a:xfrm>
        </p:spPr>
        <p:txBody>
          <a:bodyPr/>
          <a:lstStyle/>
          <a:p>
            <a:r>
              <a:rPr lang="en-US" dirty="0"/>
              <a:t>Local (random) search weakness</a:t>
            </a:r>
          </a:p>
          <a:p>
            <a:pPr lvl="1"/>
            <a:r>
              <a:rPr lang="en-US" dirty="0"/>
              <a:t>Next move will in many cases reverse previous move</a:t>
            </a:r>
          </a:p>
          <a:p>
            <a:r>
              <a:rPr lang="en-US" dirty="0" err="1"/>
              <a:t>Tabu</a:t>
            </a:r>
            <a:r>
              <a:rPr lang="en-US" dirty="0"/>
              <a:t> idea:</a:t>
            </a:r>
          </a:p>
          <a:p>
            <a:pPr lvl="1"/>
            <a:r>
              <a:rPr lang="en-US" dirty="0"/>
              <a:t>Allow downhill move when no uphill move is possible</a:t>
            </a:r>
          </a:p>
          <a:p>
            <a:pPr lvl="1"/>
            <a:r>
              <a:rPr lang="en-US" dirty="0"/>
              <a:t>Make some moves temporarily forbidden or </a:t>
            </a:r>
            <a:r>
              <a:rPr lang="en-US" dirty="0" err="1"/>
              <a:t>tabu</a:t>
            </a:r>
            <a:endParaRPr lang="en-US" dirty="0"/>
          </a:p>
          <a:p>
            <a:pPr lvl="1"/>
            <a:r>
              <a:rPr lang="en-US" dirty="0"/>
              <a:t>Early form: steepest ascent /mildest decent </a:t>
            </a:r>
          </a:p>
          <a:p>
            <a:pPr lvl="2"/>
            <a:r>
              <a:rPr lang="en-US" dirty="0"/>
              <a:t>Move to least unfavorable when there is no uphill move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16570448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3423" y="310203"/>
            <a:ext cx="7696200" cy="1143000"/>
          </a:xfrm>
        </p:spPr>
        <p:txBody>
          <a:bodyPr/>
          <a:lstStyle/>
          <a:p>
            <a:r>
              <a:rPr lang="nb-NO" dirty="0"/>
              <a:t>Traveling </a:t>
            </a:r>
            <a:r>
              <a:rPr lang="nb-NO" dirty="0" err="1"/>
              <a:t>salesperson</a:t>
            </a:r>
            <a:r>
              <a:rPr lang="nb-NO" dirty="0"/>
              <a:t> Tabu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5877" b="59611"/>
          <a:stretch/>
        </p:blipFill>
        <p:spPr>
          <a:xfrm>
            <a:off x="556783" y="2433952"/>
            <a:ext cx="8353157" cy="5760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Content Placeholder 11"/>
          <p:cNvPicPr>
            <a:picLocks noChangeAspect="1"/>
          </p:cNvPicPr>
          <p:nvPr/>
        </p:nvPicPr>
        <p:blipFill rotWithShape="1">
          <a:blip r:embed="rId2"/>
          <a:srcRect t="7735" b="74335"/>
          <a:stretch/>
        </p:blipFill>
        <p:spPr bwMode="auto">
          <a:xfrm>
            <a:off x="547935" y="1600780"/>
            <a:ext cx="8353157" cy="711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Content Placeholder 11"/>
          <p:cNvPicPr>
            <a:picLocks noChangeAspect="1"/>
          </p:cNvPicPr>
          <p:nvPr/>
        </p:nvPicPr>
        <p:blipFill rotWithShape="1">
          <a:blip r:embed="rId2"/>
          <a:srcRect t="41781" b="43706"/>
          <a:stretch/>
        </p:blipFill>
        <p:spPr bwMode="auto">
          <a:xfrm>
            <a:off x="556783" y="3212976"/>
            <a:ext cx="8353157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Content Placeholder 11"/>
          <p:cNvPicPr>
            <a:picLocks noChangeAspect="1"/>
          </p:cNvPicPr>
          <p:nvPr/>
        </p:nvPicPr>
        <p:blipFill rotWithShape="1">
          <a:blip r:embed="rId2"/>
          <a:srcRect t="56083" b="31218"/>
          <a:stretch/>
        </p:blipFill>
        <p:spPr bwMode="auto">
          <a:xfrm>
            <a:off x="556783" y="3933056"/>
            <a:ext cx="8353157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Content Placeholder 11"/>
          <p:cNvPicPr>
            <a:picLocks noChangeAspect="1"/>
          </p:cNvPicPr>
          <p:nvPr/>
        </p:nvPicPr>
        <p:blipFill rotWithShape="1">
          <a:blip r:embed="rId2"/>
          <a:srcRect t="68570" b="25988"/>
          <a:stretch/>
        </p:blipFill>
        <p:spPr bwMode="auto">
          <a:xfrm>
            <a:off x="556783" y="4509120"/>
            <a:ext cx="8353157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Content Placeholder 11"/>
          <p:cNvPicPr>
            <a:picLocks noChangeAspect="1"/>
          </p:cNvPicPr>
          <p:nvPr/>
        </p:nvPicPr>
        <p:blipFill rotWithShape="1">
          <a:blip r:embed="rId2"/>
          <a:srcRect t="74323"/>
          <a:stretch/>
        </p:blipFill>
        <p:spPr bwMode="auto">
          <a:xfrm>
            <a:off x="556783" y="4858072"/>
            <a:ext cx="8353157" cy="10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057728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Tabu </a:t>
            </a:r>
            <a:r>
              <a:rPr lang="nb-NO" dirty="0" err="1"/>
              <a:t>additional</a:t>
            </a:r>
            <a:r>
              <a:rPr lang="nb-NO" dirty="0"/>
              <a:t> </a:t>
            </a:r>
            <a:r>
              <a:rPr lang="nb-NO" dirty="0" err="1"/>
              <a:t>rules</a:t>
            </a:r>
            <a:r>
              <a:rPr lang="nb-NO" dirty="0"/>
              <a:t> 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5221" y="2060848"/>
            <a:ext cx="8101579" cy="280694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27872597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696200" cy="1143000"/>
          </a:xfrm>
        </p:spPr>
        <p:txBody>
          <a:bodyPr/>
          <a:lstStyle/>
          <a:p>
            <a:r>
              <a:rPr lang="nb-NO" dirty="0"/>
              <a:t>TABU 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62520" y="1081476"/>
                <a:ext cx="7696200" cy="4114800"/>
              </a:xfrm>
            </p:spPr>
            <p:txBody>
              <a:bodyPr/>
              <a:lstStyle/>
              <a:p>
                <a:r>
                  <a:rPr lang="en-US" sz="1800" dirty="0"/>
                  <a:t>Random initialization</a:t>
                </a:r>
              </a:p>
              <a:p>
                <a:r>
                  <a:rPr lang="en-US" sz="1800" dirty="0"/>
                  <a:t>Compare all pairs of swap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 dirty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⋅</m:t>
                        </m:r>
                        <m:d>
                          <m:dPr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num>
                      <m:den>
                        <m:r>
                          <a:rPr lang="nb-NO" sz="1800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dirty="0"/>
                  <a:t>), except the four last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=4 </m:t>
                    </m:r>
                  </m:oMath>
                </a14:m>
                <a:endParaRPr lang="en-US" sz="1800" dirty="0"/>
              </a:p>
              <a:p>
                <a:r>
                  <a:rPr lang="en-US" sz="1800" dirty="0"/>
                  <a:t>Build TABU list gradually to max size (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1800" dirty="0"/>
                  <a:t>). </a:t>
                </a:r>
              </a:p>
              <a:p>
                <a:r>
                  <a:rPr lang="en-US" sz="1800" dirty="0"/>
                  <a:t>Remove FIFO when exceeding max size  </a:t>
                </a:r>
              </a:p>
              <a:p>
                <a:r>
                  <a:rPr lang="en-US" sz="1800" dirty="0"/>
                  <a:t>Select the best on the list</a:t>
                </a:r>
              </a:p>
              <a:p>
                <a:r>
                  <a:rPr lang="en-US" sz="1800" dirty="0"/>
                  <a:t>Store the best so far</a:t>
                </a:r>
              </a:p>
              <a:p>
                <a:r>
                  <a:rPr lang="en-US" sz="1800" dirty="0"/>
                  <a:t>Iterate a fixed number of times (1000)</a:t>
                </a:r>
              </a:p>
              <a:p>
                <a:endParaRPr lang="en-US" sz="1800" dirty="0"/>
              </a:p>
              <a:p>
                <a:endParaRPr lang="nb-NO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2520" y="1081476"/>
                <a:ext cx="7696200" cy="4114800"/>
              </a:xfrm>
              <a:blipFill>
                <a:blip r:embed="rId2"/>
                <a:stretch>
                  <a:fillRect l="-475" t="-7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E85F33-64F2-DC45-8242-2D1EA2FA570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STK 4051 Computational statistics, spring 2020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966" y="3869594"/>
            <a:ext cx="2585998" cy="24537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56" y="3743139"/>
            <a:ext cx="5546808" cy="29062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b="10842"/>
          <a:stretch/>
        </p:blipFill>
        <p:spPr>
          <a:xfrm>
            <a:off x="1702916" y="4130816"/>
            <a:ext cx="2149003" cy="1587688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 bwMode="auto">
          <a:xfrm>
            <a:off x="2627784" y="5232647"/>
            <a:ext cx="216024" cy="21602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61242" y="4725775"/>
            <a:ext cx="14533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 End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point</a:t>
            </a:r>
            <a:b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</a:b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= 3.13913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96077" y="3966301"/>
                <a:ext cx="280128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  <a:t>Seed=3453443,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  <a:t>  </a:t>
                </a:r>
                <a14:m>
                  <m:oMath xmlns:m="http://schemas.openxmlformats.org/officeDocument/2006/math">
                    <m:r>
                      <a:rPr kumimoji="0" lang="nb-NO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𝜏</m:t>
                    </m:r>
                    <m:r>
                      <a:rPr kumimoji="0" lang="nb-NO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ヒラギノ角ゴ Pro W3" charset="-128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ヒラギノ角ゴ Pro W3" charset="-128"/>
                  </a:rPr>
                  <a:t> 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077" y="3966301"/>
                <a:ext cx="2801280" cy="707886"/>
              </a:xfrm>
              <a:prstGeom prst="rect">
                <a:avLst/>
              </a:prstGeom>
              <a:blipFill>
                <a:blip r:embed="rId6"/>
                <a:stretch>
                  <a:fillRect l="-2174" t="-431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992029" y="1888394"/>
          <a:ext cx="2864508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9590">
                  <a:extLst>
                    <a:ext uri="{9D8B030D-6E8A-4147-A177-3AD203B41FA5}">
                      <a16:colId xmlns:a16="http://schemas.microsoft.com/office/drawing/2014/main" val="4275326154"/>
                    </a:ext>
                  </a:extLst>
                </a:gridCol>
                <a:gridCol w="562664">
                  <a:extLst>
                    <a:ext uri="{9D8B030D-6E8A-4147-A177-3AD203B41FA5}">
                      <a16:colId xmlns:a16="http://schemas.microsoft.com/office/drawing/2014/main" val="632267376"/>
                    </a:ext>
                  </a:extLst>
                </a:gridCol>
                <a:gridCol w="716127">
                  <a:extLst>
                    <a:ext uri="{9D8B030D-6E8A-4147-A177-3AD203B41FA5}">
                      <a16:colId xmlns:a16="http://schemas.microsoft.com/office/drawing/2014/main" val="2399952392"/>
                    </a:ext>
                  </a:extLst>
                </a:gridCol>
                <a:gridCol w="716127">
                  <a:extLst>
                    <a:ext uri="{9D8B030D-6E8A-4147-A177-3AD203B41FA5}">
                      <a16:colId xmlns:a16="http://schemas.microsoft.com/office/drawing/2014/main" val="2236958785"/>
                    </a:ext>
                  </a:extLst>
                </a:gridCol>
              </a:tblGrid>
              <a:tr h="256116">
                <a:tc>
                  <a:txBody>
                    <a:bodyPr/>
                    <a:lstStyle/>
                    <a:p>
                      <a:r>
                        <a:rPr lang="nb-NO" sz="1100" dirty="0"/>
                        <a:t>Seed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/>
                        <a:t>tau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/>
                        <a:t>First </a:t>
                      </a:r>
                      <a:r>
                        <a:rPr lang="nb-NO" sz="1100" dirty="0" err="1"/>
                        <a:t>occur</a:t>
                      </a:r>
                      <a:r>
                        <a:rPr lang="nb-NO" sz="110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879042"/>
                  </a:ext>
                </a:extLst>
              </a:tr>
              <a:tr h="155499">
                <a:tc>
                  <a:txBody>
                    <a:bodyPr/>
                    <a:lstStyle/>
                    <a:p>
                      <a:r>
                        <a:rPr lang="nb-NO" sz="1100" dirty="0"/>
                        <a:t>2323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/>
                        <a:t>3.5068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616572"/>
                  </a:ext>
                </a:extLst>
              </a:tr>
              <a:tr h="155499">
                <a:tc>
                  <a:txBody>
                    <a:bodyPr/>
                    <a:lstStyle/>
                    <a:p>
                      <a:r>
                        <a:rPr lang="nb-NO" sz="1100" dirty="0"/>
                        <a:t>2323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/>
                        <a:t>3.1391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dirty="0"/>
                        <a:t>359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134007"/>
                  </a:ext>
                </a:extLst>
              </a:tr>
              <a:tr h="155499">
                <a:tc>
                  <a:txBody>
                    <a:bodyPr/>
                    <a:lstStyle/>
                    <a:p>
                      <a:r>
                        <a:rPr lang="nb-NO" sz="1100" dirty="0"/>
                        <a:t>232323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/>
                        <a:t>3.2979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000118"/>
                  </a:ext>
                </a:extLst>
              </a:tr>
              <a:tr h="155499">
                <a:tc>
                  <a:txBody>
                    <a:bodyPr/>
                    <a:lstStyle/>
                    <a:p>
                      <a:r>
                        <a:rPr lang="nb-NO" sz="1100" dirty="0"/>
                        <a:t>232323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/>
                        <a:t>3.1391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dirty="0"/>
                        <a:t>915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801072"/>
                  </a:ext>
                </a:extLst>
              </a:tr>
              <a:tr h="155499">
                <a:tc>
                  <a:txBody>
                    <a:bodyPr/>
                    <a:lstStyle/>
                    <a:p>
                      <a:r>
                        <a:rPr lang="nb-NO" sz="1100" dirty="0"/>
                        <a:t>3453443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/>
                        <a:t>3.1391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dirty="0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891790"/>
                  </a:ext>
                </a:extLst>
              </a:tr>
              <a:tr h="155499">
                <a:tc>
                  <a:txBody>
                    <a:bodyPr/>
                    <a:lstStyle/>
                    <a:p>
                      <a:r>
                        <a:rPr lang="nb-NO" sz="1100" dirty="0"/>
                        <a:t>3453443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/>
                        <a:t>3.1391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dirty="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547470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860032" y="6249303"/>
            <a:ext cx="1008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× 105</a:t>
            </a:r>
          </a:p>
        </p:txBody>
      </p:sp>
    </p:spTree>
    <p:extLst>
      <p:ext uri="{BB962C8B-B14F-4D97-AF65-F5344CB8AC3E}">
        <p14:creationId xmlns:p14="http://schemas.microsoft.com/office/powerpoint/2010/main" val="422286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Genetic </a:t>
            </a:r>
            <a:r>
              <a:rPr lang="nb-NO" dirty="0" err="1"/>
              <a:t>algorithm</a:t>
            </a:r>
            <a:r>
              <a:rPr lang="nb-NO" dirty="0"/>
              <a:t> </a:t>
            </a:r>
            <a:r>
              <a:rPr lang="nb-NO" dirty="0" err="1"/>
              <a:t>background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8581"/>
          <a:stretch/>
        </p:blipFill>
        <p:spPr>
          <a:xfrm>
            <a:off x="640363" y="1672960"/>
            <a:ext cx="8396674" cy="1512168"/>
          </a:xfrm>
          <a:prstGeom prst="rect">
            <a:avLst/>
          </a:prstGeom>
        </p:spPr>
      </p:pic>
      <p:pic>
        <p:nvPicPr>
          <p:cNvPr id="12" name="Content Placeholder 10"/>
          <p:cNvPicPr>
            <a:picLocks noChangeAspect="1"/>
          </p:cNvPicPr>
          <p:nvPr/>
        </p:nvPicPr>
        <p:blipFill rotWithShape="1">
          <a:blip r:embed="rId2"/>
          <a:srcRect t="41189" b="31199"/>
          <a:stretch/>
        </p:blipFill>
        <p:spPr bwMode="auto">
          <a:xfrm>
            <a:off x="640363" y="3391268"/>
            <a:ext cx="839667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10"/>
          <p:cNvPicPr>
            <a:picLocks noChangeAspect="1"/>
          </p:cNvPicPr>
          <p:nvPr/>
        </p:nvPicPr>
        <p:blipFill rotWithShape="1">
          <a:blip r:embed="rId2"/>
          <a:srcRect t="68572"/>
          <a:stretch/>
        </p:blipFill>
        <p:spPr bwMode="auto">
          <a:xfrm>
            <a:off x="640363" y="4750425"/>
            <a:ext cx="8396674" cy="1147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579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908" y="260648"/>
            <a:ext cx="7696200" cy="1143000"/>
          </a:xfrm>
        </p:spPr>
        <p:txBody>
          <a:bodyPr/>
          <a:lstStyle/>
          <a:p>
            <a:r>
              <a:rPr lang="en-US" dirty="0"/>
              <a:t>Genetic algorithm (iterations)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196752"/>
                <a:ext cx="8784976" cy="4114800"/>
              </a:xfrm>
            </p:spPr>
            <p:txBody>
              <a:bodyPr/>
              <a:lstStyle/>
              <a:p>
                <a:r>
                  <a:rPr lang="en-US" sz="2000" dirty="0"/>
                  <a:t>Each iteration </a:t>
                </a:r>
                <a:r>
                  <a:rPr lang="en-US" sz="2000" i="1" dirty="0"/>
                  <a:t>t</a:t>
                </a:r>
                <a:r>
                  <a:rPr lang="en-US" sz="2000" dirty="0"/>
                  <a:t> contain a collection/population of solutions,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,…,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endParaRPr lang="en-US" sz="2000" dirty="0"/>
              </a:p>
              <a:p>
                <a:r>
                  <a:rPr lang="en-US" sz="2000" dirty="0"/>
                  <a:t>Individuals of next generation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sz="2000" dirty="0"/>
                  <a:t> are based on two parents and a stochastic component: </a:t>
                </a:r>
                <a:br>
                  <a:rPr lang="en-US" sz="2000" dirty="0"/>
                </a:b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r>
                  <a:rPr lang="en-US" sz="2000" dirty="0"/>
                  <a:t>Selection mechanism</a:t>
                </a:r>
              </a:p>
              <a:p>
                <a:pPr lvl="1"/>
                <a:r>
                  <a:rPr lang="en-US" sz="1600" dirty="0"/>
                  <a:t>Parents selected with probabilities related to fitness</a:t>
                </a:r>
                <a14:m>
                  <m:oMath xmlns:m="http://schemas.openxmlformats.org/officeDocument/2006/math"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sz="1600" b="0" dirty="0"/>
              </a:p>
              <a:p>
                <a:r>
                  <a:rPr lang="en-US" sz="2000" dirty="0"/>
                  <a:t>Genetic operators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sup>
                    </m:sSub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01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10001)</m:t>
                    </m:r>
                  </m:oMath>
                </a14:m>
                <a:r>
                  <a:rPr lang="en-US" sz="16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  <m:sup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sup>
                    </m:sSubSup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01</m:t>
                        </m:r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01110</m:t>
                        </m:r>
                      </m:e>
                    </m:d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bSup>
                      <m:sSub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sup>
                    </m:sSub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=(1?01?????)</m:t>
                    </m:r>
                  </m:oMath>
                </a14:m>
                <a:r>
                  <a:rPr lang="en-US" sz="1600" dirty="0"/>
                  <a:t>     ? =random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sup>
                    </m:sSubSup>
                    <m:r>
                      <a:rPr lang="en-US" sz="1600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1600" i="1" smtClean="0">
                        <a:solidFill>
                          <a:srgbClr val="033DBD"/>
                        </a:solidFill>
                        <a:latin typeface="Cambria Math" panose="02040503050406030204" pitchFamily="18" charset="0"/>
                      </a:rPr>
                      <m:t>100110001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  <m:sup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sup>
                    </m:sSubSup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110101110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bSup>
                      <m:sSub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sup>
                    </m:sSubSup>
                    <m:r>
                      <a:rPr lang="en-US" sz="1600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1600" i="1">
                        <a:solidFill>
                          <a:srgbClr val="033DBD"/>
                        </a:solidFill>
                        <a:latin typeface="Cambria Math" panose="02040503050406030204" pitchFamily="18" charset="0"/>
                      </a:rPr>
                      <m:t>1001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01110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      crossover </a:t>
                </a:r>
              </a:p>
              <a:p>
                <a:r>
                  <a:rPr lang="en-US" sz="2000" dirty="0"/>
                  <a:t>Mutations Randomly change one  (or a few) components</a:t>
                </a:r>
                <a:endParaRPr lang="en-US" sz="2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33DBD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1600" i="1">
                            <a:solidFill>
                              <a:srgbClr val="033DBD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01110</m:t>
                        </m:r>
                      </m:e>
                    </m:d>
                  </m:oMath>
                </a14:m>
                <a:r>
                  <a:rPr lang="en-US" sz="16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33DBD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1600" i="1">
                            <a:solidFill>
                              <a:srgbClr val="033DBD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01110</m:t>
                        </m:r>
                      </m:e>
                    </m:d>
                  </m:oMath>
                </a14:m>
                <a:endParaRPr lang="en-US" sz="160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sz="1600" dirty="0"/>
                  <a:t>Assures that the solution is not limited by the initial population</a:t>
                </a:r>
                <a:endParaRPr lang="en-US" sz="1600" dirty="0">
                  <a:solidFill>
                    <a:schemeClr val="tx1"/>
                  </a:solidFill>
                </a:endParaRPr>
              </a:p>
              <a:p>
                <a:pPr lvl="1"/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196752"/>
                <a:ext cx="8784976" cy="4114800"/>
              </a:xfrm>
              <a:blipFill>
                <a:blip r:embed="rId2"/>
                <a:stretch>
                  <a:fillRect l="-625" b="-109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</p:spTree>
    <p:extLst>
      <p:ext uri="{BB962C8B-B14F-4D97-AF65-F5344CB8AC3E}">
        <p14:creationId xmlns:p14="http://schemas.microsoft.com/office/powerpoint/2010/main" val="11115759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Schematic example (fig 3.5)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844824"/>
            <a:ext cx="7605192" cy="31842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5013176"/>
            <a:ext cx="6749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Population size:   P = 4</a:t>
            </a:r>
          </a:p>
          <a:p>
            <a:r>
              <a:rPr lang="en-US" dirty="0"/>
              <a:t>Chromosome length:  C=3  (= # of parameters, i.e.  p=3)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771800" y="2780928"/>
            <a:ext cx="936104" cy="16561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2771800" y="3140968"/>
            <a:ext cx="93610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2771800" y="3140968"/>
            <a:ext cx="936104" cy="6528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2771800" y="3429000"/>
            <a:ext cx="93610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2771800" y="3793812"/>
            <a:ext cx="936104" cy="2832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8028501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Genetic algorithm – Practical issues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82353"/>
          <a:stretch/>
        </p:blipFill>
        <p:spPr>
          <a:xfrm>
            <a:off x="916363" y="1124744"/>
            <a:ext cx="7375103" cy="86409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Content Placeholder 6"/>
          <p:cNvPicPr>
            <a:picLocks noChangeAspect="1"/>
          </p:cNvPicPr>
          <p:nvPr/>
        </p:nvPicPr>
        <p:blipFill rotWithShape="1">
          <a:blip r:embed="rId2"/>
          <a:srcRect t="18947" b="63406"/>
          <a:stretch/>
        </p:blipFill>
        <p:spPr bwMode="auto">
          <a:xfrm>
            <a:off x="916363" y="2060848"/>
            <a:ext cx="7375103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6"/>
          <p:cNvPicPr>
            <a:picLocks noChangeAspect="1"/>
          </p:cNvPicPr>
          <p:nvPr/>
        </p:nvPicPr>
        <p:blipFill rotWithShape="1">
          <a:blip r:embed="rId2"/>
          <a:srcRect t="39364" b="29754"/>
          <a:stretch/>
        </p:blipFill>
        <p:spPr bwMode="auto">
          <a:xfrm>
            <a:off x="916363" y="3068960"/>
            <a:ext cx="7375103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6"/>
          <p:cNvPicPr>
            <a:picLocks noChangeAspect="1"/>
          </p:cNvPicPr>
          <p:nvPr/>
        </p:nvPicPr>
        <p:blipFill rotWithShape="1">
          <a:blip r:embed="rId2"/>
          <a:srcRect t="70074" b="15220"/>
          <a:stretch/>
        </p:blipFill>
        <p:spPr bwMode="auto">
          <a:xfrm>
            <a:off x="916363" y="4581128"/>
            <a:ext cx="7375103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6"/>
          <p:cNvPicPr>
            <a:picLocks noChangeAspect="1"/>
          </p:cNvPicPr>
          <p:nvPr/>
        </p:nvPicPr>
        <p:blipFill rotWithShape="1">
          <a:blip r:embed="rId2"/>
          <a:srcRect t="84609"/>
          <a:stretch/>
        </p:blipFill>
        <p:spPr bwMode="auto">
          <a:xfrm>
            <a:off x="916363" y="5301208"/>
            <a:ext cx="7375103" cy="753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1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algorithm baseball salaries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222" b="71276"/>
          <a:stretch/>
        </p:blipFill>
        <p:spPr>
          <a:xfrm>
            <a:off x="990600" y="1772816"/>
            <a:ext cx="7696200" cy="64807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2024</a:t>
            </a:r>
          </a:p>
        </p:txBody>
      </p:sp>
      <p:pic>
        <p:nvPicPr>
          <p:cNvPr id="8" name="Content Placeholder 6"/>
          <p:cNvPicPr>
            <a:picLocks noChangeAspect="1"/>
          </p:cNvPicPr>
          <p:nvPr/>
        </p:nvPicPr>
        <p:blipFill rotWithShape="1">
          <a:blip r:embed="rId2"/>
          <a:srcRect t="30214"/>
          <a:stretch/>
        </p:blipFill>
        <p:spPr bwMode="auto">
          <a:xfrm>
            <a:off x="990600" y="4005064"/>
            <a:ext cx="7696200" cy="1924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115616" y="2492896"/>
            <a:ext cx="47452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Covariates are statistics collected during a season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# runs  scored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batting average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on pace percentage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20026" y="4005064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(for model selection)</a:t>
            </a:r>
          </a:p>
        </p:txBody>
      </p:sp>
    </p:spTree>
    <p:extLst>
      <p:ext uri="{BB962C8B-B14F-4D97-AF65-F5344CB8AC3E}">
        <p14:creationId xmlns:p14="http://schemas.microsoft.com/office/powerpoint/2010/main" val="19665254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en-US" dirty="0"/>
              <a:t>Genetic algorithm,  Baseball $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17342" y="1372481"/>
                <a:ext cx="6170578" cy="4608512"/>
              </a:xfrm>
            </p:spPr>
            <p:txBody>
              <a:bodyPr/>
              <a:lstStyle/>
              <a:p>
                <a:r>
                  <a:rPr lang="en-US" sz="20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Baseball_genetic.R</a:t>
                </a:r>
                <a:endParaRPr lang="en-US" sz="20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r>
                  <a:rPr lang="en-US" sz="2000" dirty="0"/>
                  <a:t>Maximize: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𝐴𝐼𝐶</m:t>
                    </m:r>
                  </m:oMath>
                </a14:m>
                <a:r>
                  <a:rPr lang="en-US" sz="2000" dirty="0"/>
                  <a:t>  (model selection criteria)</a:t>
                </a:r>
              </a:p>
              <a:p>
                <a:r>
                  <a:rPr lang="en-US" sz="2000" dirty="0"/>
                  <a:t>P=100 (population size)</a:t>
                </a:r>
              </a:p>
              <a:p>
                <a:r>
                  <a:rPr lang="en-US" sz="2000" dirty="0"/>
                  <a:t>Chromosome length C=p=27</a:t>
                </a:r>
              </a:p>
              <a:p>
                <a:r>
                  <a:rPr lang="en-US" sz="2000" dirty="0"/>
                  <a:t>Random initialization </a:t>
                </a:r>
              </a:p>
              <a:p>
                <a:r>
                  <a:rPr lang="en-US" sz="2000" dirty="0"/>
                  <a:t>Select individuals with probability 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∝</m:t>
                    </m:r>
                    <m:r>
                      <m:rPr>
                        <m:sty m:val="p"/>
                      </m:rPr>
                      <a:rPr lang="en-US" sz="2000" i="1" smtClean="0">
                        <a:latin typeface="Cambria Math" panose="02040503050406030204" pitchFamily="18" charset="0"/>
                      </a:rPr>
                      <m:t>exp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⁡(−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𝐴𝐼𝐶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r>
                  <a:rPr lang="en-US" sz="2000" dirty="0"/>
                  <a:t>Mutation 1% (per locus and individual)</a:t>
                </a:r>
              </a:p>
              <a:p>
                <a:r>
                  <a:rPr lang="en-US" sz="2000" dirty="0"/>
                  <a:t>100 generations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Best achieved (first run)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= </a:t>
                </a:r>
                <a:r>
                  <a:rPr lang="en-US" sz="1600" dirty="0"/>
                  <a:t>[2  3  6  8 10 13 14 15 16 24 25 26]</a:t>
                </a:r>
                <a:endParaRPr lang="en-US" sz="20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000" dirty="0"/>
                  <a:t>= 539.4174</a:t>
                </a:r>
              </a:p>
              <a:p>
                <a:pPr lvl="1"/>
                <a:endParaRPr lang="en-US" sz="2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7342" y="1372481"/>
                <a:ext cx="6170578" cy="4608512"/>
              </a:xfrm>
              <a:blipFill>
                <a:blip r:embed="rId2"/>
                <a:stretch>
                  <a:fillRect l="-889" t="-5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STK 4051 Computational statistics, spring 2020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6429" y="1572136"/>
            <a:ext cx="2780991" cy="22725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359" y="4311268"/>
            <a:ext cx="2607061" cy="25041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18092" y="1212820"/>
            <a:ext cx="20881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Population fit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03033" y="4003940"/>
            <a:ext cx="2318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Best in generation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89895" y="5835848"/>
            <a:ext cx="4211409" cy="40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/>
              <a:t>Other seeds   539.4174,   </a:t>
            </a:r>
            <a:r>
              <a:rPr lang="nb-NO" dirty="0"/>
              <a:t>541.7527</a:t>
            </a:r>
          </a:p>
        </p:txBody>
      </p:sp>
    </p:spTree>
    <p:extLst>
      <p:ext uri="{BB962C8B-B14F-4D97-AF65-F5344CB8AC3E}">
        <p14:creationId xmlns:p14="http://schemas.microsoft.com/office/powerpoint/2010/main" val="410412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</Template>
  <TotalTime>21094</TotalTime>
  <Words>1571</Words>
  <Application>Microsoft Office PowerPoint</Application>
  <PresentationFormat>On-screen Show (4:3)</PresentationFormat>
  <Paragraphs>288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Cambria Math</vt:lpstr>
      <vt:lpstr>Courier New</vt:lpstr>
      <vt:lpstr>Blank Presentation</vt:lpstr>
      <vt:lpstr>1_Blank Presentation</vt:lpstr>
      <vt:lpstr>STK-4051/9051  Computational Statistics  Spring 2024 Combinatorial Optimization</vt:lpstr>
      <vt:lpstr>Today :Combinatorial optimization</vt:lpstr>
      <vt:lpstr>Decision problem, and algorithms</vt:lpstr>
      <vt:lpstr>Decision problems and Optimization</vt:lpstr>
      <vt:lpstr>NP - hard    </vt:lpstr>
      <vt:lpstr>Example – Traveling salesperson problem</vt:lpstr>
      <vt:lpstr>Check versus solve</vt:lpstr>
      <vt:lpstr>Example – Traveling salesperson problem</vt:lpstr>
      <vt:lpstr>NP-complete problems (how hard can it be?)</vt:lpstr>
      <vt:lpstr>Model selection</vt:lpstr>
      <vt:lpstr>Need for heuristics </vt:lpstr>
      <vt:lpstr>Neighborhood</vt:lpstr>
      <vt:lpstr>Local search</vt:lpstr>
      <vt:lpstr>Random starting points combined with local search </vt:lpstr>
      <vt:lpstr>Example – Traveling salesperson problem</vt:lpstr>
      <vt:lpstr>Greedy TS</vt:lpstr>
      <vt:lpstr>Simulated annealing</vt:lpstr>
      <vt:lpstr>Practical issues – Simulated annealing</vt:lpstr>
      <vt:lpstr>Traveling salesperson Simulated annealing</vt:lpstr>
      <vt:lpstr>Simulated annealing for continuous function</vt:lpstr>
      <vt:lpstr>Simulated annealing TS</vt:lpstr>
      <vt:lpstr>Tabu algorithms</vt:lpstr>
      <vt:lpstr>Traveling salesperson Tabu</vt:lpstr>
      <vt:lpstr>Tabu additional rules </vt:lpstr>
      <vt:lpstr>TABU TS</vt:lpstr>
      <vt:lpstr>Genetic algorithm background</vt:lpstr>
      <vt:lpstr>Genetic algorithm (iterations)</vt:lpstr>
      <vt:lpstr>Schematic example (fig 3.5)</vt:lpstr>
      <vt:lpstr>Genetic algorithm – Practical issues</vt:lpstr>
      <vt:lpstr>Genetic algorithm baseball salaries</vt:lpstr>
      <vt:lpstr>Genetic algorithm,  Baseball $</vt:lpstr>
    </vt:vector>
  </TitlesOfParts>
  <Manager/>
  <Company>Lundin Norway AS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combinatorial optimization</dc:title>
  <dc:subject/>
  <dc:creator>Odd Kolbjørnsen</dc:creator>
  <cp:keywords/>
  <dc:description/>
  <cp:lastModifiedBy>Odd Kolbjørnsen</cp:lastModifiedBy>
  <cp:revision>441</cp:revision>
  <dcterms:created xsi:type="dcterms:W3CDTF">2018-08-23T16:15:48Z</dcterms:created>
  <dcterms:modified xsi:type="dcterms:W3CDTF">2024-02-12T07:30:10Z</dcterms:modified>
  <cp:category/>
</cp:coreProperties>
</file>