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  <p:sldMasterId id="2147483761" r:id="rId2"/>
  </p:sldMasterIdLst>
  <p:notesMasterIdLst>
    <p:notesMasterId r:id="rId31"/>
  </p:notesMasterIdLst>
  <p:handoutMasterIdLst>
    <p:handoutMasterId r:id="rId32"/>
  </p:handoutMasterIdLst>
  <p:sldIdLst>
    <p:sldId id="256" r:id="rId3"/>
    <p:sldId id="273" r:id="rId4"/>
    <p:sldId id="305" r:id="rId5"/>
    <p:sldId id="304" r:id="rId6"/>
    <p:sldId id="306" r:id="rId7"/>
    <p:sldId id="291" r:id="rId8"/>
    <p:sldId id="303" r:id="rId9"/>
    <p:sldId id="300" r:id="rId10"/>
    <p:sldId id="307" r:id="rId11"/>
    <p:sldId id="295" r:id="rId12"/>
    <p:sldId id="287" r:id="rId13"/>
    <p:sldId id="289" r:id="rId14"/>
    <p:sldId id="296" r:id="rId15"/>
    <p:sldId id="297" r:id="rId16"/>
    <p:sldId id="298" r:id="rId17"/>
    <p:sldId id="299" r:id="rId18"/>
    <p:sldId id="293" r:id="rId19"/>
    <p:sldId id="276" r:id="rId20"/>
    <p:sldId id="277" r:id="rId21"/>
    <p:sldId id="278" r:id="rId22"/>
    <p:sldId id="279" r:id="rId23"/>
    <p:sldId id="275" r:id="rId24"/>
    <p:sldId id="280" r:id="rId25"/>
    <p:sldId id="281" r:id="rId26"/>
    <p:sldId id="282" r:id="rId27"/>
    <p:sldId id="283" r:id="rId28"/>
    <p:sldId id="284" r:id="rId29"/>
    <p:sldId id="308" r:id="rId3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3DBD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15" autoAdjust="0"/>
    <p:restoredTop sz="94660"/>
  </p:normalViewPr>
  <p:slideViewPr>
    <p:cSldViewPr>
      <p:cViewPr varScale="1">
        <p:scale>
          <a:sx n="111" d="100"/>
          <a:sy n="111" d="100"/>
        </p:scale>
        <p:origin x="930" y="102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869335E-8B0B-E747-BF20-4F33BAEEACEB}" type="datetime1">
              <a:rPr lang="nb-NO"/>
              <a:pPr>
                <a:defRPr/>
              </a:pPr>
              <a:t>23.01.2024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A29E114-AD7D-5640-91AE-ABD55590079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0E28453-F6BE-B546-A98D-107E694FF3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85F33-64F2-DC45-8242-2D1EA2FA57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D754E-87E8-3F4E-8879-2A555318E5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CC4D6-CC22-5F43-961E-0E7301214E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4E8AA-21C1-294F-A0F0-D96940EE5D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668C4-2029-3A44-A36E-8E83129FD5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1078F-7754-0E43-992F-3441E48F0B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21B79-192D-244E-B153-B9BC177351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AEF93-74BC-934C-8F9E-C70852BA16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4A01A-608C-4147-80C7-C8BD8A98DD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5B175-C43A-5F41-B294-7D2392EA30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A9B5150-C3E7-4BA9-A09C-FBAF24894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3E9026C-54CF-4359-BBEC-9D155816B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2818B63-2A1E-4731-B464-1A09549FA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1794F26-2169-44F8-98E7-C84E8F0B8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3E2C96-FA80-E446-99D1-91B1FF4F53E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7110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7C8532-EE5F-4FF1-92BA-FDB19BAC54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903F8D5-3DDA-4B96-B2B4-65B846FFBB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FF366F1-8247-45FE-845A-97F3F8938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FD64F-6F07-4118-BBD4-D2A6F1419EFE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D20C72E-E282-4FE4-AC9F-B8CDBDF98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5B6FB78-66BD-4836-A94F-6F3F17C91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4FC87-C9D9-40F1-B169-5E8F92355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5341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D92AE7-DAB6-4577-B75A-6E18F8CB0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247BCB5-9E49-40A9-B795-F0C288C122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1D48B54-79FB-4947-9AB7-FB9A8245D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FD64F-6F07-4118-BBD4-D2A6F1419EFE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B2FED24-43C5-4F26-8065-F20BBA19D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A27F03A-80FF-4B02-8022-180863EBE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4FC87-C9D9-40F1-B169-5E8F92355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9820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C36F2D-BC09-4905-9DF1-16B353C39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6F16D86-92DF-42F7-8869-A75C532F1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00FD363-168D-4294-B7E7-161B389FD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FD64F-6F07-4118-BBD4-D2A6F1419EFE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0230AC9-0497-4D6D-A608-9AFC30FDA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6BCBC60-5DC3-46F5-BDA3-6D5BAA201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4FC87-C9D9-40F1-B169-5E8F92355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3631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B8DB4CC-0950-4A6B-B8F1-B451B8507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F8DFE85-673F-49CB-838B-961743E513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6E006D9-A590-42C2-B0ED-233006D4AE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EDD7CD2-56A1-453C-B855-66C62C8D8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FD64F-6F07-4118-BBD4-D2A6F1419EFE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776EFC2-1999-4C27-B093-191A651CD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AB6476D-3191-4230-9B9B-3628EB62E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4FC87-C9D9-40F1-B169-5E8F92355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8118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A531A2-956A-4464-96B5-6020A301F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3A7D2FD-41EC-4CA0-9306-DA075A1760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2A5BF87-C01B-41C7-A48F-D7F4AC611D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FD2BDA6-2699-4F58-9771-D468A13314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A204A926-60FE-4F5F-972D-1562FA1672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64366073-E3C5-4EB9-9CF0-B5E763493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FD64F-6F07-4118-BBD4-D2A6F1419EFE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DAEEDD73-9094-46C3-9FB4-468DEA172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8067EFD2-639D-47A3-BBCC-59959AF82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4FC87-C9D9-40F1-B169-5E8F92355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7427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69B59CF-5C7C-4859-A189-C1C74BF0B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B21130A-9BA8-4AD2-8BF7-EEA80739E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FD64F-6F07-4118-BBD4-D2A6F1419EFE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ECBBF84F-224A-49D9-BA2A-1E52DCD38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5147195-3E5D-4026-8EDF-2D2DC3253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4FC87-C9D9-40F1-B169-5E8F92355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7573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44F9DFA4-E467-4B8D-B58E-EA5510240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FD64F-6F07-4118-BBD4-D2A6F1419EFE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723A930-279E-465C-BD77-977EA9E46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02AA988-A4AB-4262-AC2E-047341D3E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4FC87-C9D9-40F1-B169-5E8F92355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712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A4529F1-6E46-4A17-BAEE-113E17DC0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5C38EA8-B225-45E6-BA75-8C2A98C6E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EF3F7D9-6838-4B83-949A-9BECB65AA5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885751E-40EB-4533-B44B-DDC744D84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FD64F-6F07-4118-BBD4-D2A6F1419EFE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95D6B41-8536-4AF8-BE1E-FA423137E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0C4776E-71DA-4C1E-8D5C-4A260C480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4FC87-C9D9-40F1-B169-5E8F92355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9811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B2672A-8673-4BDC-B26E-D28054F67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C2142601-5BE5-4040-8F64-4E4242ECB6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8035F77-4CFB-45F6-B720-7C8C3733B7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9A18AF0-6004-4C9F-8641-ADC75F834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FD64F-6F07-4118-BBD4-D2A6F1419EFE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FE99681-C263-4EA1-AC46-CCE8BC019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8C3984D-9FDE-4849-AB95-90C05A2F5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4FC87-C9D9-40F1-B169-5E8F92355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745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00D2349-5415-4668-A5E4-A2ED2D0F9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7E58532-4271-406D-9A92-70311DCB88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65F5A2E-9717-4B2D-BE9C-D800B6D5B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FD64F-6F07-4118-BBD4-D2A6F1419EFE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C136B54-B9CD-4DF8-AB82-C9266C759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ED3A862-0D42-4CAE-ACEA-0657DC435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4FC87-C9D9-40F1-B169-5E8F92355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697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747BC5EF-4031-4C7E-98B9-38326CBA71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F633E68-4194-40EB-8267-F2F9EF599A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8A0DEB3-3F64-4CFA-ABE9-35594806D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FD64F-6F07-4118-BBD4-D2A6F1419EFE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985FC34-4B46-4848-8EA2-6AB535149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B82D0A8-6BBC-41ED-93CB-755DDF69B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4FC87-C9D9-40F1-B169-5E8F92355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429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043E2C96-FA80-E446-99D1-91B1FF4F53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MN_MATH_A.pn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304800" y="228600"/>
            <a:ext cx="3665538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6E29A096-F235-4AA2-9384-819854197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51A17E6-7435-446C-9FAE-2101E8648A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B13F176-288F-4F29-B3BB-888A8D8113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FD64F-6F07-4118-BBD4-D2A6F1419EFE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9CD9743-487D-4E3C-986F-1A75397480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0830561-1C3C-48D2-9630-D7C35AAA7C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44FC87-C9D9-40F1-B169-5E8F92355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617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oddkol@math.uio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7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0.png"/><Relationship Id="rId5" Type="http://schemas.openxmlformats.org/officeDocument/2006/relationships/image" Target="../media/image170.png"/><Relationship Id="rId4" Type="http://schemas.openxmlformats.org/officeDocument/2006/relationships/image" Target="../media/image16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png"/><Relationship Id="rId7" Type="http://schemas.openxmlformats.org/officeDocument/2006/relationships/image" Target="../media/image18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1.png"/><Relationship Id="rId5" Type="http://schemas.openxmlformats.org/officeDocument/2006/relationships/image" Target="../media/image17.png"/><Relationship Id="rId4" Type="http://schemas.openxmlformats.org/officeDocument/2006/relationships/image" Target="../media/image2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0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1.png"/><Relationship Id="rId2" Type="http://schemas.openxmlformats.org/officeDocument/2006/relationships/image" Target="../media/image25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0.png"/><Relationship Id="rId4" Type="http://schemas.openxmlformats.org/officeDocument/2006/relationships/image" Target="../media/image26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image" Target="../media/image29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0.png"/><Relationship Id="rId3" Type="http://schemas.openxmlformats.org/officeDocument/2006/relationships/image" Target="../media/image350.png"/><Relationship Id="rId7" Type="http://schemas.openxmlformats.org/officeDocument/2006/relationships/image" Target="../media/image390.png"/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0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4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STK-4051/9051  Computational Statistics  Spring 2024</a:t>
            </a:r>
            <a:br>
              <a:rPr lang="en-US" dirty="0"/>
            </a:br>
            <a:r>
              <a:rPr lang="en-US" dirty="0"/>
              <a:t>IRLS and ADMM</a:t>
            </a:r>
            <a:br>
              <a:rPr lang="en-US" dirty="0"/>
            </a:b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386847"/>
            <a:ext cx="7543800" cy="1752600"/>
          </a:xfrm>
        </p:spPr>
        <p:txBody>
          <a:bodyPr/>
          <a:lstStyle/>
          <a:p>
            <a:r>
              <a:rPr lang="en-US" sz="1400" dirty="0"/>
              <a:t>Instructor: Odd Kolbjørnsen, </a:t>
            </a:r>
            <a:r>
              <a:rPr lang="en-US" sz="1400" dirty="0">
                <a:hlinkClick r:id="rId2"/>
              </a:rPr>
              <a:t>oddkol@math.uio.no</a:t>
            </a:r>
            <a:endParaRPr lang="en-US" sz="1400" dirty="0"/>
          </a:p>
          <a:p>
            <a:endParaRPr lang="en-US" sz="14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41784"/>
            <a:ext cx="7696200" cy="1143000"/>
          </a:xfrm>
        </p:spPr>
        <p:txBody>
          <a:bodyPr/>
          <a:lstStyle/>
          <a:p>
            <a:r>
              <a:rPr lang="en-US" dirty="0"/>
              <a:t>Last time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90600" y="1268760"/>
                <a:ext cx="7973888" cy="4979640"/>
              </a:xfrm>
            </p:spPr>
            <p:txBody>
              <a:bodyPr/>
              <a:lstStyle/>
              <a:p>
                <a:r>
                  <a:rPr lang="en-US" sz="1800" dirty="0"/>
                  <a:t>Introduction – (things you will learn )</a:t>
                </a:r>
              </a:p>
              <a:p>
                <a:r>
                  <a:rPr lang="en-US" sz="1800" dirty="0"/>
                  <a:t>Log-likelihood,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r>
                      <a:rPr lang="nb-NO" sz="180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800" b="1" i="1" smtClean="0">
                        <a:latin typeface="Cambria Math" panose="02040503050406030204" pitchFamily="18" charset="0"/>
                      </a:rPr>
                      <m:t>𝜽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  <m:e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</m:d>
                  </m:oMath>
                </a14:m>
                <a:r>
                  <a:rPr lang="en-US" sz="1800" dirty="0"/>
                  <a:t> </a:t>
                </a:r>
              </a:p>
              <a:p>
                <a:r>
                  <a:rPr lang="en-US" sz="1800" dirty="0"/>
                  <a:t>Score function,  </a:t>
                </a:r>
                <a14:m>
                  <m:oMath xmlns:m="http://schemas.openxmlformats.org/officeDocument/2006/math">
                    <m:r>
                      <a:rPr lang="en-US" sz="18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𝒔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𝜽</m:t>
                        </m:r>
                      </m:e>
                    </m:d>
                  </m:oMath>
                </a14:m>
                <a:endParaRPr lang="en-US" sz="1800" dirty="0"/>
              </a:p>
              <a:p>
                <a:r>
                  <a:rPr lang="en-US" sz="1800" dirty="0"/>
                  <a:t>Observed information, </a:t>
                </a:r>
                <a14:m>
                  <m:oMath xmlns:m="http://schemas.openxmlformats.org/officeDocument/2006/math">
                    <m:r>
                      <a:rPr lang="en-US" sz="18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𝑱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𝜽</m:t>
                        </m:r>
                      </m:e>
                    </m:d>
                  </m:oMath>
                </a14:m>
                <a:endParaRPr lang="en-US" sz="1800" dirty="0"/>
              </a:p>
              <a:p>
                <a:r>
                  <a:rPr lang="en-US" sz="1800" dirty="0"/>
                  <a:t>Fisher information , </a:t>
                </a:r>
                <a14:m>
                  <m:oMath xmlns:m="http://schemas.openxmlformats.org/officeDocument/2006/math">
                    <m:r>
                      <a:rPr lang="nb-NO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𝑰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𝜽</m:t>
                        </m:r>
                      </m:e>
                    </m:d>
                  </m:oMath>
                </a14:m>
                <a:endParaRPr lang="en-US" sz="1800" dirty="0"/>
              </a:p>
              <a:p>
                <a:r>
                  <a:rPr lang="en-US" sz="1800" dirty="0"/>
                  <a:t>Gradient based methods</a:t>
                </a:r>
              </a:p>
              <a:p>
                <a:pPr lvl="1"/>
                <a:r>
                  <a:rPr lang="en-US" sz="1600" dirty="0"/>
                  <a:t>Newton: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𝑩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𝑱</m:t>
                        </m:r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16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6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𝜽</m:t>
                                </m:r>
                              </m:e>
                              <m:sup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US" sz="1600" dirty="0"/>
              </a:p>
              <a:p>
                <a:pPr lvl="1"/>
                <a:r>
                  <a:rPr lang="en-US" sz="1600" dirty="0"/>
                  <a:t>Fisher scoring, </a:t>
                </a:r>
                <a14:m>
                  <m:oMath xmlns:m="http://schemas.openxmlformats.org/officeDocument/2006/math">
                    <m:r>
                      <a:rPr lang="en-US" sz="16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𝑩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𝑰</m:t>
                        </m:r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16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6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𝜽</m:t>
                                </m:r>
                              </m:e>
                              <m:sup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1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E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𝑱</m:t>
                            </m:r>
                            <m:d>
                              <m:d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1600" b="1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600" b="1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𝜽</m:t>
                                    </m:r>
                                  </m:e>
                                  <m:sup>
                                    <m:d>
                                      <m:dPr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</m:d>
                                  </m:sup>
                                </m:sSup>
                              </m:e>
                            </m:d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1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Var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𝒔</m:t>
                            </m:r>
                            <m:d>
                              <m:d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1600" b="1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600" b="1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𝜽</m:t>
                                    </m:r>
                                  </m:e>
                                  <m:sup>
                                    <m:d>
                                      <m:dPr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</m:d>
                                  </m:sup>
                                </m:sSup>
                              </m:e>
                            </m:d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  <a:p>
                <a:pPr lvl="1"/>
                <a:r>
                  <a:rPr lang="en-US" sz="1600" dirty="0"/>
                  <a:t>Secant, </a:t>
                </a:r>
                <a14:m>
                  <m:oMath xmlns:m="http://schemas.openxmlformats.org/officeDocument/2006/math">
                    <m:r>
                      <a:rPr lang="en-US" sz="1600" b="1" i="1">
                        <a:latin typeface="Cambria Math" panose="02040503050406030204" pitchFamily="18" charset="0"/>
                      </a:rPr>
                      <m:t>𝑩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discrete</m:t>
                        </m:r>
                        <m:r>
                          <a:rPr lang="en-US" sz="16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approximation</m:t>
                        </m:r>
                        <m:r>
                          <a:rPr lang="en-US" sz="16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of</m:t>
                        </m:r>
                        <m:r>
                          <a:rPr lang="en-US" sz="16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en-US" sz="16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𝑱</m:t>
                        </m:r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16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6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𝜽</m:t>
                                </m:r>
                              </m:e>
                              <m:sup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  <a:p>
                <a:pPr lvl="1"/>
                <a:r>
                  <a:rPr lang="en-US" sz="1600" dirty="0"/>
                  <a:t>BFGS, (Quasi newton, </a:t>
                </a:r>
                <a:r>
                  <a:rPr lang="en-US" sz="1600" dirty="0" err="1"/>
                  <a:t>optim</a:t>
                </a:r>
                <a:r>
                  <a:rPr lang="en-US" sz="1600" dirty="0"/>
                  <a:t> in R)   </a:t>
                </a:r>
                <a14:m>
                  <m:oMath xmlns:m="http://schemas.openxmlformats.org/officeDocument/2006/math">
                    <m:r>
                      <a:rPr lang="en-US" sz="1600" b="1" i="1">
                        <a:latin typeface="Cambria Math" panose="02040503050406030204" pitchFamily="18" charset="0"/>
                      </a:rPr>
                      <m:t>𝑩</m:t>
                    </m:r>
                    <m:r>
                      <a:rPr lang="en-US" sz="16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sz="1600" b="1" i="1">
                        <a:latin typeface="Cambria Math" panose="02040503050406030204" pitchFamily="18" charset="0"/>
                      </a:rPr>
                      <m:t>𝑴</m:t>
                    </m:r>
                  </m:oMath>
                </a14:m>
                <a:r>
                  <a:rPr lang="en-US" sz="1600" dirty="0"/>
                  <a:t> </a:t>
                </a:r>
              </a:p>
              <a:p>
                <a:pPr lvl="1"/>
                <a:r>
                  <a:rPr lang="en-US" sz="1600" dirty="0"/>
                  <a:t>Ascent, </a:t>
                </a:r>
                <a14:m>
                  <m:oMath xmlns:m="http://schemas.openxmlformats.org/officeDocument/2006/math">
                    <m:r>
                      <a:rPr lang="en-US" sz="1600" b="1" i="1">
                        <a:latin typeface="Cambria Math" panose="02040503050406030204" pitchFamily="18" charset="0"/>
                      </a:rPr>
                      <m:t>𝑩</m:t>
                    </m:r>
                    <m:r>
                      <a:rPr lang="en-US" sz="16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nb-NO" sz="1600" b="1" i="1">
                        <a:latin typeface="Cambria Math" panose="02040503050406030204" pitchFamily="18" charset="0"/>
                      </a:rPr>
                      <m:t>𝑰</m:t>
                    </m:r>
                    <m:r>
                      <a:rPr lang="nb-NO" sz="1600" b="1" i="1">
                        <a:latin typeface="Cambria Math" panose="02040503050406030204" pitchFamily="18" charset="0"/>
                      </a:rPr>
                      <m:t>,  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nb-NO" sz="1600" b="1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0, </m:t>
                    </m:r>
                    <m:r>
                      <m:rPr>
                        <m:sty m:val="p"/>
                      </m:rPr>
                      <a:rPr lang="en-US" sz="1600">
                        <a:latin typeface="Cambria Math" panose="02040503050406030204" pitchFamily="18" charset="0"/>
                      </a:rPr>
                      <m:t>but</m:t>
                    </m:r>
                    <m:r>
                      <a:rPr lang="en-US" sz="16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600">
                        <a:latin typeface="Cambria Math" panose="02040503050406030204" pitchFamily="18" charset="0"/>
                      </a:rPr>
                      <m:t>small</m:t>
                    </m:r>
                    <m:r>
                      <a:rPr lang="en-US" sz="16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600">
                        <a:latin typeface="Cambria Math" panose="02040503050406030204" pitchFamily="18" charset="0"/>
                      </a:rPr>
                      <m:t>enough</m:t>
                    </m:r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  <a:p>
                <a:r>
                  <a:rPr lang="en-US" sz="2000" dirty="0"/>
                  <a:t>Know when to stop</a:t>
                </a:r>
              </a:p>
              <a:p>
                <a:pPr lvl="1"/>
                <a:r>
                  <a:rPr lang="en-US" sz="1600" dirty="0"/>
                  <a:t>Absolute</a:t>
                </a:r>
              </a:p>
              <a:p>
                <a:pPr lvl="1"/>
                <a:r>
                  <a:rPr lang="en-US" sz="1600" dirty="0"/>
                  <a:t>Relative</a:t>
                </a:r>
              </a:p>
              <a:p>
                <a:pPr lvl="1"/>
                <a:endParaRPr lang="en-US" sz="16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90600" y="1268760"/>
                <a:ext cx="7973888" cy="4979640"/>
              </a:xfrm>
              <a:blipFill>
                <a:blip r:embed="rId2"/>
                <a:stretch>
                  <a:fillRect l="-688" t="-6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4847798" y="6400800"/>
            <a:ext cx="3153202" cy="304800"/>
          </a:xfrm>
        </p:spPr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5216314" y="2983497"/>
                <a:ext cx="2937086" cy="439736"/>
              </a:xfrm>
              <a:prstGeom prst="rect">
                <a:avLst/>
              </a:prstGeom>
              <a:ln w="28575"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+1)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𝜽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𝑩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𝒔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6314" y="2983497"/>
                <a:ext cx="2937086" cy="43973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1030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C5E04-4657-F151-E84D-174927169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time cont.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88702D-549E-3DEF-733B-624F51AA12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Gauss – Newton, linearize  around theta, update using linear regression</a:t>
            </a:r>
            <a:endParaRPr lang="en-US" sz="2400" dirty="0"/>
          </a:p>
          <a:p>
            <a:r>
              <a:rPr lang="en-US" sz="2000" dirty="0"/>
              <a:t>Gauss Seidel: Iterate one coordinate at the time</a:t>
            </a:r>
          </a:p>
          <a:p>
            <a:r>
              <a:rPr lang="en-US" sz="2000" dirty="0"/>
              <a:t>Other alternatives</a:t>
            </a:r>
          </a:p>
          <a:p>
            <a:pPr lvl="1"/>
            <a:r>
              <a:rPr lang="en-US" sz="1600" dirty="0"/>
              <a:t>Fixed point iterations (can also be gradient based)  contraction</a:t>
            </a:r>
          </a:p>
          <a:p>
            <a:pPr lvl="1"/>
            <a:r>
              <a:rPr lang="en-US" sz="1600" dirty="0" err="1"/>
              <a:t>Nelder</a:t>
            </a:r>
            <a:r>
              <a:rPr lang="en-US" sz="1600" dirty="0"/>
              <a:t> – Mead (</a:t>
            </a:r>
            <a:r>
              <a:rPr lang="en-US" sz="1600" dirty="0" err="1"/>
              <a:t>optim</a:t>
            </a:r>
            <a:r>
              <a:rPr lang="en-US" sz="1600" dirty="0"/>
              <a:t> in R) </a:t>
            </a:r>
          </a:p>
          <a:p>
            <a:pPr lvl="1"/>
            <a:r>
              <a:rPr lang="en-US" sz="1600" dirty="0"/>
              <a:t>Bi-section  (exercise)</a:t>
            </a:r>
          </a:p>
          <a:p>
            <a:pPr lvl="1"/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DE41C6-C679-16AD-8277-28ACD5DA0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67EFDC-5F5B-11D9-096A-83211BE796E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9124CA-85DC-FA47-0911-77C99BBEE6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STK 4051 Computational statistics, spring 2024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132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6DA938-C4A6-49AD-AA62-265686BCE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963" y="701452"/>
            <a:ext cx="2285256" cy="990600"/>
          </a:xfrm>
        </p:spPr>
        <p:txBody>
          <a:bodyPr/>
          <a:lstStyle/>
          <a:p>
            <a:r>
              <a:rPr lang="en-US" dirty="0"/>
              <a:t>Bisection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04CC1B2-99C6-44D0-A531-AF58C8D6A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D710F06-3D82-45C7-98BD-8DF755B4133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D22367C-36BA-4BBB-A290-BB08BC8C18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0ECC6BBC-5F54-4FC5-B763-6D398306AF30}"/>
              </a:ext>
            </a:extLst>
          </p:cNvPr>
          <p:cNvCxnSpPr>
            <a:cxnSpLocks/>
          </p:cNvCxnSpPr>
          <p:nvPr/>
        </p:nvCxnSpPr>
        <p:spPr bwMode="auto">
          <a:xfrm>
            <a:off x="3760336" y="2492896"/>
            <a:ext cx="4953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E97D3448-28E7-4AB9-A4E9-BF956B0DDBA5}"/>
              </a:ext>
            </a:extLst>
          </p:cNvPr>
          <p:cNvCxnSpPr>
            <a:cxnSpLocks/>
          </p:cNvCxnSpPr>
          <p:nvPr/>
        </p:nvCxnSpPr>
        <p:spPr bwMode="auto">
          <a:xfrm>
            <a:off x="4428624" y="1196752"/>
            <a:ext cx="0" cy="20162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Frihåndsform: figur 11">
            <a:extLst>
              <a:ext uri="{FF2B5EF4-FFF2-40B4-BE49-F238E27FC236}">
                <a16:creationId xmlns:a16="http://schemas.microsoft.com/office/drawing/2014/main" id="{3397C628-9180-4034-A9C7-892400145A2E}"/>
              </a:ext>
            </a:extLst>
          </p:cNvPr>
          <p:cNvSpPr/>
          <p:nvPr/>
        </p:nvSpPr>
        <p:spPr bwMode="auto">
          <a:xfrm>
            <a:off x="4608600" y="1233576"/>
            <a:ext cx="3899139" cy="974997"/>
          </a:xfrm>
          <a:custGeom>
            <a:avLst/>
            <a:gdLst>
              <a:gd name="connsiteX0" fmla="*/ 0 w 3890513"/>
              <a:gd name="connsiteY0" fmla="*/ 0 h 785004"/>
              <a:gd name="connsiteX1" fmla="*/ 258793 w 3890513"/>
              <a:gd name="connsiteY1" fmla="*/ 388189 h 785004"/>
              <a:gd name="connsiteX2" fmla="*/ 793630 w 3890513"/>
              <a:gd name="connsiteY2" fmla="*/ 733245 h 785004"/>
              <a:gd name="connsiteX3" fmla="*/ 1380227 w 3890513"/>
              <a:gd name="connsiteY3" fmla="*/ 785004 h 785004"/>
              <a:gd name="connsiteX4" fmla="*/ 1837427 w 3890513"/>
              <a:gd name="connsiteY4" fmla="*/ 733245 h 785004"/>
              <a:gd name="connsiteX5" fmla="*/ 3001993 w 3890513"/>
              <a:gd name="connsiteY5" fmla="*/ 370936 h 785004"/>
              <a:gd name="connsiteX6" fmla="*/ 3890513 w 3890513"/>
              <a:gd name="connsiteY6" fmla="*/ 43132 h 785004"/>
              <a:gd name="connsiteX0" fmla="*/ 0 w 3890513"/>
              <a:gd name="connsiteY0" fmla="*/ 0 h 785004"/>
              <a:gd name="connsiteX1" fmla="*/ 258793 w 3890513"/>
              <a:gd name="connsiteY1" fmla="*/ 388189 h 785004"/>
              <a:gd name="connsiteX2" fmla="*/ 793630 w 3890513"/>
              <a:gd name="connsiteY2" fmla="*/ 733245 h 785004"/>
              <a:gd name="connsiteX3" fmla="*/ 1380227 w 3890513"/>
              <a:gd name="connsiteY3" fmla="*/ 785004 h 785004"/>
              <a:gd name="connsiteX4" fmla="*/ 1837427 w 3890513"/>
              <a:gd name="connsiteY4" fmla="*/ 733245 h 785004"/>
              <a:gd name="connsiteX5" fmla="*/ 3001993 w 3890513"/>
              <a:gd name="connsiteY5" fmla="*/ 370936 h 785004"/>
              <a:gd name="connsiteX6" fmla="*/ 3890513 w 3890513"/>
              <a:gd name="connsiteY6" fmla="*/ 43132 h 785004"/>
              <a:gd name="connsiteX0" fmla="*/ 0 w 3890513"/>
              <a:gd name="connsiteY0" fmla="*/ 0 h 785004"/>
              <a:gd name="connsiteX1" fmla="*/ 258793 w 3890513"/>
              <a:gd name="connsiteY1" fmla="*/ 388189 h 785004"/>
              <a:gd name="connsiteX2" fmla="*/ 793630 w 3890513"/>
              <a:gd name="connsiteY2" fmla="*/ 733245 h 785004"/>
              <a:gd name="connsiteX3" fmla="*/ 1380227 w 3890513"/>
              <a:gd name="connsiteY3" fmla="*/ 785004 h 785004"/>
              <a:gd name="connsiteX4" fmla="*/ 1837427 w 3890513"/>
              <a:gd name="connsiteY4" fmla="*/ 733245 h 785004"/>
              <a:gd name="connsiteX5" fmla="*/ 3001993 w 3890513"/>
              <a:gd name="connsiteY5" fmla="*/ 370936 h 785004"/>
              <a:gd name="connsiteX6" fmla="*/ 3890513 w 3890513"/>
              <a:gd name="connsiteY6" fmla="*/ 43132 h 785004"/>
              <a:gd name="connsiteX0" fmla="*/ 0 w 3890513"/>
              <a:gd name="connsiteY0" fmla="*/ 0 h 786920"/>
              <a:gd name="connsiteX1" fmla="*/ 258793 w 3890513"/>
              <a:gd name="connsiteY1" fmla="*/ 388189 h 786920"/>
              <a:gd name="connsiteX2" fmla="*/ 793630 w 3890513"/>
              <a:gd name="connsiteY2" fmla="*/ 733245 h 786920"/>
              <a:gd name="connsiteX3" fmla="*/ 1380227 w 3890513"/>
              <a:gd name="connsiteY3" fmla="*/ 785004 h 786920"/>
              <a:gd name="connsiteX4" fmla="*/ 1837427 w 3890513"/>
              <a:gd name="connsiteY4" fmla="*/ 733245 h 786920"/>
              <a:gd name="connsiteX5" fmla="*/ 3001993 w 3890513"/>
              <a:gd name="connsiteY5" fmla="*/ 370936 h 786920"/>
              <a:gd name="connsiteX6" fmla="*/ 3890513 w 3890513"/>
              <a:gd name="connsiteY6" fmla="*/ 43132 h 786920"/>
              <a:gd name="connsiteX0" fmla="*/ 0 w 3890513"/>
              <a:gd name="connsiteY0" fmla="*/ 0 h 794588"/>
              <a:gd name="connsiteX1" fmla="*/ 258793 w 3890513"/>
              <a:gd name="connsiteY1" fmla="*/ 388189 h 794588"/>
              <a:gd name="connsiteX2" fmla="*/ 793630 w 3890513"/>
              <a:gd name="connsiteY2" fmla="*/ 733245 h 794588"/>
              <a:gd name="connsiteX3" fmla="*/ 1380227 w 3890513"/>
              <a:gd name="connsiteY3" fmla="*/ 785004 h 794588"/>
              <a:gd name="connsiteX4" fmla="*/ 1837427 w 3890513"/>
              <a:gd name="connsiteY4" fmla="*/ 733245 h 794588"/>
              <a:gd name="connsiteX5" fmla="*/ 3001993 w 3890513"/>
              <a:gd name="connsiteY5" fmla="*/ 370936 h 794588"/>
              <a:gd name="connsiteX6" fmla="*/ 3890513 w 3890513"/>
              <a:gd name="connsiteY6" fmla="*/ 43132 h 794588"/>
              <a:gd name="connsiteX0" fmla="*/ 0 w 3890513"/>
              <a:gd name="connsiteY0" fmla="*/ 0 h 794588"/>
              <a:gd name="connsiteX1" fmla="*/ 258793 w 3890513"/>
              <a:gd name="connsiteY1" fmla="*/ 388189 h 794588"/>
              <a:gd name="connsiteX2" fmla="*/ 793630 w 3890513"/>
              <a:gd name="connsiteY2" fmla="*/ 733245 h 794588"/>
              <a:gd name="connsiteX3" fmla="*/ 1380227 w 3890513"/>
              <a:gd name="connsiteY3" fmla="*/ 785004 h 794588"/>
              <a:gd name="connsiteX4" fmla="*/ 1837427 w 3890513"/>
              <a:gd name="connsiteY4" fmla="*/ 733245 h 794588"/>
              <a:gd name="connsiteX5" fmla="*/ 3001993 w 3890513"/>
              <a:gd name="connsiteY5" fmla="*/ 370936 h 794588"/>
              <a:gd name="connsiteX6" fmla="*/ 3890513 w 3890513"/>
              <a:gd name="connsiteY6" fmla="*/ 43132 h 794588"/>
              <a:gd name="connsiteX0" fmla="*/ 0 w 3890513"/>
              <a:gd name="connsiteY0" fmla="*/ 0 h 808862"/>
              <a:gd name="connsiteX1" fmla="*/ 258793 w 3890513"/>
              <a:gd name="connsiteY1" fmla="*/ 388189 h 808862"/>
              <a:gd name="connsiteX2" fmla="*/ 793630 w 3890513"/>
              <a:gd name="connsiteY2" fmla="*/ 733245 h 808862"/>
              <a:gd name="connsiteX3" fmla="*/ 1371601 w 3890513"/>
              <a:gd name="connsiteY3" fmla="*/ 802257 h 808862"/>
              <a:gd name="connsiteX4" fmla="*/ 1837427 w 3890513"/>
              <a:gd name="connsiteY4" fmla="*/ 733245 h 808862"/>
              <a:gd name="connsiteX5" fmla="*/ 3001993 w 3890513"/>
              <a:gd name="connsiteY5" fmla="*/ 370936 h 808862"/>
              <a:gd name="connsiteX6" fmla="*/ 3890513 w 3890513"/>
              <a:gd name="connsiteY6" fmla="*/ 43132 h 808862"/>
              <a:gd name="connsiteX0" fmla="*/ 0 w 3890513"/>
              <a:gd name="connsiteY0" fmla="*/ 0 h 805017"/>
              <a:gd name="connsiteX1" fmla="*/ 258793 w 3890513"/>
              <a:gd name="connsiteY1" fmla="*/ 388189 h 805017"/>
              <a:gd name="connsiteX2" fmla="*/ 793630 w 3890513"/>
              <a:gd name="connsiteY2" fmla="*/ 733245 h 805017"/>
              <a:gd name="connsiteX3" fmla="*/ 1371601 w 3890513"/>
              <a:gd name="connsiteY3" fmla="*/ 802257 h 805017"/>
              <a:gd name="connsiteX4" fmla="*/ 1837427 w 3890513"/>
              <a:gd name="connsiteY4" fmla="*/ 733245 h 805017"/>
              <a:gd name="connsiteX5" fmla="*/ 3001993 w 3890513"/>
              <a:gd name="connsiteY5" fmla="*/ 370936 h 805017"/>
              <a:gd name="connsiteX6" fmla="*/ 3890513 w 3890513"/>
              <a:gd name="connsiteY6" fmla="*/ 43132 h 805017"/>
              <a:gd name="connsiteX0" fmla="*/ 0 w 3890513"/>
              <a:gd name="connsiteY0" fmla="*/ 0 h 854952"/>
              <a:gd name="connsiteX1" fmla="*/ 258793 w 3890513"/>
              <a:gd name="connsiteY1" fmla="*/ 388189 h 854952"/>
              <a:gd name="connsiteX2" fmla="*/ 793630 w 3890513"/>
              <a:gd name="connsiteY2" fmla="*/ 733245 h 854952"/>
              <a:gd name="connsiteX3" fmla="*/ 1354349 w 3890513"/>
              <a:gd name="connsiteY3" fmla="*/ 854015 h 854952"/>
              <a:gd name="connsiteX4" fmla="*/ 1837427 w 3890513"/>
              <a:gd name="connsiteY4" fmla="*/ 733245 h 854952"/>
              <a:gd name="connsiteX5" fmla="*/ 3001993 w 3890513"/>
              <a:gd name="connsiteY5" fmla="*/ 370936 h 854952"/>
              <a:gd name="connsiteX6" fmla="*/ 3890513 w 3890513"/>
              <a:gd name="connsiteY6" fmla="*/ 43132 h 854952"/>
              <a:gd name="connsiteX0" fmla="*/ 0 w 3890513"/>
              <a:gd name="connsiteY0" fmla="*/ 0 h 862442"/>
              <a:gd name="connsiteX1" fmla="*/ 258793 w 3890513"/>
              <a:gd name="connsiteY1" fmla="*/ 388189 h 862442"/>
              <a:gd name="connsiteX2" fmla="*/ 793630 w 3890513"/>
              <a:gd name="connsiteY2" fmla="*/ 733245 h 862442"/>
              <a:gd name="connsiteX3" fmla="*/ 1354349 w 3890513"/>
              <a:gd name="connsiteY3" fmla="*/ 854015 h 862442"/>
              <a:gd name="connsiteX4" fmla="*/ 1837427 w 3890513"/>
              <a:gd name="connsiteY4" fmla="*/ 733245 h 862442"/>
              <a:gd name="connsiteX5" fmla="*/ 3001993 w 3890513"/>
              <a:gd name="connsiteY5" fmla="*/ 370936 h 862442"/>
              <a:gd name="connsiteX6" fmla="*/ 3890513 w 3890513"/>
              <a:gd name="connsiteY6" fmla="*/ 43132 h 862442"/>
              <a:gd name="connsiteX0" fmla="*/ 0 w 3899139"/>
              <a:gd name="connsiteY0" fmla="*/ 120770 h 983212"/>
              <a:gd name="connsiteX1" fmla="*/ 258793 w 3899139"/>
              <a:gd name="connsiteY1" fmla="*/ 508959 h 983212"/>
              <a:gd name="connsiteX2" fmla="*/ 793630 w 3899139"/>
              <a:gd name="connsiteY2" fmla="*/ 854015 h 983212"/>
              <a:gd name="connsiteX3" fmla="*/ 1354349 w 3899139"/>
              <a:gd name="connsiteY3" fmla="*/ 974785 h 983212"/>
              <a:gd name="connsiteX4" fmla="*/ 1837427 w 3899139"/>
              <a:gd name="connsiteY4" fmla="*/ 854015 h 983212"/>
              <a:gd name="connsiteX5" fmla="*/ 3001993 w 3899139"/>
              <a:gd name="connsiteY5" fmla="*/ 491706 h 983212"/>
              <a:gd name="connsiteX6" fmla="*/ 3899139 w 3899139"/>
              <a:gd name="connsiteY6" fmla="*/ 0 h 983212"/>
              <a:gd name="connsiteX0" fmla="*/ 0 w 3899139"/>
              <a:gd name="connsiteY0" fmla="*/ 120770 h 974997"/>
              <a:gd name="connsiteX1" fmla="*/ 258793 w 3899139"/>
              <a:gd name="connsiteY1" fmla="*/ 508959 h 974997"/>
              <a:gd name="connsiteX2" fmla="*/ 793630 w 3899139"/>
              <a:gd name="connsiteY2" fmla="*/ 854015 h 974997"/>
              <a:gd name="connsiteX3" fmla="*/ 1354349 w 3899139"/>
              <a:gd name="connsiteY3" fmla="*/ 974785 h 974997"/>
              <a:gd name="connsiteX4" fmla="*/ 1871933 w 3899139"/>
              <a:gd name="connsiteY4" fmla="*/ 871268 h 974997"/>
              <a:gd name="connsiteX5" fmla="*/ 3001993 w 3899139"/>
              <a:gd name="connsiteY5" fmla="*/ 491706 h 974997"/>
              <a:gd name="connsiteX6" fmla="*/ 3899139 w 3899139"/>
              <a:gd name="connsiteY6" fmla="*/ 0 h 974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99139" h="974997">
                <a:moveTo>
                  <a:pt x="0" y="120770"/>
                </a:moveTo>
                <a:cubicBezTo>
                  <a:pt x="86264" y="250166"/>
                  <a:pt x="126521" y="386752"/>
                  <a:pt x="258793" y="508959"/>
                </a:cubicBezTo>
                <a:cubicBezTo>
                  <a:pt x="391065" y="631166"/>
                  <a:pt x="611037" y="776377"/>
                  <a:pt x="793630" y="854015"/>
                </a:cubicBezTo>
                <a:cubicBezTo>
                  <a:pt x="976223" y="931653"/>
                  <a:pt x="1174632" y="971910"/>
                  <a:pt x="1354349" y="974785"/>
                </a:cubicBezTo>
                <a:cubicBezTo>
                  <a:pt x="1534066" y="977660"/>
                  <a:pt x="1597326" y="951781"/>
                  <a:pt x="1871933" y="871268"/>
                </a:cubicBezTo>
                <a:cubicBezTo>
                  <a:pt x="2146540" y="790755"/>
                  <a:pt x="2664125" y="636917"/>
                  <a:pt x="3001993" y="491706"/>
                </a:cubicBezTo>
                <a:cubicBezTo>
                  <a:pt x="3339861" y="346495"/>
                  <a:pt x="3600090" y="163902"/>
                  <a:pt x="3899139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CE9DF4E6-6769-4735-9B69-EE926DDB951B}"/>
              </a:ext>
            </a:extLst>
          </p:cNvPr>
          <p:cNvCxnSpPr>
            <a:cxnSpLocks/>
          </p:cNvCxnSpPr>
          <p:nvPr/>
        </p:nvCxnSpPr>
        <p:spPr bwMode="auto">
          <a:xfrm>
            <a:off x="3760336" y="4476934"/>
            <a:ext cx="4953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Rett linje 13">
            <a:extLst>
              <a:ext uri="{FF2B5EF4-FFF2-40B4-BE49-F238E27FC236}">
                <a16:creationId xmlns:a16="http://schemas.microsoft.com/office/drawing/2014/main" id="{28C03BB4-4115-4517-844B-8698061934B6}"/>
              </a:ext>
            </a:extLst>
          </p:cNvPr>
          <p:cNvCxnSpPr>
            <a:cxnSpLocks/>
          </p:cNvCxnSpPr>
          <p:nvPr/>
        </p:nvCxnSpPr>
        <p:spPr bwMode="auto">
          <a:xfrm>
            <a:off x="4428624" y="3396814"/>
            <a:ext cx="0" cy="237626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Rett linje 15">
            <a:extLst>
              <a:ext uri="{FF2B5EF4-FFF2-40B4-BE49-F238E27FC236}">
                <a16:creationId xmlns:a16="http://schemas.microsoft.com/office/drawing/2014/main" id="{4001867B-0551-47A3-A91D-BFCEC9032884}"/>
              </a:ext>
            </a:extLst>
          </p:cNvPr>
          <p:cNvCxnSpPr/>
          <p:nvPr/>
        </p:nvCxnSpPr>
        <p:spPr bwMode="auto">
          <a:xfrm>
            <a:off x="5966670" y="1417414"/>
            <a:ext cx="0" cy="38516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17" name="Frihåndsform: figur 16">
            <a:extLst>
              <a:ext uri="{FF2B5EF4-FFF2-40B4-BE49-F238E27FC236}">
                <a16:creationId xmlns:a16="http://schemas.microsoft.com/office/drawing/2014/main" id="{7AB3CA2D-17E1-440D-A582-79D2635EE83F}"/>
              </a:ext>
            </a:extLst>
          </p:cNvPr>
          <p:cNvSpPr/>
          <p:nvPr/>
        </p:nvSpPr>
        <p:spPr bwMode="auto">
          <a:xfrm>
            <a:off x="4505083" y="3435996"/>
            <a:ext cx="4054415" cy="2441276"/>
          </a:xfrm>
          <a:custGeom>
            <a:avLst/>
            <a:gdLst>
              <a:gd name="connsiteX0" fmla="*/ 0 w 4054415"/>
              <a:gd name="connsiteY0" fmla="*/ 2441276 h 2441276"/>
              <a:gd name="connsiteX1" fmla="*/ 388189 w 4054415"/>
              <a:gd name="connsiteY1" fmla="*/ 2035834 h 2441276"/>
              <a:gd name="connsiteX2" fmla="*/ 948906 w 4054415"/>
              <a:gd name="connsiteY2" fmla="*/ 1552755 h 2441276"/>
              <a:gd name="connsiteX3" fmla="*/ 1457864 w 4054415"/>
              <a:gd name="connsiteY3" fmla="*/ 1052423 h 2441276"/>
              <a:gd name="connsiteX4" fmla="*/ 1725283 w 4054415"/>
              <a:gd name="connsiteY4" fmla="*/ 854016 h 2441276"/>
              <a:gd name="connsiteX5" fmla="*/ 2467155 w 4054415"/>
              <a:gd name="connsiteY5" fmla="*/ 457200 h 2441276"/>
              <a:gd name="connsiteX6" fmla="*/ 3597215 w 4054415"/>
              <a:gd name="connsiteY6" fmla="*/ 94891 h 2441276"/>
              <a:gd name="connsiteX7" fmla="*/ 4054415 w 4054415"/>
              <a:gd name="connsiteY7" fmla="*/ 0 h 2441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54415" h="2441276">
                <a:moveTo>
                  <a:pt x="0" y="2441276"/>
                </a:moveTo>
                <a:lnTo>
                  <a:pt x="388189" y="2035834"/>
                </a:lnTo>
                <a:lnTo>
                  <a:pt x="948906" y="1552755"/>
                </a:lnTo>
                <a:lnTo>
                  <a:pt x="1457864" y="1052423"/>
                </a:lnTo>
                <a:lnTo>
                  <a:pt x="1725283" y="854016"/>
                </a:lnTo>
                <a:lnTo>
                  <a:pt x="2467155" y="457200"/>
                </a:lnTo>
                <a:lnTo>
                  <a:pt x="3597215" y="94891"/>
                </a:lnTo>
                <a:lnTo>
                  <a:pt x="4054415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kstSylinder 23">
                <a:extLst>
                  <a:ext uri="{FF2B5EF4-FFF2-40B4-BE49-F238E27FC236}">
                    <a16:creationId xmlns:a16="http://schemas.microsoft.com/office/drawing/2014/main" id="{C520E77B-CFD5-494A-89F4-627CE018CB72}"/>
                  </a:ext>
                </a:extLst>
              </p:cNvPr>
              <p:cNvSpPr txBox="1"/>
              <p:nvPr/>
            </p:nvSpPr>
            <p:spPr>
              <a:xfrm>
                <a:off x="6532290" y="949253"/>
                <a:ext cx="208345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Minimum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4" name="TekstSylinder 23">
                <a:extLst>
                  <a:ext uri="{FF2B5EF4-FFF2-40B4-BE49-F238E27FC236}">
                    <a16:creationId xmlns:a16="http://schemas.microsoft.com/office/drawing/2014/main" id="{C520E77B-CFD5-494A-89F4-627CE018CB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2290" y="949253"/>
                <a:ext cx="2083455" cy="400110"/>
              </a:xfrm>
              <a:prstGeom prst="rect">
                <a:avLst/>
              </a:prstGeom>
              <a:blipFill>
                <a:blip r:embed="rId2"/>
                <a:stretch>
                  <a:fillRect l="-3226" t="-7692" r="-587" b="-2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kstSylinder 24">
                <a:extLst>
                  <a:ext uri="{FF2B5EF4-FFF2-40B4-BE49-F238E27FC236}">
                    <a16:creationId xmlns:a16="http://schemas.microsoft.com/office/drawing/2014/main" id="{9E097A9C-71EE-451F-A5C2-C07DABFA8831}"/>
                  </a:ext>
                </a:extLst>
              </p:cNvPr>
              <p:cNvSpPr txBox="1"/>
              <p:nvPr/>
            </p:nvSpPr>
            <p:spPr>
              <a:xfrm>
                <a:off x="6600121" y="2991037"/>
                <a:ext cx="222035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Root of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5" name="TekstSylinder 24">
                <a:extLst>
                  <a:ext uri="{FF2B5EF4-FFF2-40B4-BE49-F238E27FC236}">
                    <a16:creationId xmlns:a16="http://schemas.microsoft.com/office/drawing/2014/main" id="{9E097A9C-71EE-451F-A5C2-C07DABFA88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0121" y="2991037"/>
                <a:ext cx="2220351" cy="400110"/>
              </a:xfrm>
              <a:prstGeom prst="rect">
                <a:avLst/>
              </a:prstGeom>
              <a:blipFill>
                <a:blip r:embed="rId3"/>
                <a:stretch>
                  <a:fillRect l="-3022" t="-7692" b="-2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Ellipse 25">
            <a:extLst>
              <a:ext uri="{FF2B5EF4-FFF2-40B4-BE49-F238E27FC236}">
                <a16:creationId xmlns:a16="http://schemas.microsoft.com/office/drawing/2014/main" id="{F6919FDE-03A8-4512-ABED-13FAEE2E6AB8}"/>
              </a:ext>
            </a:extLst>
          </p:cNvPr>
          <p:cNvSpPr/>
          <p:nvPr/>
        </p:nvSpPr>
        <p:spPr bwMode="auto">
          <a:xfrm>
            <a:off x="4906803" y="4429988"/>
            <a:ext cx="72007" cy="9389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4E02E798-7CCC-4AB1-8593-F6C9F12CFED1}"/>
              </a:ext>
            </a:extLst>
          </p:cNvPr>
          <p:cNvSpPr/>
          <p:nvPr/>
        </p:nvSpPr>
        <p:spPr bwMode="auto">
          <a:xfrm>
            <a:off x="7586076" y="4429988"/>
            <a:ext cx="72007" cy="9389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0042B87B-3421-4BD5-98D4-A88324351297}"/>
              </a:ext>
            </a:extLst>
          </p:cNvPr>
          <p:cNvSpPr/>
          <p:nvPr/>
        </p:nvSpPr>
        <p:spPr bwMode="auto">
          <a:xfrm>
            <a:off x="6310600" y="4429988"/>
            <a:ext cx="72007" cy="9389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4A27FEA7-8B8B-4531-8FFD-7EF2EE4134A3}"/>
              </a:ext>
            </a:extLst>
          </p:cNvPr>
          <p:cNvSpPr/>
          <p:nvPr/>
        </p:nvSpPr>
        <p:spPr bwMode="auto">
          <a:xfrm>
            <a:off x="5544027" y="4429988"/>
            <a:ext cx="72007" cy="9389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59778DEE-97BC-4CF4-BD63-BB1C7AD5EB4F}"/>
              </a:ext>
            </a:extLst>
          </p:cNvPr>
          <p:cNvSpPr/>
          <p:nvPr/>
        </p:nvSpPr>
        <p:spPr bwMode="auto">
          <a:xfrm>
            <a:off x="5966670" y="4429988"/>
            <a:ext cx="72007" cy="9389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AD4CCBD4-3B90-4677-A4A3-97452D335534}"/>
              </a:ext>
            </a:extLst>
          </p:cNvPr>
          <p:cNvSpPr/>
          <p:nvPr/>
        </p:nvSpPr>
        <p:spPr bwMode="auto">
          <a:xfrm>
            <a:off x="5765954" y="4435716"/>
            <a:ext cx="72007" cy="9389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AE28AEFA-039A-47F5-9E49-C9413A1E2DBD}"/>
              </a:ext>
            </a:extLst>
          </p:cNvPr>
          <p:cNvSpPr/>
          <p:nvPr/>
        </p:nvSpPr>
        <p:spPr bwMode="auto">
          <a:xfrm>
            <a:off x="5866312" y="4429988"/>
            <a:ext cx="72007" cy="9389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2B3D896D-A1AB-456F-AE6A-4493FF4C0557}"/>
              </a:ext>
            </a:extLst>
          </p:cNvPr>
          <p:cNvSpPr/>
          <p:nvPr/>
        </p:nvSpPr>
        <p:spPr bwMode="auto">
          <a:xfrm>
            <a:off x="5923480" y="4425192"/>
            <a:ext cx="72007" cy="9389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kstSylinder 33">
                <a:extLst>
                  <a:ext uri="{FF2B5EF4-FFF2-40B4-BE49-F238E27FC236}">
                    <a16:creationId xmlns:a16="http://schemas.microsoft.com/office/drawing/2014/main" id="{946E566F-977E-4E3E-A60E-742F568A83F4}"/>
                  </a:ext>
                </a:extLst>
              </p:cNvPr>
              <p:cNvSpPr txBox="1"/>
              <p:nvPr/>
            </p:nvSpPr>
            <p:spPr>
              <a:xfrm>
                <a:off x="248532" y="2030604"/>
                <a:ext cx="3595856" cy="39703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Start with two points</a:t>
                </a:r>
                <a:br>
                  <a:rPr lang="en-US" sz="1800" dirty="0"/>
                </a:br>
                <a:r>
                  <a:rPr lang="en-US" sz="1800" dirty="0"/>
                  <a:t>one point at each side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1800" dirty="0"/>
                  <a:t>Propose a point in </a:t>
                </a:r>
                <a:br>
                  <a:rPr lang="en-US" sz="1800" dirty="0"/>
                </a:br>
                <a:r>
                  <a:rPr lang="en-US" sz="1800" dirty="0"/>
                  <a:t>the middle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1800" dirty="0"/>
                  <a:t>Replace one endpoint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1800" dirty="0"/>
                  <a:t>Replace the one with the </a:t>
                </a:r>
                <a:br>
                  <a:rPr lang="en-US" sz="1800" dirty="0"/>
                </a:br>
                <a:r>
                  <a:rPr lang="en-US" sz="1800" dirty="0"/>
                  <a:t>same sign of derivative  </a:t>
                </a:r>
                <a:br>
                  <a:rPr lang="en-US" sz="1800" dirty="0"/>
                </a:br>
                <a:r>
                  <a:rPr lang="en-US" sz="1800" dirty="0"/>
                  <a:t>as the one proposed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r>
                  <a:rPr lang="en-US" sz="1800" dirty="0"/>
                  <a:t>This is a case where we: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1800" dirty="0"/>
                  <a:t>Control error of approximation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1800" dirty="0"/>
                  <a:t>Error decay exponentially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1800" dirty="0"/>
                  <a:t>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i="1" dirty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nb-NO" sz="1800" i="1" dirty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18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1800" dirty="0"/>
                  <a:t> is monotone between </a:t>
                </a:r>
                <a:br>
                  <a:rPr lang="en-US" sz="1800" dirty="0"/>
                </a:br>
                <a:r>
                  <a:rPr lang="en-US" sz="1800" dirty="0"/>
                  <a:t>starting points on “each side”</a:t>
                </a:r>
              </a:p>
            </p:txBody>
          </p:sp>
        </mc:Choice>
        <mc:Fallback>
          <p:sp>
            <p:nvSpPr>
              <p:cNvPr id="34" name="TekstSylinder 33">
                <a:extLst>
                  <a:ext uri="{FF2B5EF4-FFF2-40B4-BE49-F238E27FC236}">
                    <a16:creationId xmlns:a16="http://schemas.microsoft.com/office/drawing/2014/main" id="{946E566F-977E-4E3E-A60E-742F568A83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532" y="2030604"/>
                <a:ext cx="3595856" cy="3970318"/>
              </a:xfrm>
              <a:prstGeom prst="rect">
                <a:avLst/>
              </a:prstGeom>
              <a:blipFill>
                <a:blip r:embed="rId4"/>
                <a:stretch>
                  <a:fillRect l="-1525" t="-768" r="-847" b="-15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Ellipse 34">
            <a:extLst>
              <a:ext uri="{FF2B5EF4-FFF2-40B4-BE49-F238E27FC236}">
                <a16:creationId xmlns:a16="http://schemas.microsoft.com/office/drawing/2014/main" id="{8986E937-688F-433B-85D4-66CD10802CDE}"/>
              </a:ext>
            </a:extLst>
          </p:cNvPr>
          <p:cNvSpPr/>
          <p:nvPr/>
        </p:nvSpPr>
        <p:spPr bwMode="auto">
          <a:xfrm>
            <a:off x="4906162" y="2420888"/>
            <a:ext cx="72007" cy="9389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9634B190-22F4-41DB-86FA-E0A1529D64E8}"/>
              </a:ext>
            </a:extLst>
          </p:cNvPr>
          <p:cNvSpPr/>
          <p:nvPr/>
        </p:nvSpPr>
        <p:spPr bwMode="auto">
          <a:xfrm>
            <a:off x="7585435" y="2420888"/>
            <a:ext cx="72007" cy="9389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90055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5" grpId="0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5" grpId="0" animBg="1"/>
      <p:bldP spid="3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B699C-FF94-5741-A957-078DDCBD9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838200"/>
            <a:ext cx="7696200" cy="790600"/>
          </a:xfrm>
        </p:spPr>
        <p:txBody>
          <a:bodyPr/>
          <a:lstStyle/>
          <a:p>
            <a:r>
              <a:rPr lang="en-US" dirty="0"/>
              <a:t>Question after lecture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C543D-AA35-1548-6F7A-55FF54299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628800"/>
            <a:ext cx="7696200" cy="4114800"/>
          </a:xfrm>
        </p:spPr>
        <p:txBody>
          <a:bodyPr/>
          <a:lstStyle/>
          <a:p>
            <a:r>
              <a:rPr lang="en-US" dirty="0"/>
              <a:t>About convergence of gradient methods.</a:t>
            </a:r>
          </a:p>
          <a:p>
            <a:r>
              <a:rPr lang="en-US" dirty="0"/>
              <a:t>Does the methods converge to a global or local extrema? </a:t>
            </a:r>
          </a:p>
          <a:p>
            <a:r>
              <a:rPr lang="en-US" b="1" dirty="0"/>
              <a:t>Answer:</a:t>
            </a:r>
            <a:r>
              <a:rPr lang="en-US" dirty="0"/>
              <a:t> The method converges to a local extrema, remember exercise 2.1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For some problems, </a:t>
            </a:r>
            <a:br>
              <a:rPr lang="en-US" dirty="0"/>
            </a:br>
            <a:r>
              <a:rPr lang="en-US" dirty="0"/>
              <a:t>there is only one local extrema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CA220D-911F-072E-ADFB-F1828487F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141A77-ABB7-FF21-FBE3-AB86E7FF7CF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7F6B54-F770-01FC-6B67-AF0CE08759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STK 4051 Computational statistics, spring 2024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D33782-C40D-4B92-B779-19F372563FB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12160" y="3847728"/>
            <a:ext cx="2823481" cy="1895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3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Why is Newton’s method particularly suited for optimization of log likelihoods?</a:t>
            </a:r>
          </a:p>
          <a:p>
            <a:endParaRPr lang="en-US" sz="2400" dirty="0"/>
          </a:p>
          <a:p>
            <a:r>
              <a:rPr lang="en-US" sz="2400" dirty="0"/>
              <a:t>Why do you think the estimator obtained by </a:t>
            </a:r>
            <a:r>
              <a:rPr lang="en-US" sz="2400" b="1" dirty="0"/>
              <a:t>one</a:t>
            </a:r>
            <a:r>
              <a:rPr lang="en-US" sz="2400" dirty="0"/>
              <a:t> iteration of Newton's method is asymptotically just as good as the ML?</a:t>
            </a:r>
          </a:p>
          <a:p>
            <a:endParaRPr lang="en-US" sz="2400" dirty="0"/>
          </a:p>
          <a:p>
            <a:r>
              <a:rPr lang="en-US" sz="2400" dirty="0"/>
              <a:t>Hint: What is the asymptotic result for ML?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  <p:extLst>
      <p:ext uri="{BB962C8B-B14F-4D97-AF65-F5344CB8AC3E}">
        <p14:creationId xmlns:p14="http://schemas.microsoft.com/office/powerpoint/2010/main" val="607308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B1A7853-5871-485A-AF41-221B0555C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4347D2-DD9D-446C-AA25-8B82721E14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7157" y="1772816"/>
            <a:ext cx="7696200" cy="1447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What is the connection between: </a:t>
            </a:r>
          </a:p>
          <a:p>
            <a:r>
              <a:rPr lang="en-US" dirty="0"/>
              <a:t>finding the optimum of a function </a:t>
            </a:r>
          </a:p>
          <a:p>
            <a:r>
              <a:rPr lang="en-US" dirty="0"/>
              <a:t>finding the root of a set of equations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1B91078-BDC9-464F-A797-E2A574F81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6A048D5-3857-4F70-B0DB-A8912FD51F1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A9DEDC3-7572-47A7-984C-B09E58786D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Plassholder for innhold 2">
                <a:extLst>
                  <a:ext uri="{FF2B5EF4-FFF2-40B4-BE49-F238E27FC236}">
                    <a16:creationId xmlns:a16="http://schemas.microsoft.com/office/drawing/2014/main" id="{468F960F-18E1-4031-AB7D-CEC057B5A26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944739" y="3561184"/>
                <a:ext cx="7696200" cy="9479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Tx/>
                  <a:buNone/>
                </a:pPr>
                <a:r>
                  <a:rPr lang="en-US" kern="0" dirty="0"/>
                  <a:t>If you want to find the optimum of likelihood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</m:d>
                  </m:oMath>
                </a14:m>
                <a:r>
                  <a:rPr lang="en-US" dirty="0"/>
                  <a:t> </a:t>
                </a:r>
                <a:r>
                  <a:rPr lang="en-US" kern="0" dirty="0"/>
                  <a:t>you need to find the root of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𝒔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𝜽</m:t>
                        </m:r>
                      </m:e>
                    </m:d>
                    <m:r>
                      <a:rPr lang="nb-NO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nb-NO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</m:oMath>
                </a14:m>
                <a:endParaRPr lang="en-US" kern="0" dirty="0"/>
              </a:p>
            </p:txBody>
          </p:sp>
        </mc:Choice>
        <mc:Fallback xmlns="">
          <p:sp>
            <p:nvSpPr>
              <p:cNvPr id="7" name="Plassholder for innhold 2">
                <a:extLst>
                  <a:ext uri="{FF2B5EF4-FFF2-40B4-BE49-F238E27FC236}">
                    <a16:creationId xmlns:a16="http://schemas.microsoft.com/office/drawing/2014/main" id="{468F960F-18E1-4031-AB7D-CEC057B5A2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44739" y="3561184"/>
                <a:ext cx="7696200" cy="947936"/>
              </a:xfrm>
              <a:prstGeom prst="rect">
                <a:avLst/>
              </a:prstGeom>
              <a:blipFill>
                <a:blip r:embed="rId2"/>
                <a:stretch>
                  <a:fillRect l="-1664" t="-6410" b="-17308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0B438DE7-BF40-449C-B692-178F9BD7757A}"/>
                  </a:ext>
                </a:extLst>
              </p:cNvPr>
              <p:cNvSpPr txBox="1"/>
              <p:nvPr/>
            </p:nvSpPr>
            <p:spPr>
              <a:xfrm>
                <a:off x="990600" y="4509120"/>
                <a:ext cx="93610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nb-NO" sz="280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kern="0" dirty="0"/>
              </a:p>
            </p:txBody>
          </p:sp>
        </mc:Choice>
        <mc:Fallback xmlns="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0B438DE7-BF40-449C-B692-178F9BD775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4509120"/>
                <a:ext cx="936104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kstSylinder 9">
                <a:extLst>
                  <a:ext uri="{FF2B5EF4-FFF2-40B4-BE49-F238E27FC236}">
                    <a16:creationId xmlns:a16="http://schemas.microsoft.com/office/drawing/2014/main" id="{C12421AE-0208-40EF-8ADB-838E6FE26C35}"/>
                  </a:ext>
                </a:extLst>
              </p:cNvPr>
              <p:cNvSpPr txBox="1"/>
              <p:nvPr/>
            </p:nvSpPr>
            <p:spPr>
              <a:xfrm>
                <a:off x="6156176" y="4536323"/>
                <a:ext cx="1944216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800" kern="0" dirty="0"/>
              </a:p>
            </p:txBody>
          </p:sp>
        </mc:Choice>
        <mc:Fallback xmlns="">
          <p:sp>
            <p:nvSpPr>
              <p:cNvPr id="10" name="TekstSylinder 9">
                <a:extLst>
                  <a:ext uri="{FF2B5EF4-FFF2-40B4-BE49-F238E27FC236}">
                    <a16:creationId xmlns:a16="http://schemas.microsoft.com/office/drawing/2014/main" id="{C12421AE-0208-40EF-8ADB-838E6FE26C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176" y="4536323"/>
                <a:ext cx="1944216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6630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224F2BB-C43E-422E-B0C6-76A646CE7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332656"/>
            <a:ext cx="7696200" cy="1143000"/>
          </a:xfrm>
        </p:spPr>
        <p:txBody>
          <a:bodyPr/>
          <a:lstStyle/>
          <a:p>
            <a:r>
              <a:rPr lang="en-US" dirty="0"/>
              <a:t>Today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EC29E80-FE46-4E6B-ABC5-8F9311E9EE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268760"/>
            <a:ext cx="7696200" cy="4114800"/>
          </a:xfrm>
        </p:spPr>
        <p:txBody>
          <a:bodyPr/>
          <a:lstStyle/>
          <a:p>
            <a:r>
              <a:rPr lang="en-US" sz="2000" dirty="0"/>
              <a:t>Iteratively reweighted least square</a:t>
            </a:r>
          </a:p>
          <a:p>
            <a:r>
              <a:rPr lang="en-US" sz="2000" dirty="0"/>
              <a:t>ADMM</a:t>
            </a:r>
          </a:p>
          <a:p>
            <a:r>
              <a:rPr lang="en-US" sz="2000" dirty="0"/>
              <a:t>ADMM for LASSO</a:t>
            </a:r>
          </a:p>
          <a:p>
            <a:endParaRPr lang="en-US" sz="2000" dirty="0"/>
          </a:p>
          <a:p>
            <a:r>
              <a:rPr lang="en-US" sz="2000" dirty="0"/>
              <a:t>Discrete optimization </a:t>
            </a:r>
          </a:p>
          <a:p>
            <a:pPr lvl="1"/>
            <a:r>
              <a:rPr lang="en-US" sz="1600" dirty="0"/>
              <a:t>Decision theory</a:t>
            </a:r>
          </a:p>
          <a:p>
            <a:pPr lvl="1"/>
            <a:r>
              <a:rPr lang="en-US" sz="1600" dirty="0"/>
              <a:t>Local methods</a:t>
            </a:r>
          </a:p>
          <a:p>
            <a:pPr lvl="1"/>
            <a:r>
              <a:rPr lang="en-US" sz="1600" dirty="0"/>
              <a:t>Simulated </a:t>
            </a:r>
            <a:r>
              <a:rPr lang="en-US" sz="1600" dirty="0" err="1"/>
              <a:t>anealing</a:t>
            </a:r>
            <a:endParaRPr lang="en-US" sz="1600" dirty="0"/>
          </a:p>
          <a:p>
            <a:endParaRPr lang="en-US" sz="2000" dirty="0"/>
          </a:p>
          <a:p>
            <a:endParaRPr lang="en-US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77FF008-D730-420A-BB9E-7A6B043B9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BBFF824-D6E6-42BF-8894-D068B0D75C8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EBE516C-8144-4823-9693-9800F10660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  <p:extLst>
      <p:ext uri="{BB962C8B-B14F-4D97-AF65-F5344CB8AC3E}">
        <p14:creationId xmlns:p14="http://schemas.microsoft.com/office/powerpoint/2010/main" val="3620303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92197"/>
            <a:ext cx="7696200" cy="1143000"/>
          </a:xfrm>
        </p:spPr>
        <p:txBody>
          <a:bodyPr/>
          <a:lstStyle/>
          <a:p>
            <a:r>
              <a:rPr lang="en-US" dirty="0"/>
              <a:t>Weighted least square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268760"/>
            <a:ext cx="8424936" cy="4824536"/>
          </a:xfrm>
        </p:spPr>
        <p:txBody>
          <a:bodyPr/>
          <a:lstStyle/>
          <a:p>
            <a:r>
              <a:rPr lang="en-US" sz="2000" dirty="0"/>
              <a:t>Assume you have data with unknown mean and known variable variance and  want to estimate mean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2195736" y="1916832"/>
                <a:ext cx="4650760" cy="7189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dirty="0"/>
                  <a:t>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min</m:t>
                        </m:r>
                      </m:e>
                      <m:lim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𝜷</m:t>
                        </m:r>
                      </m:lim>
                    </m:limLow>
                    <m:nary>
                      <m:naryPr>
                        <m:chr m:val="∑"/>
                        <m:subHide m:val="on"/>
                        <m:supHide m:val="on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sSubSup>
                                          <m:sSubSupPr>
                                            <m:ctrlP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nb-NO" b="1" i="1">
                                                <a:latin typeface="Cambria Math" panose="02040503050406030204" pitchFamily="18" charset="0"/>
                                              </a:rPr>
                                              <m:t>𝒙</m:t>
                                            </m:r>
                                          </m:e>
                                          <m:sub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  <m:sup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sup>
                                        </m:sSubSup>
                                        <m:r>
                                          <a:rPr lang="nb-NO" b="1" i="1">
                                            <a:latin typeface="Cambria Math" panose="02040503050406030204" pitchFamily="18" charset="0"/>
                                          </a:rPr>
                                          <m:t>𝜷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sSubSup>
                              <m:sSubSup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den>
                        </m:f>
                      </m:e>
                    </m:nary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min</m:t>
                        </m:r>
                      </m:e>
                      <m:lim>
                        <m:r>
                          <a:rPr lang="nb-NO" b="1" i="1">
                            <a:latin typeface="Cambria Math" panose="02040503050406030204" pitchFamily="18" charset="0"/>
                          </a:rPr>
                          <m:t>𝜷</m:t>
                        </m:r>
                      </m:lim>
                    </m:limLow>
                    <m:nary>
                      <m:naryPr>
                        <m:chr m:val="∑"/>
                        <m:subHide m:val="on"/>
                        <m:supHide m:val="on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Sup>
                                      <m:sSubSup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b="1" i="1">
                                            <a:latin typeface="Cambria Math" panose="02040503050406030204" pitchFamily="18" charset="0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  <m:sup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sup>
                                    </m:sSubSup>
                                    <m:r>
                                      <a:rPr lang="nb-NO" b="1" i="1">
                                        <a:latin typeface="Cambria Math" panose="02040503050406030204" pitchFamily="18" charset="0"/>
                                      </a:rPr>
                                      <m:t>𝜷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nb-NO" dirty="0"/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1916832"/>
                <a:ext cx="4650760" cy="71891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/>
              <p:cNvSpPr/>
              <p:nvPr/>
            </p:nvSpPr>
            <p:spPr>
              <a:xfrm>
                <a:off x="6444208" y="2868533"/>
                <a:ext cx="184633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indent="0">
                  <a:buNone/>
                </a:pP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1" i="1">
                        <a:latin typeface="Cambria Math" panose="02040503050406030204" pitchFamily="18" charset="0"/>
                      </a:rPr>
                      <m:t>𝑾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diag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 (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𝒘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nb-NO" dirty="0"/>
              </a:p>
            </p:txBody>
          </p:sp>
        </mc:Choice>
        <mc:Fallback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208" y="2868533"/>
                <a:ext cx="1846339" cy="400110"/>
              </a:xfrm>
              <a:prstGeom prst="rect">
                <a:avLst/>
              </a:prstGeom>
              <a:blipFill>
                <a:blip r:embed="rId3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Freeform 9"/>
          <p:cNvSpPr/>
          <p:nvPr/>
        </p:nvSpPr>
        <p:spPr bwMode="auto">
          <a:xfrm>
            <a:off x="5224182" y="2441059"/>
            <a:ext cx="2702859" cy="551329"/>
          </a:xfrm>
          <a:custGeom>
            <a:avLst/>
            <a:gdLst>
              <a:gd name="connsiteX0" fmla="*/ 0 w 2702859"/>
              <a:gd name="connsiteY0" fmla="*/ 0 h 551329"/>
              <a:gd name="connsiteX1" fmla="*/ 0 w 2702859"/>
              <a:gd name="connsiteY1" fmla="*/ 0 h 551329"/>
              <a:gd name="connsiteX2" fmla="*/ 13447 w 2702859"/>
              <a:gd name="connsiteY2" fmla="*/ 60511 h 551329"/>
              <a:gd name="connsiteX3" fmla="*/ 20171 w 2702859"/>
              <a:gd name="connsiteY3" fmla="*/ 80682 h 551329"/>
              <a:gd name="connsiteX4" fmla="*/ 584947 w 2702859"/>
              <a:gd name="connsiteY4" fmla="*/ 356347 h 551329"/>
              <a:gd name="connsiteX5" fmla="*/ 1808630 w 2702859"/>
              <a:gd name="connsiteY5" fmla="*/ 369794 h 551329"/>
              <a:gd name="connsiteX6" fmla="*/ 2702859 w 2702859"/>
              <a:gd name="connsiteY6" fmla="*/ 383241 h 551329"/>
              <a:gd name="connsiteX7" fmla="*/ 2682689 w 2702859"/>
              <a:gd name="connsiteY7" fmla="*/ 551329 h 551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02859" h="551329">
                <a:moveTo>
                  <a:pt x="0" y="0"/>
                </a:moveTo>
                <a:lnTo>
                  <a:pt x="0" y="0"/>
                </a:lnTo>
                <a:cubicBezTo>
                  <a:pt x="4482" y="20170"/>
                  <a:pt x="8436" y="40466"/>
                  <a:pt x="13447" y="60511"/>
                </a:cubicBezTo>
                <a:cubicBezTo>
                  <a:pt x="15166" y="67387"/>
                  <a:pt x="20171" y="80682"/>
                  <a:pt x="20171" y="80682"/>
                </a:cubicBezTo>
                <a:lnTo>
                  <a:pt x="584947" y="356347"/>
                </a:lnTo>
                <a:lnTo>
                  <a:pt x="1808630" y="369794"/>
                </a:lnTo>
                <a:lnTo>
                  <a:pt x="2702859" y="383241"/>
                </a:lnTo>
                <a:lnTo>
                  <a:pt x="2682689" y="551329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/>
              <p:cNvSpPr/>
              <p:nvPr/>
            </p:nvSpPr>
            <p:spPr>
              <a:xfrm>
                <a:off x="2895600" y="3008090"/>
                <a:ext cx="3085268" cy="41671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𝜷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𝑊𝐿𝑆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𝑿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nb-NO" b="1" i="1">
                          <a:latin typeface="Cambria Math" panose="02040503050406030204" pitchFamily="18" charset="0"/>
                        </a:rPr>
                        <m:t>𝑾𝒚</m:t>
                      </m:r>
                    </m:oMath>
                  </m:oMathPara>
                </a14:m>
                <a:endParaRPr lang="nb-NO" b="1" dirty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600" y="3008090"/>
                <a:ext cx="3085268" cy="416717"/>
              </a:xfrm>
              <a:prstGeom prst="rect">
                <a:avLst/>
              </a:prstGeom>
              <a:blipFill>
                <a:blip r:embed="rId4"/>
                <a:stretch>
                  <a:fillRect t="-7246" b="-14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4938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4655F-31AC-4673-8202-994FFFDB5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488890"/>
            <a:ext cx="7696200" cy="1143000"/>
          </a:xfrm>
        </p:spPr>
        <p:txBody>
          <a:bodyPr/>
          <a:lstStyle/>
          <a:p>
            <a:r>
              <a:rPr lang="en-US" dirty="0"/>
              <a:t>Weighted least square</a:t>
            </a: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620DB5-D29D-4F3A-94F1-A5D9BE8D3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F71850-F0D0-4956-82D1-6FB79AFBF11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3B831F-D800-4FE1-B085-0608D4A62B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9172416-F648-48C9-84F7-64161518FA3B}"/>
                  </a:ext>
                </a:extLst>
              </p:cNvPr>
              <p:cNvSpPr/>
              <p:nvPr/>
            </p:nvSpPr>
            <p:spPr>
              <a:xfrm>
                <a:off x="3203848" y="1667286"/>
                <a:ext cx="2796343" cy="93262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min</m:t>
                          </m:r>
                        </m:e>
                        <m:li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𝛽</m:t>
                          </m:r>
                        </m:lim>
                      </m:limLow>
                      <m:r>
                        <a:rPr lang="nb-NO">
                          <a:latin typeface="Cambria Math" panose="02040503050406030204" pitchFamily="18" charset="0"/>
                        </a:rPr>
                        <m:t> </m:t>
                      </m:r>
                      <m:nary>
                        <m:naryPr>
                          <m:chr m:val="∑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9172416-F648-48C9-84F7-64161518FA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8" y="1667286"/>
                <a:ext cx="2796343" cy="93262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413264C9-5F24-450A-99CE-90A04625A490}"/>
                  </a:ext>
                </a:extLst>
              </p:cNvPr>
              <p:cNvSpPr/>
              <p:nvPr/>
            </p:nvSpPr>
            <p:spPr>
              <a:xfrm>
                <a:off x="6516216" y="2464569"/>
                <a:ext cx="2320892" cy="9644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indent="0">
                  <a:buNone/>
                </a:pP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1" i="1">
                        <a:latin typeface="Cambria Math" panose="02040503050406030204" pitchFamily="18" charset="0"/>
                      </a:rPr>
                      <m:t>𝑾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⋱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413264C9-5F24-450A-99CE-90A04625A49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216" y="2464569"/>
                <a:ext cx="2320892" cy="9644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4678B41-D8AC-4FEB-A24E-7640D30A8A22}"/>
                  </a:ext>
                </a:extLst>
              </p:cNvPr>
              <p:cNvSpPr/>
              <p:nvPr/>
            </p:nvSpPr>
            <p:spPr>
              <a:xfrm>
                <a:off x="2123728" y="2688156"/>
                <a:ext cx="4572000" cy="209724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min</m:t>
                          </m:r>
                        </m:e>
                        <m:li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𝛽</m:t>
                          </m:r>
                        </m:lim>
                      </m:limLow>
                      <m:r>
                        <a:rPr lang="nb-NO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𝑾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𝑿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𝜕𝛽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      2⋅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𝑿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nb-NO" b="1" i="1">
                          <a:latin typeface="Cambria Math" panose="02040503050406030204" pitchFamily="18" charset="0"/>
                        </a:rPr>
                        <m:t>𝑾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𝑿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nb-NO" b="1" i="1">
                          <a:latin typeface="Cambria Math" panose="02040503050406030204" pitchFamily="18" charset="0"/>
                        </a:rPr>
                        <m:t>𝑾𝑿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nb-NO" b="1" i="1">
                          <a:latin typeface="Cambria Math" panose="02040503050406030204" pitchFamily="18" charset="0"/>
                        </a:rPr>
                        <m:t>𝑾𝒚</m:t>
                      </m:r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𝑿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𝑾𝑿</m:t>
                              </m:r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nb-NO" b="1" i="1">
                          <a:latin typeface="Cambria Math" panose="02040503050406030204" pitchFamily="18" charset="0"/>
                        </a:rPr>
                        <m:t>𝑾𝒚</m:t>
                      </m:r>
                    </m:oMath>
                  </m:oMathPara>
                </a14:m>
                <a:endParaRPr lang="nb-NO" b="1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4678B41-D8AC-4FEB-A24E-7640D30A8A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2688156"/>
                <a:ext cx="4572000" cy="2097241"/>
              </a:xfrm>
              <a:prstGeom prst="rect">
                <a:avLst/>
              </a:prstGeom>
              <a:blipFill>
                <a:blip r:embed="rId4"/>
                <a:stretch>
                  <a:fillRect b="-232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9682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92197"/>
            <a:ext cx="7696200" cy="1143000"/>
          </a:xfrm>
        </p:spPr>
        <p:txBody>
          <a:bodyPr/>
          <a:lstStyle/>
          <a:p>
            <a:r>
              <a:rPr lang="en-US" dirty="0"/>
              <a:t>Iteratively reweighted least square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268760"/>
            <a:ext cx="8424936" cy="4824536"/>
          </a:xfrm>
        </p:spPr>
        <p:txBody>
          <a:bodyPr/>
          <a:lstStyle/>
          <a:p>
            <a:r>
              <a:rPr lang="en-US" sz="2000" dirty="0"/>
              <a:t>Assume you have data with unknown mean and known variable variance and  want to estimate mean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Now: what if variance is unknown and a function of the parameter ?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Then: update the weights with previous estimate of parameter. </a:t>
            </a:r>
          </a:p>
          <a:p>
            <a:r>
              <a:rPr lang="en-US" sz="2000" dirty="0"/>
              <a:t>Useful trick, can be used for GLM generalized linear models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2195736" y="1916832"/>
                <a:ext cx="4650760" cy="7189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dirty="0"/>
                  <a:t>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min</m:t>
                        </m:r>
                      </m:e>
                      <m:lim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𝜷</m:t>
                        </m:r>
                      </m:lim>
                    </m:limLow>
                    <m:nary>
                      <m:naryPr>
                        <m:chr m:val="∑"/>
                        <m:subHide m:val="on"/>
                        <m:supHide m:val="on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sSubSup>
                                          <m:sSubSupPr>
                                            <m:ctrlP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nb-NO" b="1" i="1">
                                                <a:latin typeface="Cambria Math" panose="02040503050406030204" pitchFamily="18" charset="0"/>
                                              </a:rPr>
                                              <m:t>𝒙</m:t>
                                            </m:r>
                                          </m:e>
                                          <m:sub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  <m:sup>
                                            <m:r>
                                              <a:rPr lang="nb-NO" i="1"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sup>
                                        </m:sSubSup>
                                        <m:r>
                                          <a:rPr lang="nb-NO" b="1" i="1">
                                            <a:latin typeface="Cambria Math" panose="02040503050406030204" pitchFamily="18" charset="0"/>
                                          </a:rPr>
                                          <m:t>𝜷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sSubSup>
                              <m:sSubSup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den>
                        </m:f>
                      </m:e>
                    </m:nary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min</m:t>
                        </m:r>
                      </m:e>
                      <m:lim>
                        <m:r>
                          <a:rPr lang="nb-NO" b="1" i="1">
                            <a:latin typeface="Cambria Math" panose="02040503050406030204" pitchFamily="18" charset="0"/>
                          </a:rPr>
                          <m:t>𝜷</m:t>
                        </m:r>
                      </m:lim>
                    </m:limLow>
                    <m:nary>
                      <m:naryPr>
                        <m:chr m:val="∑"/>
                        <m:subHide m:val="on"/>
                        <m:supHide m:val="on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Sup>
                                      <m:sSubSup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b="1" i="1">
                                            <a:latin typeface="Cambria Math" panose="02040503050406030204" pitchFamily="18" charset="0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  <m:sup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sup>
                                    </m:sSubSup>
                                    <m:r>
                                      <a:rPr lang="nb-NO" b="1" i="1">
                                        <a:latin typeface="Cambria Math" panose="02040503050406030204" pitchFamily="18" charset="0"/>
                                      </a:rPr>
                                      <m:t>𝜷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1916832"/>
                <a:ext cx="4650760" cy="71891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6444208" y="2868533"/>
                <a:ext cx="184633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indent="0">
                  <a:buNone/>
                </a:pP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1" i="1">
                        <a:latin typeface="Cambria Math" panose="02040503050406030204" pitchFamily="18" charset="0"/>
                      </a:rPr>
                      <m:t>𝑾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diag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 (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𝒘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208" y="2868533"/>
                <a:ext cx="1846339" cy="400110"/>
              </a:xfrm>
              <a:prstGeom prst="rect">
                <a:avLst/>
              </a:prstGeom>
              <a:blipFill>
                <a:blip r:embed="rId3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Freeform 9"/>
          <p:cNvSpPr/>
          <p:nvPr/>
        </p:nvSpPr>
        <p:spPr bwMode="auto">
          <a:xfrm>
            <a:off x="5224182" y="2441059"/>
            <a:ext cx="2702859" cy="551329"/>
          </a:xfrm>
          <a:custGeom>
            <a:avLst/>
            <a:gdLst>
              <a:gd name="connsiteX0" fmla="*/ 0 w 2702859"/>
              <a:gd name="connsiteY0" fmla="*/ 0 h 551329"/>
              <a:gd name="connsiteX1" fmla="*/ 0 w 2702859"/>
              <a:gd name="connsiteY1" fmla="*/ 0 h 551329"/>
              <a:gd name="connsiteX2" fmla="*/ 13447 w 2702859"/>
              <a:gd name="connsiteY2" fmla="*/ 60511 h 551329"/>
              <a:gd name="connsiteX3" fmla="*/ 20171 w 2702859"/>
              <a:gd name="connsiteY3" fmla="*/ 80682 h 551329"/>
              <a:gd name="connsiteX4" fmla="*/ 584947 w 2702859"/>
              <a:gd name="connsiteY4" fmla="*/ 356347 h 551329"/>
              <a:gd name="connsiteX5" fmla="*/ 1808630 w 2702859"/>
              <a:gd name="connsiteY5" fmla="*/ 369794 h 551329"/>
              <a:gd name="connsiteX6" fmla="*/ 2702859 w 2702859"/>
              <a:gd name="connsiteY6" fmla="*/ 383241 h 551329"/>
              <a:gd name="connsiteX7" fmla="*/ 2682689 w 2702859"/>
              <a:gd name="connsiteY7" fmla="*/ 551329 h 551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02859" h="551329">
                <a:moveTo>
                  <a:pt x="0" y="0"/>
                </a:moveTo>
                <a:lnTo>
                  <a:pt x="0" y="0"/>
                </a:lnTo>
                <a:cubicBezTo>
                  <a:pt x="4482" y="20170"/>
                  <a:pt x="8436" y="40466"/>
                  <a:pt x="13447" y="60511"/>
                </a:cubicBezTo>
                <a:cubicBezTo>
                  <a:pt x="15166" y="67387"/>
                  <a:pt x="20171" y="80682"/>
                  <a:pt x="20171" y="80682"/>
                </a:cubicBezTo>
                <a:lnTo>
                  <a:pt x="584947" y="356347"/>
                </a:lnTo>
                <a:lnTo>
                  <a:pt x="1808630" y="369794"/>
                </a:lnTo>
                <a:lnTo>
                  <a:pt x="2702859" y="383241"/>
                </a:lnTo>
                <a:lnTo>
                  <a:pt x="2682689" y="551329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895600" y="3008090"/>
                <a:ext cx="3085268" cy="41671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𝜷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𝑊𝐿𝑆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𝑿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nb-NO" b="1" i="1">
                          <a:latin typeface="Cambria Math" panose="02040503050406030204" pitchFamily="18" charset="0"/>
                        </a:rPr>
                        <m:t>𝑾𝒚</m:t>
                      </m:r>
                    </m:oMath>
                  </m:oMathPara>
                </a14:m>
                <a:endParaRPr lang="nb-NO" b="1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600" y="3008090"/>
                <a:ext cx="3085268" cy="416717"/>
              </a:xfrm>
              <a:prstGeom prst="rect">
                <a:avLst/>
              </a:prstGeom>
              <a:blipFill>
                <a:blip r:embed="rId4"/>
                <a:stretch>
                  <a:fillRect t="-7246" b="-1449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2483768" y="4391198"/>
                <a:ext cx="3598421" cy="837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min</m:t>
                          </m:r>
                        </m:e>
                        <m:lim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𝜷</m:t>
                          </m:r>
                        </m:lim>
                      </m:limLow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𝜷</m:t>
                              </m:r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sSubSup>
                                        <m:sSubSupPr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nb-NO" b="1" i="1">
                                              <a:latin typeface="Cambria Math" panose="02040503050406030204" pitchFamily="18" charset="0"/>
                                            </a:rPr>
                                            <m:t>𝒙</m:t>
                                          </m:r>
                                        </m:e>
                                        <m:sub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  <m:sup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sup>
                                      </m:sSubSup>
                                      <m: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  <m:t>𝜷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768" y="4391198"/>
                <a:ext cx="3598421" cy="837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1470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701824"/>
            <a:ext cx="7696200" cy="1143000"/>
          </a:xfrm>
        </p:spPr>
        <p:txBody>
          <a:bodyPr/>
          <a:lstStyle/>
          <a:p>
            <a:r>
              <a:rPr lang="en-US" dirty="0"/>
              <a:t>Iteratively reweighted least square (“linear case”)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39552" y="2792774"/>
                <a:ext cx="8344272" cy="2955032"/>
              </a:xfrm>
            </p:spPr>
            <p:txBody>
              <a:bodyPr/>
              <a:lstStyle/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𝒘</m:t>
                        </m:r>
                      </m:e>
                      <m:sup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sz="24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400" b="1" i="1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endParaRPr lang="nb-NO" sz="2400" b="1" dirty="0">
                  <a:latin typeface="Cambria Math" panose="02040503050406030204" pitchFamily="18" charset="0"/>
                </a:endParaRP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400" dirty="0">
                    <a:latin typeface="Cambria Math" panose="02040503050406030204" pitchFamily="18" charset="0"/>
                  </a:rPr>
                  <a:t>For k=1 «until convergence»</a:t>
                </a:r>
              </a:p>
              <a:p>
                <a:pPr marL="914400" lvl="1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1" i="1" smtClean="0">
                            <a:latin typeface="Cambria Math" panose="02040503050406030204" pitchFamily="18" charset="0"/>
                          </a:rPr>
                          <m:t>𝜷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argmin</m:t>
                    </m:r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sSup>
                              <m:sSupPr>
                                <m:ctrlPr>
                                  <a:rPr lang="nb-NO" sz="2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sSubSup>
                                  <m:sSubSupPr>
                                    <m:ctrlPr>
                                      <a:rPr lang="nb-NO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200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nb-NO" sz="20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nb-NO" sz="2000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nb-NO" sz="2000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  <m:r>
                                      <a:rPr lang="nb-NO" sz="2000" b="0" i="1" smtClean="0">
                                        <a:latin typeface="Cambria Math" panose="02040503050406030204" pitchFamily="18" charset="0"/>
                                      </a:rPr>
                                      <m:t>−1)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nb-NO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20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nb-NO" sz="20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nb-NO" sz="20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nb-NO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sSubSup>
                                          <m:sSubSupPr>
                                            <m:ctrlPr>
                                              <a:rPr lang="nb-NO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nb-NO" sz="2000" b="1" i="1">
                                                <a:latin typeface="Cambria Math" panose="02040503050406030204" pitchFamily="18" charset="0"/>
                                              </a:rPr>
                                              <m:t>𝒙</m:t>
                                            </m:r>
                                          </m:e>
                                          <m:sub>
                                            <m:r>
                                              <a:rPr lang="nb-NO" sz="2000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  <m:sup>
                                            <m:r>
                                              <a:rPr lang="nb-NO" sz="2000" i="1"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sup>
                                        </m:sSubSup>
                                        <m:r>
                                          <a:rPr lang="nb-NO" sz="2000" b="1" i="1">
                                            <a:latin typeface="Cambria Math" panose="02040503050406030204" pitchFamily="18" charset="0"/>
                                          </a:rPr>
                                          <m:t>𝜷</m:t>
                                        </m:r>
                                      </m:e>
                                      <m:sub>
                                        <m:r>
                                          <a:rPr lang="nb-NO" sz="20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nb-NO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d>
                  </m:oMath>
                </a14:m>
                <a:r>
                  <a:rPr lang="en-US" sz="2000" i="1" dirty="0">
                    <a:latin typeface="Cambria Math" panose="02040503050406030204" pitchFamily="18" charset="0"/>
                  </a:rPr>
                  <a:t>,      i.e.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1" i="1">
                                <a:latin typeface="Cambria Math" panose="02040503050406030204" pitchFamily="18" charset="0"/>
                              </a:rPr>
                              <m:t>𝜷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2000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</m:d>
                          </m:sup>
                        </m:s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acc>
                          <m:accPr>
                            <m:chr m:val="̂"/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sz="2000" b="1" i="1">
                                <a:latin typeface="Cambria Math" panose="02040503050406030204" pitchFamily="18" charset="0"/>
                              </a:rPr>
                              <m:t>𝜷</m:t>
                            </m:r>
                          </m:e>
                        </m:acc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𝑊𝐿𝑆</m:t>
                        </m:r>
                      </m:sub>
                    </m:sSub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1" i="1" smtClean="0">
                            <a:latin typeface="Cambria Math" panose="02040503050406030204" pitchFamily="18" charset="0"/>
                          </a:rPr>
                          <m:t>𝑾</m:t>
                        </m:r>
                      </m:e>
                      <m: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−1)</m:t>
                        </m:r>
                      </m:sup>
                    </m:sSup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i="1" dirty="0">
                  <a:latin typeface="Cambria Math" panose="02040503050406030204" pitchFamily="18" charset="0"/>
                </a:endParaRPr>
              </a:p>
              <a:p>
                <a:pPr marL="914400" lvl="1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1" i="1">
                            <a:latin typeface="Cambria Math" panose="02040503050406030204" pitchFamily="18" charset="0"/>
                          </a:rPr>
                          <m:t>𝜷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nb-NO" b="1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9552" y="2792774"/>
                <a:ext cx="8344272" cy="2955032"/>
              </a:xfrm>
              <a:blipFill>
                <a:blip r:embed="rId2"/>
                <a:stretch>
                  <a:fillRect l="-109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3048000" y="1649774"/>
                <a:ext cx="3598421" cy="837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min</m:t>
                          </m:r>
                        </m:e>
                        <m:lim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𝜷</m:t>
                          </m:r>
                        </m:lim>
                      </m:limLow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𝜷</m:t>
                              </m:r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sSubSup>
                                        <m:sSubSupPr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nb-NO" b="1" i="1">
                                              <a:latin typeface="Cambria Math" panose="02040503050406030204" pitchFamily="18" charset="0"/>
                                            </a:rPr>
                                            <m:t>𝒙</m:t>
                                          </m:r>
                                        </m:e>
                                        <m:sub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  <m:sup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sup>
                                      </m:sSubSup>
                                      <m: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  <m:t>𝜷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0" y="1649774"/>
                <a:ext cx="3598421" cy="837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42453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E5536-E1D2-4F3A-801E-516EC21BB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260648"/>
            <a:ext cx="8075240" cy="1143000"/>
          </a:xfrm>
        </p:spPr>
        <p:txBody>
          <a:bodyPr/>
          <a:lstStyle/>
          <a:p>
            <a:r>
              <a:rPr lang="en-US" sz="2800" dirty="0"/>
              <a:t>Example: L1-regression robustness to outliers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B12F40-1813-4687-8DEA-855282B5138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79140" y="1146920"/>
                <a:ext cx="8785348" cy="4752528"/>
              </a:xfrm>
            </p:spPr>
            <p:txBody>
              <a:bodyPr/>
              <a:lstStyle/>
              <a:p>
                <a:r>
                  <a:rPr lang="en-US" sz="2000" dirty="0"/>
                  <a:t>Quadratic loss: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arg</m:t>
                          </m:r>
                        </m:fName>
                        <m:e>
                          <m:func>
                            <m:func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latin typeface="Cambria Math" panose="02040503050406030204" pitchFamily="18" charset="0"/>
                                    </a:rPr>
                                    <m:t>min</m:t>
                                  </m:r>
                                </m:e>
                                <m:lim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lim>
                              </m:limLow>
                            </m:fName>
                            <m:e>
                              <m:nary>
                                <m:naryPr>
                                  <m:chr m:val="∑"/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20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0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𝛽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0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𝑇</m:t>
                                              </m:r>
                                            </m:sup>
                                          </m:sSup>
                                          <m:sSub>
                                            <m:sSubPr>
                                              <m:ctrlPr>
                                                <a:rPr lang="en-US" sz="20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 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en-US" sz="2000" dirty="0"/>
              </a:p>
              <a:p>
                <a:r>
                  <a:rPr lang="en-US" sz="2000" dirty="0"/>
                  <a:t>Absolute loss: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arg</m:t>
                          </m:r>
                        </m:fName>
                        <m:e>
                          <m:func>
                            <m:func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min</m:t>
                                  </m:r>
                                </m:e>
                                <m:li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lim>
                              </m:limLow>
                            </m:fName>
                            <m:e>
                              <m:nary>
                                <m:naryPr>
                                  <m:chr m:val="∑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|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|</m:t>
                                  </m:r>
                                </m:e>
                              </m:nary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en-US" sz="2000" dirty="0"/>
              </a:p>
              <a:p>
                <a:pPr marL="0" indent="0">
                  <a:buNone/>
                </a:pPr>
                <a:endParaRPr lang="en-US" sz="100" dirty="0"/>
              </a:p>
              <a:p>
                <a:pPr marL="0" indent="0">
                  <a:buNone/>
                </a:pPr>
                <a:endParaRPr lang="en-US" sz="1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                                   </m:t>
                      </m:r>
                    </m:oMath>
                  </m:oMathPara>
                </a14:m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/>
                  <a:t>If «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sz="2000" dirty="0"/>
                  <a:t> is known» we can do weighted least squares regression</a:t>
                </a:r>
              </a:p>
              <a:p>
                <a:pPr marL="0" indent="0">
                  <a:buNone/>
                </a:pPr>
                <a:r>
                  <a:rPr lang="en-US" sz="2000" dirty="0"/>
                  <a:t>	* Start with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 </m:t>
                    </m:r>
                    <m:sSubSup>
                      <m:sSub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(0)</m:t>
                        </m:r>
                      </m:sup>
                    </m:sSub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000" dirty="0"/>
                  <a:t>. (= least squares regression) to get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(0)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 </a:t>
                </a:r>
              </a:p>
              <a:p>
                <a:pPr marL="0" indent="0">
                  <a:buNone/>
                </a:pPr>
                <a:r>
                  <a:rPr lang="en-US" sz="2000" dirty="0"/>
                  <a:t>             * In iteration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000" dirty="0"/>
                  <a:t> set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−1)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|</m:t>
                        </m:r>
                      </m:den>
                    </m:f>
                  </m:oMath>
                </a14:m>
                <a:r>
                  <a:rPr lang="en-US" sz="2000" dirty="0"/>
                  <a:t>   or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min</m:t>
                    </m:r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{"/>
                        <m:endChr m:val="}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</m:e>
                              <m:sup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−1)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|</m:t>
                            </m:r>
                          </m:den>
                        </m:f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sub>
                        </m:sSub>
                      </m:e>
                    </m:d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B12F40-1813-4687-8DEA-855282B5138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140" y="1146920"/>
                <a:ext cx="8785348" cy="4752528"/>
              </a:xfrm>
              <a:blipFill>
                <a:blip r:embed="rId2"/>
                <a:stretch>
                  <a:fillRect l="-693" t="-513" b="-256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BF8CC0-E370-499E-9BB7-4C96387BB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41813C-0DED-4867-BE28-D6254AC5C7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7E83D2B-54D9-44C8-8614-427802CA7C77}"/>
                  </a:ext>
                </a:extLst>
              </p:cNvPr>
              <p:cNvSpPr/>
              <p:nvPr/>
            </p:nvSpPr>
            <p:spPr>
              <a:xfrm>
                <a:off x="6084168" y="3789040"/>
                <a:ext cx="2430216" cy="723147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7E83D2B-54D9-44C8-8614-427802CA7C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4168" y="3789040"/>
                <a:ext cx="2430216" cy="72314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5180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A2F08-5322-4510-BFA3-F7D2F8957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IRLS.R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8B9BE57-C111-4F87-91CC-B8A922A78C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9305" y="1820055"/>
            <a:ext cx="7048500" cy="394335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456822-8048-4E9E-BEEC-9B77BEF48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9CF72E-1D65-4F9B-9CDE-88150337731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1E2CDA-D4C7-4048-BE12-D9E0E47A8A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STK 4051 Computational statistics, spring 2021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4FEB69C-B684-4EE0-8F55-D5260B9BBB7D}"/>
                  </a:ext>
                </a:extLst>
              </p:cNvPr>
              <p:cNvSpPr/>
              <p:nvPr/>
            </p:nvSpPr>
            <p:spPr>
              <a:xfrm>
                <a:off x="5292080" y="3578890"/>
                <a:ext cx="3483454" cy="6415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600">
                          <a:latin typeface="Cambria Math" panose="02040503050406030204" pitchFamily="18" charset="0"/>
                        </a:rPr>
                        <m:t>min</m:t>
                      </m:r>
                      <m:r>
                        <a:rPr lang="en-US" sz="160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−1)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</m:den>
                          </m:f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4FEB69C-B684-4EE0-8F55-D5260B9BBB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80" y="3578890"/>
                <a:ext cx="3483454" cy="6415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86DB924-1D67-49BE-806E-25703C8B2380}"/>
                  </a:ext>
                </a:extLst>
              </p:cNvPr>
              <p:cNvSpPr/>
              <p:nvPr/>
            </p:nvSpPr>
            <p:spPr>
              <a:xfrm>
                <a:off x="5172098" y="5393366"/>
                <a:ext cx="267650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𝑿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𝑾𝑿</m:t>
                              </m:r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nb-NO" b="1" i="1">
                          <a:latin typeface="Cambria Math" panose="02040503050406030204" pitchFamily="18" charset="0"/>
                        </a:rPr>
                        <m:t>𝑾𝒚</m:t>
                      </m:r>
                    </m:oMath>
                  </m:oMathPara>
                </a14:m>
                <a:endParaRPr lang="nb-NO" b="1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86DB924-1D67-49BE-806E-25703C8B23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2098" y="5393366"/>
                <a:ext cx="2676502" cy="400110"/>
              </a:xfrm>
              <a:prstGeom prst="rect">
                <a:avLst/>
              </a:prstGeom>
              <a:blipFill>
                <a:blip r:embed="rId4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D7CC97C-B9FC-423C-934C-CD693EC9D75C}"/>
              </a:ext>
            </a:extLst>
          </p:cNvPr>
          <p:cNvCxnSpPr>
            <a:cxnSpLocks/>
          </p:cNvCxnSpPr>
          <p:nvPr/>
        </p:nvCxnSpPr>
        <p:spPr bwMode="auto">
          <a:xfrm flipH="1">
            <a:off x="2699792" y="3899683"/>
            <a:ext cx="2472306" cy="6094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50ACADE-68D8-4EB1-BA8F-FB07A0CBD15D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476750" y="5157192"/>
            <a:ext cx="599306" cy="43623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477308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64A206E-57E6-4D6F-9985-78903EC75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Example</a:t>
            </a:r>
            <a:r>
              <a:rPr lang="nb-NO" dirty="0"/>
              <a:t> n=20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A2D754-0663-41A2-85BE-720B47906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3FC6D4-E99F-4C42-A5BC-16BF77E91C23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FCD36E-58C0-4D3E-AF55-35063B7155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STK 4051 Computational statistics, spring 2021</a:t>
            </a:r>
            <a:endParaRPr lang="en-US" dirty="0"/>
          </a:p>
        </p:txBody>
      </p:sp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A77D77B2-2C20-404B-98D9-73555CB116C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14900" y="2378290"/>
            <a:ext cx="3771900" cy="3320619"/>
          </a:xfrm>
          <a:prstGeom prst="rect">
            <a:avLst/>
          </a:prstGeom>
        </p:spPr>
      </p:pic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0E2AEBF1-7A11-44F3-8648-1C46A016156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990600" y="2378290"/>
            <a:ext cx="3771900" cy="3320619"/>
          </a:xfrm>
          <a:prstGeom prst="rect">
            <a:avLst/>
          </a:prstGeom>
        </p:spPr>
      </p:pic>
      <p:sp>
        <p:nvSpPr>
          <p:cNvPr id="21" name="Oval 20">
            <a:extLst>
              <a:ext uri="{FF2B5EF4-FFF2-40B4-BE49-F238E27FC236}">
                <a16:creationId xmlns:a16="http://schemas.microsoft.com/office/drawing/2014/main" id="{6BD89C42-CD61-41D2-A6F1-BFA23D70DB04}"/>
              </a:ext>
            </a:extLst>
          </p:cNvPr>
          <p:cNvSpPr/>
          <p:nvPr/>
        </p:nvSpPr>
        <p:spPr bwMode="auto">
          <a:xfrm>
            <a:off x="6164565" y="3891111"/>
            <a:ext cx="144016" cy="144016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FD226F80-4A58-4254-AEDB-6C9D733E7857}"/>
              </a:ext>
            </a:extLst>
          </p:cNvPr>
          <p:cNvSpPr/>
          <p:nvPr/>
        </p:nvSpPr>
        <p:spPr bwMode="auto">
          <a:xfrm>
            <a:off x="7791038" y="3907889"/>
            <a:ext cx="144016" cy="144016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6F4680E-A0F8-49E6-B751-0D9384A3B10C}"/>
              </a:ext>
            </a:extLst>
          </p:cNvPr>
          <p:cNvSpPr/>
          <p:nvPr/>
        </p:nvSpPr>
        <p:spPr bwMode="auto">
          <a:xfrm>
            <a:off x="3868698" y="3022119"/>
            <a:ext cx="144016" cy="144016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C8D5189-6DF2-4E8A-B2D8-EEE7995A9696}"/>
              </a:ext>
            </a:extLst>
          </p:cNvPr>
          <p:cNvSpPr/>
          <p:nvPr/>
        </p:nvSpPr>
        <p:spPr bwMode="auto">
          <a:xfrm>
            <a:off x="2225799" y="4216192"/>
            <a:ext cx="144016" cy="144016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B371ACB-D268-4CA8-B97F-8ECAC0B9DB2F}"/>
              </a:ext>
            </a:extLst>
          </p:cNvPr>
          <p:cNvSpPr txBox="1"/>
          <p:nvPr/>
        </p:nvSpPr>
        <p:spPr>
          <a:xfrm>
            <a:off x="5448300" y="2450495"/>
            <a:ext cx="9973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Case 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19A9E23-F607-4BA3-8CA5-B755A2FFEFEF}"/>
              </a:ext>
            </a:extLst>
          </p:cNvPr>
          <p:cNvSpPr txBox="1"/>
          <p:nvPr/>
        </p:nvSpPr>
        <p:spPr>
          <a:xfrm>
            <a:off x="1444405" y="2450495"/>
            <a:ext cx="9973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Case 1</a:t>
            </a:r>
          </a:p>
        </p:txBody>
      </p:sp>
    </p:spTree>
    <p:extLst>
      <p:ext uri="{BB962C8B-B14F-4D97-AF65-F5344CB8AC3E}">
        <p14:creationId xmlns:p14="http://schemas.microsoft.com/office/powerpoint/2010/main" val="17611766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013820-C0D2-40FE-90B8-BBC7BBDC6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5CC4D6-CC22-5F43-961E-0E7301214EE2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20DCC55-11F4-467D-8E29-DC7029805BD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5E4A6CC-8205-4EFA-AA0B-68A4AC84B1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STK 4051 Computational statistics, spring 2021</a:t>
            </a:r>
            <a:endParaRPr lang="en-US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A2BD1F0D-6B85-4225-BFCB-45DA0C6B69A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90600" y="2378290"/>
            <a:ext cx="3771900" cy="3320619"/>
          </a:xfrm>
          <a:prstGeom prst="rect">
            <a:avLst/>
          </a:prstGeom>
        </p:spPr>
      </p:pic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26577DC1-5E75-46EF-98FF-7955957DE28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914900" y="2378290"/>
            <a:ext cx="3771900" cy="3320619"/>
          </a:xfrm>
          <a:prstGeom prst="rect">
            <a:avLst/>
          </a:prstGeom>
        </p:spPr>
      </p:pic>
      <p:sp>
        <p:nvSpPr>
          <p:cNvPr id="16" name="Title 6">
            <a:extLst>
              <a:ext uri="{FF2B5EF4-FFF2-40B4-BE49-F238E27FC236}">
                <a16:creationId xmlns:a16="http://schemas.microsoft.com/office/drawing/2014/main" id="{26838481-EE47-4D01-B635-06F66DB2D4B0}"/>
              </a:ext>
            </a:extLst>
          </p:cNvPr>
          <p:cNvSpPr txBox="1">
            <a:spLocks/>
          </p:cNvSpPr>
          <p:nvPr/>
        </p:nvSpPr>
        <p:spPr bwMode="auto">
          <a:xfrm>
            <a:off x="990600" y="459582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kern="0" dirty="0" err="1"/>
              <a:t>Example</a:t>
            </a:r>
            <a:r>
              <a:rPr lang="nb-NO" kern="0" dirty="0"/>
              <a:t> n=20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E5C8AF1-6A5F-4757-B5B2-7FA138F2E2CA}"/>
              </a:ext>
            </a:extLst>
          </p:cNvPr>
          <p:cNvSpPr txBox="1"/>
          <p:nvPr/>
        </p:nvSpPr>
        <p:spPr>
          <a:xfrm>
            <a:off x="5448300" y="2450495"/>
            <a:ext cx="9973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Case 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94407E6-2798-4E2C-B54D-0DEE283DF780}"/>
              </a:ext>
            </a:extLst>
          </p:cNvPr>
          <p:cNvSpPr txBox="1"/>
          <p:nvPr/>
        </p:nvSpPr>
        <p:spPr>
          <a:xfrm>
            <a:off x="1444405" y="2450495"/>
            <a:ext cx="9973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Case 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748FC1B-0438-4B90-9F91-5A642CE3EDE6}"/>
              </a:ext>
            </a:extLst>
          </p:cNvPr>
          <p:cNvSpPr/>
          <p:nvPr/>
        </p:nvSpPr>
        <p:spPr>
          <a:xfrm>
            <a:off x="4536832" y="836712"/>
            <a:ext cx="18229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Quadratic loss</a:t>
            </a:r>
            <a:endParaRPr lang="nb-NO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106D7B0-E6AE-4554-A82D-E44BE368696C}"/>
              </a:ext>
            </a:extLst>
          </p:cNvPr>
          <p:cNvSpPr/>
          <p:nvPr/>
        </p:nvSpPr>
        <p:spPr>
          <a:xfrm>
            <a:off x="4536832" y="1309027"/>
            <a:ext cx="17107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Absolute loss</a:t>
            </a:r>
            <a:endParaRPr lang="nb-NO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44F1BB6-3CE7-4DA5-8749-5870745C5757}"/>
              </a:ext>
            </a:extLst>
          </p:cNvPr>
          <p:cNvSpPr/>
          <p:nvPr/>
        </p:nvSpPr>
        <p:spPr>
          <a:xfrm>
            <a:off x="5811346" y="5545021"/>
            <a:ext cx="236475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Quadratic loss is </a:t>
            </a:r>
            <a:br>
              <a:rPr lang="en-US" dirty="0"/>
            </a:br>
            <a:r>
              <a:rPr lang="en-US" dirty="0"/>
              <a:t>sensitive to outliers</a:t>
            </a:r>
            <a:endParaRPr lang="nb-NO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847E686-2C9D-4964-8CA0-A7BA53A06FE6}"/>
              </a:ext>
            </a:extLst>
          </p:cNvPr>
          <p:cNvSpPr/>
          <p:nvPr/>
        </p:nvSpPr>
        <p:spPr>
          <a:xfrm>
            <a:off x="1507416" y="5545021"/>
            <a:ext cx="28793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Results almost identical</a:t>
            </a:r>
            <a:endParaRPr lang="nb-NO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207528A-3D80-43AE-B67C-CB5E7E99DD13}"/>
              </a:ext>
            </a:extLst>
          </p:cNvPr>
          <p:cNvCxnSpPr/>
          <p:nvPr/>
        </p:nvCxnSpPr>
        <p:spPr bwMode="auto">
          <a:xfrm>
            <a:off x="6445689" y="1484784"/>
            <a:ext cx="864096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33DBD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CEE85BE-19ED-477B-AF5D-0B1D3FAA3117}"/>
              </a:ext>
            </a:extLst>
          </p:cNvPr>
          <p:cNvCxnSpPr/>
          <p:nvPr/>
        </p:nvCxnSpPr>
        <p:spPr bwMode="auto">
          <a:xfrm>
            <a:off x="6445689" y="1052736"/>
            <a:ext cx="864096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E3EC9C44-1EAA-4A17-B1D1-89DF1E2A3EE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2768"/>
          <a:stretch/>
        </p:blipFill>
        <p:spPr>
          <a:xfrm>
            <a:off x="7056657" y="1850497"/>
            <a:ext cx="1285875" cy="627712"/>
          </a:xfrm>
          <a:prstGeom prst="rect">
            <a:avLst/>
          </a:prstGeom>
          <a:ln w="28575">
            <a:solidFill>
              <a:srgbClr val="033DBD"/>
            </a:solidFill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CB49E29-4A94-40DC-A011-8C5F40CB868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5966"/>
          <a:stretch/>
        </p:blipFill>
        <p:spPr>
          <a:xfrm>
            <a:off x="5495082" y="1824292"/>
            <a:ext cx="1285875" cy="553996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A55A5FC-3A80-4F67-AA7F-916744090EA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7776" b="24108"/>
          <a:stretch/>
        </p:blipFill>
        <p:spPr>
          <a:xfrm>
            <a:off x="2829165" y="1803609"/>
            <a:ext cx="1285875" cy="648072"/>
          </a:xfrm>
          <a:prstGeom prst="rect">
            <a:avLst/>
          </a:prstGeom>
          <a:ln w="28575">
            <a:solidFill>
              <a:srgbClr val="033DBD"/>
            </a:solidFill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82293D3-14DC-403F-93F7-C7E7F657417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4131" b="49371"/>
          <a:stretch/>
        </p:blipFill>
        <p:spPr>
          <a:xfrm>
            <a:off x="1438077" y="1803609"/>
            <a:ext cx="1285875" cy="610784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DD24FAF-C8ED-404D-A5F9-B0AC697B2120}"/>
              </a:ext>
            </a:extLst>
          </p:cNvPr>
          <p:cNvCxnSpPr/>
          <p:nvPr/>
        </p:nvCxnSpPr>
        <p:spPr bwMode="auto">
          <a:xfrm>
            <a:off x="5543386" y="2412754"/>
            <a:ext cx="1021134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758660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9951B-3C4F-4941-9A3E-D9B8914CF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76672"/>
            <a:ext cx="7696200" cy="1143000"/>
          </a:xfrm>
        </p:spPr>
        <p:txBody>
          <a:bodyPr/>
          <a:lstStyle/>
          <a:p>
            <a:r>
              <a:rPr lang="en-US" dirty="0"/>
              <a:t>Convex optimization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DA82BC73-0904-437F-937D-5BD8047B5DE2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990600" y="1371600"/>
                <a:ext cx="4229472" cy="2950783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minimize</m:t>
                        </m:r>
                      </m:e>
                      <m:sub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       </m:t>
                    </m:r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  <m:r>
                          <a:rPr lang="en-US" sz="200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br>
                  <a:rPr lang="en-US" sz="200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subject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to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    </m:t>
                    </m:r>
                    <m:sSubSup>
                      <m:sSubSupPr>
                        <m:ctrlPr>
                          <a:rPr lang="en-US" sz="20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bSup>
                    <m:r>
                      <a:rPr lang="en-US" sz="20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br>
                  <a:rPr lang="en-US" sz="2000" b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and</m:t>
                    </m:r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            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≤0</m:t>
                    </m:r>
                  </m:oMath>
                </a14:m>
                <a:endParaRPr lang="en-US" sz="200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=1,…,</m:t>
                    </m:r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sz="200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00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=1,…,</m:t>
                    </m:r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sz="2000" i="1" dirty="0">
                    <a:latin typeface="Cambria Math" panose="02040503050406030204" pitchFamily="18" charset="0"/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en-US" sz="2000" dirty="0">
                    <a:latin typeface="Cambria Math" panose="02040503050406030204" pitchFamily="18" charset="0"/>
                  </a:rPr>
                  <a:t>,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en-US" sz="2000" dirty="0">
                    <a:latin typeface="Cambria Math" panose="02040503050406030204" pitchFamily="18" charset="0"/>
                  </a:rPr>
                  <a:t> convex</a:t>
                </a:r>
              </a:p>
              <a:p>
                <a:pPr marL="0" indent="0">
                  <a:buNone/>
                </a:pPr>
                <a:endParaRPr lang="en-US" sz="1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1200" i="1" dirty="0">
                    <a:latin typeface="Cambria Math" panose="02040503050406030204" pitchFamily="18" charset="0"/>
                  </a:rPr>
                  <a:t>https://web.stanford.edu/~boyd/cvxbook/bv_cvxbook.pdf</a:t>
                </a:r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DA82BC73-0904-437F-937D-5BD8047B5D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990600" y="1371600"/>
                <a:ext cx="4229472" cy="2950783"/>
              </a:xfrm>
              <a:blipFill>
                <a:blip r:embed="rId2"/>
                <a:stretch>
                  <a:fillRect l="-1443" t="-82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81614B1-BDCC-4757-A892-E122126BF8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48064" y="1371600"/>
            <a:ext cx="3771900" cy="4865984"/>
          </a:xfrm>
        </p:spPr>
        <p:txBody>
          <a:bodyPr/>
          <a:lstStyle/>
          <a:p>
            <a:r>
              <a:rPr lang="en-US" sz="2000" dirty="0"/>
              <a:t>A field on its own,… </a:t>
            </a:r>
          </a:p>
          <a:p>
            <a:r>
              <a:rPr lang="en-US" sz="2000" dirty="0"/>
              <a:t>Covers many important problems</a:t>
            </a:r>
          </a:p>
          <a:p>
            <a:pPr lvl="1"/>
            <a:r>
              <a:rPr lang="en-US" sz="1200" dirty="0"/>
              <a:t>Least squares</a:t>
            </a:r>
          </a:p>
          <a:p>
            <a:pPr lvl="1"/>
            <a:r>
              <a:rPr lang="en-US" sz="1200" dirty="0"/>
              <a:t>Linear programming</a:t>
            </a:r>
          </a:p>
          <a:p>
            <a:pPr lvl="1"/>
            <a:r>
              <a:rPr lang="en-US" sz="1200" dirty="0"/>
              <a:t>Convex quadratic minimization </a:t>
            </a:r>
            <a:br>
              <a:rPr lang="en-US" sz="1200" dirty="0"/>
            </a:br>
            <a:r>
              <a:rPr lang="en-US" sz="1200" dirty="0"/>
              <a:t>with linear or convex quadratic constraints</a:t>
            </a:r>
          </a:p>
          <a:p>
            <a:pPr lvl="1"/>
            <a:r>
              <a:rPr lang="en-US" sz="1200" dirty="0"/>
              <a:t>Conic optimization</a:t>
            </a:r>
          </a:p>
          <a:p>
            <a:pPr lvl="1"/>
            <a:r>
              <a:rPr lang="en-US" sz="1200" dirty="0"/>
              <a:t>Second order cone programming</a:t>
            </a:r>
          </a:p>
          <a:p>
            <a:pPr lvl="1"/>
            <a:r>
              <a:rPr lang="en-US" sz="1200" dirty="0"/>
              <a:t>…</a:t>
            </a:r>
          </a:p>
          <a:p>
            <a:r>
              <a:rPr lang="en-US" sz="2000" dirty="0"/>
              <a:t>Many algorithms open source</a:t>
            </a:r>
          </a:p>
          <a:p>
            <a:pPr lvl="1"/>
            <a:r>
              <a:rPr lang="en-US" sz="1200" dirty="0"/>
              <a:t>Bundle methods </a:t>
            </a:r>
          </a:p>
          <a:p>
            <a:pPr lvl="1"/>
            <a:r>
              <a:rPr lang="en-US" sz="1200" dirty="0" err="1"/>
              <a:t>Subgradient</a:t>
            </a:r>
            <a:r>
              <a:rPr lang="en-US" sz="1200" dirty="0"/>
              <a:t> projection methods (</a:t>
            </a:r>
            <a:r>
              <a:rPr lang="en-US" sz="1200" dirty="0" err="1"/>
              <a:t>Polyak</a:t>
            </a:r>
            <a:r>
              <a:rPr lang="en-US" sz="1200" dirty="0"/>
              <a:t>),</a:t>
            </a:r>
          </a:p>
          <a:p>
            <a:pPr lvl="1"/>
            <a:r>
              <a:rPr lang="en-US" sz="1200" dirty="0"/>
              <a:t>Interior-point methods</a:t>
            </a:r>
          </a:p>
          <a:p>
            <a:pPr lvl="1"/>
            <a:r>
              <a:rPr lang="en-US" sz="1200" dirty="0"/>
              <a:t>Cutting-plane methods</a:t>
            </a:r>
          </a:p>
          <a:p>
            <a:pPr lvl="1"/>
            <a:r>
              <a:rPr lang="en-US" sz="1200" dirty="0"/>
              <a:t>Ellipsoid method</a:t>
            </a:r>
          </a:p>
          <a:p>
            <a:pPr lvl="1"/>
            <a:r>
              <a:rPr lang="en-US" sz="1200" dirty="0" err="1"/>
              <a:t>Subgradient</a:t>
            </a:r>
            <a:r>
              <a:rPr lang="en-US" sz="1200" dirty="0"/>
              <a:t> method</a:t>
            </a:r>
          </a:p>
          <a:p>
            <a:pPr lvl="1"/>
            <a:r>
              <a:rPr lang="en-US" sz="1200" dirty="0"/>
              <a:t>Dual </a:t>
            </a:r>
            <a:r>
              <a:rPr lang="en-US" sz="1200" dirty="0" err="1"/>
              <a:t>subgradients</a:t>
            </a:r>
            <a:endParaRPr lang="en-US" sz="1200" dirty="0"/>
          </a:p>
          <a:p>
            <a:pPr lvl="1"/>
            <a:r>
              <a:rPr lang="en-US" sz="1200" dirty="0"/>
              <a:t>…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651B50-7BDD-420C-A053-6834A72E2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C55544-2DAA-4075-AB23-CE82A77388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EBEED98-30F7-482E-BED0-B1818070A1C5}"/>
              </a:ext>
            </a:extLst>
          </p:cNvPr>
          <p:cNvCxnSpPr>
            <a:cxnSpLocks/>
          </p:cNvCxnSpPr>
          <p:nvPr/>
        </p:nvCxnSpPr>
        <p:spPr bwMode="auto">
          <a:xfrm>
            <a:off x="1043608" y="3933056"/>
            <a:ext cx="0" cy="165618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DDF60A3-543D-4C01-818F-34693E90F61D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816333" y="5278442"/>
            <a:ext cx="3952056" cy="270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2A2FDD4-CEB6-4F87-98C8-04FF9A0F77AD}"/>
              </a:ext>
            </a:extLst>
          </p:cNvPr>
          <p:cNvSpPr/>
          <p:nvPr/>
        </p:nvSpPr>
        <p:spPr bwMode="auto">
          <a:xfrm>
            <a:off x="1238865" y="4151912"/>
            <a:ext cx="3106993" cy="1009874"/>
          </a:xfrm>
          <a:custGeom>
            <a:avLst/>
            <a:gdLst>
              <a:gd name="connsiteX0" fmla="*/ 0 w 3106993"/>
              <a:gd name="connsiteY0" fmla="*/ 658761 h 1022554"/>
              <a:gd name="connsiteX1" fmla="*/ 481780 w 3106993"/>
              <a:gd name="connsiteY1" fmla="*/ 1022554 h 1022554"/>
              <a:gd name="connsiteX2" fmla="*/ 1347019 w 3106993"/>
              <a:gd name="connsiteY2" fmla="*/ 1022554 h 1022554"/>
              <a:gd name="connsiteX3" fmla="*/ 2644877 w 3106993"/>
              <a:gd name="connsiteY3" fmla="*/ 442451 h 1022554"/>
              <a:gd name="connsiteX4" fmla="*/ 3106993 w 3106993"/>
              <a:gd name="connsiteY4" fmla="*/ 0 h 1022554"/>
              <a:gd name="connsiteX0" fmla="*/ 0 w 3106993"/>
              <a:gd name="connsiteY0" fmla="*/ 658761 h 1082302"/>
              <a:gd name="connsiteX1" fmla="*/ 481780 w 3106993"/>
              <a:gd name="connsiteY1" fmla="*/ 1022554 h 1082302"/>
              <a:gd name="connsiteX2" fmla="*/ 1347019 w 3106993"/>
              <a:gd name="connsiteY2" fmla="*/ 1022554 h 1082302"/>
              <a:gd name="connsiteX3" fmla="*/ 2644877 w 3106993"/>
              <a:gd name="connsiteY3" fmla="*/ 442451 h 1082302"/>
              <a:gd name="connsiteX4" fmla="*/ 3106993 w 3106993"/>
              <a:gd name="connsiteY4" fmla="*/ 0 h 1082302"/>
              <a:gd name="connsiteX0" fmla="*/ 0 w 3106993"/>
              <a:gd name="connsiteY0" fmla="*/ 658761 h 1082302"/>
              <a:gd name="connsiteX1" fmla="*/ 481780 w 3106993"/>
              <a:gd name="connsiteY1" fmla="*/ 1022554 h 1082302"/>
              <a:gd name="connsiteX2" fmla="*/ 1347019 w 3106993"/>
              <a:gd name="connsiteY2" fmla="*/ 1022554 h 1082302"/>
              <a:gd name="connsiteX3" fmla="*/ 2644877 w 3106993"/>
              <a:gd name="connsiteY3" fmla="*/ 442451 h 1082302"/>
              <a:gd name="connsiteX4" fmla="*/ 3106993 w 3106993"/>
              <a:gd name="connsiteY4" fmla="*/ 0 h 1082302"/>
              <a:gd name="connsiteX0" fmla="*/ 0 w 3106993"/>
              <a:gd name="connsiteY0" fmla="*/ 658761 h 1082302"/>
              <a:gd name="connsiteX1" fmla="*/ 481780 w 3106993"/>
              <a:gd name="connsiteY1" fmla="*/ 1022554 h 1082302"/>
              <a:gd name="connsiteX2" fmla="*/ 1347019 w 3106993"/>
              <a:gd name="connsiteY2" fmla="*/ 1022554 h 1082302"/>
              <a:gd name="connsiteX3" fmla="*/ 2644877 w 3106993"/>
              <a:gd name="connsiteY3" fmla="*/ 442451 h 1082302"/>
              <a:gd name="connsiteX4" fmla="*/ 3106993 w 3106993"/>
              <a:gd name="connsiteY4" fmla="*/ 0 h 1082302"/>
              <a:gd name="connsiteX0" fmla="*/ 0 w 3106993"/>
              <a:gd name="connsiteY0" fmla="*/ 658761 h 1082302"/>
              <a:gd name="connsiteX1" fmla="*/ 481780 w 3106993"/>
              <a:gd name="connsiteY1" fmla="*/ 1022554 h 1082302"/>
              <a:gd name="connsiteX2" fmla="*/ 1347019 w 3106993"/>
              <a:gd name="connsiteY2" fmla="*/ 1022554 h 1082302"/>
              <a:gd name="connsiteX3" fmla="*/ 2644877 w 3106993"/>
              <a:gd name="connsiteY3" fmla="*/ 442451 h 1082302"/>
              <a:gd name="connsiteX4" fmla="*/ 3106993 w 3106993"/>
              <a:gd name="connsiteY4" fmla="*/ 0 h 1082302"/>
              <a:gd name="connsiteX0" fmla="*/ 0 w 3106993"/>
              <a:gd name="connsiteY0" fmla="*/ 658761 h 1123615"/>
              <a:gd name="connsiteX1" fmla="*/ 481780 w 3106993"/>
              <a:gd name="connsiteY1" fmla="*/ 1022554 h 1123615"/>
              <a:gd name="connsiteX2" fmla="*/ 1347019 w 3106993"/>
              <a:gd name="connsiteY2" fmla="*/ 1022554 h 1123615"/>
              <a:gd name="connsiteX3" fmla="*/ 2644877 w 3106993"/>
              <a:gd name="connsiteY3" fmla="*/ 442451 h 1123615"/>
              <a:gd name="connsiteX4" fmla="*/ 3106993 w 3106993"/>
              <a:gd name="connsiteY4" fmla="*/ 0 h 1123615"/>
              <a:gd name="connsiteX0" fmla="*/ 0 w 3106993"/>
              <a:gd name="connsiteY0" fmla="*/ 658761 h 1123615"/>
              <a:gd name="connsiteX1" fmla="*/ 481780 w 3106993"/>
              <a:gd name="connsiteY1" fmla="*/ 1022554 h 1123615"/>
              <a:gd name="connsiteX2" fmla="*/ 1347019 w 3106993"/>
              <a:gd name="connsiteY2" fmla="*/ 1022554 h 1123615"/>
              <a:gd name="connsiteX3" fmla="*/ 2644877 w 3106993"/>
              <a:gd name="connsiteY3" fmla="*/ 442451 h 1123615"/>
              <a:gd name="connsiteX4" fmla="*/ 3106993 w 3106993"/>
              <a:gd name="connsiteY4" fmla="*/ 0 h 1123615"/>
              <a:gd name="connsiteX0" fmla="*/ 0 w 3106993"/>
              <a:gd name="connsiteY0" fmla="*/ 658761 h 1073610"/>
              <a:gd name="connsiteX1" fmla="*/ 481780 w 3106993"/>
              <a:gd name="connsiteY1" fmla="*/ 1022554 h 1073610"/>
              <a:gd name="connsiteX2" fmla="*/ 1710813 w 3106993"/>
              <a:gd name="connsiteY2" fmla="*/ 943896 h 1073610"/>
              <a:gd name="connsiteX3" fmla="*/ 2644877 w 3106993"/>
              <a:gd name="connsiteY3" fmla="*/ 442451 h 1073610"/>
              <a:gd name="connsiteX4" fmla="*/ 3106993 w 3106993"/>
              <a:gd name="connsiteY4" fmla="*/ 0 h 1073610"/>
              <a:gd name="connsiteX0" fmla="*/ 0 w 3106993"/>
              <a:gd name="connsiteY0" fmla="*/ 658761 h 1029741"/>
              <a:gd name="connsiteX1" fmla="*/ 580103 w 3106993"/>
              <a:gd name="connsiteY1" fmla="*/ 1002889 h 1029741"/>
              <a:gd name="connsiteX2" fmla="*/ 1710813 w 3106993"/>
              <a:gd name="connsiteY2" fmla="*/ 943896 h 1029741"/>
              <a:gd name="connsiteX3" fmla="*/ 2644877 w 3106993"/>
              <a:gd name="connsiteY3" fmla="*/ 442451 h 1029741"/>
              <a:gd name="connsiteX4" fmla="*/ 3106993 w 3106993"/>
              <a:gd name="connsiteY4" fmla="*/ 0 h 1029741"/>
              <a:gd name="connsiteX0" fmla="*/ 0 w 3106993"/>
              <a:gd name="connsiteY0" fmla="*/ 658761 h 1009874"/>
              <a:gd name="connsiteX1" fmla="*/ 707922 w 3106993"/>
              <a:gd name="connsiteY1" fmla="*/ 973392 h 1009874"/>
              <a:gd name="connsiteX2" fmla="*/ 1710813 w 3106993"/>
              <a:gd name="connsiteY2" fmla="*/ 943896 h 1009874"/>
              <a:gd name="connsiteX3" fmla="*/ 2644877 w 3106993"/>
              <a:gd name="connsiteY3" fmla="*/ 442451 h 1009874"/>
              <a:gd name="connsiteX4" fmla="*/ 3106993 w 3106993"/>
              <a:gd name="connsiteY4" fmla="*/ 0 h 1009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6993" h="1009874">
                <a:moveTo>
                  <a:pt x="0" y="658761"/>
                </a:moveTo>
                <a:cubicBezTo>
                  <a:pt x="160593" y="780025"/>
                  <a:pt x="422787" y="925870"/>
                  <a:pt x="707922" y="973392"/>
                </a:cubicBezTo>
                <a:cubicBezTo>
                  <a:pt x="993057" y="1020914"/>
                  <a:pt x="1387987" y="1032386"/>
                  <a:pt x="1710813" y="943896"/>
                </a:cubicBezTo>
                <a:cubicBezTo>
                  <a:pt x="2033639" y="855406"/>
                  <a:pt x="2412180" y="599767"/>
                  <a:pt x="2644877" y="442451"/>
                </a:cubicBezTo>
                <a:cubicBezTo>
                  <a:pt x="2877574" y="285135"/>
                  <a:pt x="2952954" y="147484"/>
                  <a:pt x="3106993" y="0"/>
                </a:cubicBezTo>
              </a:path>
            </a:pathLst>
          </a:cu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06C8572-457A-48ED-ABB2-C758415ECB91}"/>
              </a:ext>
            </a:extLst>
          </p:cNvPr>
          <p:cNvCxnSpPr>
            <a:cxnSpLocks/>
          </p:cNvCxnSpPr>
          <p:nvPr/>
        </p:nvCxnSpPr>
        <p:spPr bwMode="auto">
          <a:xfrm flipV="1">
            <a:off x="795344" y="4390079"/>
            <a:ext cx="3967156" cy="83731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59542A64-5A59-49AC-8324-AC71A4163AE4}"/>
                  </a:ext>
                </a:extLst>
              </p:cNvPr>
              <p:cNvSpPr/>
              <p:nvPr/>
            </p:nvSpPr>
            <p:spPr>
              <a:xfrm>
                <a:off x="4482620" y="4077072"/>
                <a:ext cx="76411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59542A64-5A59-49AC-8324-AC71A4163AE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2620" y="4077072"/>
                <a:ext cx="764119" cy="400110"/>
              </a:xfrm>
              <a:prstGeom prst="rect">
                <a:avLst/>
              </a:prstGeom>
              <a:blipFill>
                <a:blip r:embed="rId3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7BF865E-6493-495F-8FF2-A0F8CC5B8163}"/>
                  </a:ext>
                </a:extLst>
              </p:cNvPr>
              <p:cNvSpPr/>
              <p:nvPr/>
            </p:nvSpPr>
            <p:spPr>
              <a:xfrm>
                <a:off x="990600" y="5338191"/>
                <a:ext cx="4728730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8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𝑡𝑓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18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800" b="0" i="1" dirty="0">
                  <a:latin typeface="Cambria Math" panose="02040503050406030204" pitchFamily="18" charset="0"/>
                </a:endParaRPr>
              </a:p>
              <a:p>
                <a:endParaRPr lang="en-US" sz="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800" b="0" i="0" smtClean="0">
                          <a:latin typeface="Cambria Math" panose="02040503050406030204" pitchFamily="18" charset="0"/>
                        </a:rPr>
                        <m:t>for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 0≤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≤1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7BF865E-6493-495F-8FF2-A0F8CC5B81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5338191"/>
                <a:ext cx="4728730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CF9155CD-ED8A-48EC-8987-819D532DA26E}"/>
                  </a:ext>
                </a:extLst>
              </p:cNvPr>
              <p:cNvSpPr/>
              <p:nvPr/>
            </p:nvSpPr>
            <p:spPr>
              <a:xfrm>
                <a:off x="4002344" y="4570020"/>
                <a:ext cx="145815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CF9155CD-ED8A-48EC-8987-819D532DA2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2344" y="4570020"/>
                <a:ext cx="1458156" cy="400110"/>
              </a:xfrm>
              <a:prstGeom prst="rect">
                <a:avLst/>
              </a:prstGeom>
              <a:blipFill>
                <a:blip r:embed="rId5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0F12C690-D8B1-4D8C-B01D-A9D07E5DE5FB}"/>
                  </a:ext>
                </a:extLst>
              </p:cNvPr>
              <p:cNvSpPr/>
              <p:nvPr/>
            </p:nvSpPr>
            <p:spPr>
              <a:xfrm>
                <a:off x="1043608" y="4390079"/>
                <a:ext cx="144622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0F12C690-D8B1-4D8C-B01D-A9D07E5DE5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4390079"/>
                <a:ext cx="1446229" cy="400110"/>
              </a:xfrm>
              <a:prstGeom prst="rect">
                <a:avLst/>
              </a:prstGeom>
              <a:blipFill>
                <a:blip r:embed="rId6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A120EB93-AC22-4485-864D-ED6613C12546}"/>
              </a:ext>
            </a:extLst>
          </p:cNvPr>
          <p:cNvSpPr txBox="1"/>
          <p:nvPr/>
        </p:nvSpPr>
        <p:spPr>
          <a:xfrm>
            <a:off x="224036" y="5935758"/>
            <a:ext cx="44561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Interpolation always above function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BD2F1C1-C49C-4FD7-8659-518D9076DA5C}"/>
              </a:ext>
            </a:extLst>
          </p:cNvPr>
          <p:cNvSpPr txBox="1"/>
          <p:nvPr/>
        </p:nvSpPr>
        <p:spPr>
          <a:xfrm>
            <a:off x="224036" y="3959024"/>
            <a:ext cx="2093843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Convex function:</a:t>
            </a:r>
          </a:p>
        </p:txBody>
      </p:sp>
    </p:spTree>
    <p:extLst>
      <p:ext uri="{BB962C8B-B14F-4D97-AF65-F5344CB8AC3E}">
        <p14:creationId xmlns:p14="http://schemas.microsoft.com/office/powerpoint/2010/main" val="1115399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3" grpId="0" animBg="1"/>
      <p:bldP spid="19" grpId="0"/>
      <p:bldP spid="20" grpId="0"/>
      <p:bldP spid="21" grpId="0"/>
      <p:bldP spid="22" grpId="0"/>
      <p:bldP spid="25" grpId="0"/>
      <p:bldP spid="2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548680"/>
            <a:ext cx="7696200" cy="1366664"/>
          </a:xfrm>
        </p:spPr>
        <p:txBody>
          <a:bodyPr/>
          <a:lstStyle/>
          <a:p>
            <a:r>
              <a:rPr lang="en-US" sz="2800"/>
              <a:t>Minimization under an equality constraint and the augmented Lagrangian multiplier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71600" y="1988840"/>
                <a:ext cx="7696200" cy="4176464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smtClean="0">
                              <a:latin typeface="Cambria Math" panose="02040503050406030204" pitchFamily="18" charset="0"/>
                            </a:rPr>
                            <m:t>minimize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  <m:r>
                            <a:rPr lang="en-US" sz="240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subject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to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        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𝑨𝒙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b="0" i="1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                     ⇕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minimize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   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1" i="1" smtClean="0">
                                      <a:latin typeface="Cambria Math" panose="02040503050406030204" pitchFamily="18" charset="0"/>
                                    </a:rPr>
                                    <m:t>𝑨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400" b="1" i="1" smtClean="0">
                                      <a:latin typeface="Cambria Math" panose="02040503050406030204" pitchFamily="18" charset="0"/>
                                    </a:rPr>
                                    <m:t>𝒃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subject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to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                       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𝑨𝒙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sz="2400" b="1" i="1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                                 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⇕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minimize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𝝀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   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  <m:r>
                            <a:rPr lang="en-US" sz="240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1" i="1">
                                      <a:latin typeface="Cambria Math" panose="02040503050406030204" pitchFamily="18" charset="0"/>
                                    </a:rPr>
                                    <m:t>𝑨𝒙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400" b="1" i="1">
                                      <a:latin typeface="Cambria Math" panose="02040503050406030204" pitchFamily="18" charset="0"/>
                                    </a:rPr>
                                    <m:t>𝒃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  <m:t>𝝀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𝑨𝒙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i="1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sz="2400" b="1" i="1"/>
              </a:p>
              <a:p>
                <a:pPr marL="0" indent="0">
                  <a:buNone/>
                </a:pPr>
                <a:endParaRPr lang="en-US" sz="2400" b="1" i="1"/>
              </a:p>
              <a:p>
                <a:endParaRPr lang="en-US" sz="240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71600" y="1988840"/>
                <a:ext cx="7696200" cy="4176464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23528" y="5145023"/>
                <a:ext cx="2624264" cy="70788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:(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×1)</m:t>
                    </m:r>
                  </m:oMath>
                </a14:m>
                <a:r>
                  <a:rPr lang="en-US"/>
                  <a:t> is the Lagrangian multiplier 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5145023"/>
                <a:ext cx="2624264" cy="707886"/>
              </a:xfrm>
              <a:prstGeom prst="rect">
                <a:avLst/>
              </a:prstGeom>
              <a:blipFill>
                <a:blip r:embed="rId3"/>
                <a:stretch>
                  <a:fillRect l="-2079" t="-2542" r="-1617" b="-1440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6819271" y="1945478"/>
                <a:ext cx="1391086" cy="101566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:(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:(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×1)</m:t>
                    </m:r>
                  </m:oMath>
                </a14:m>
                <a:r>
                  <a:rPr lang="en-US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𝑨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:(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/>
                  <a:t> </a:t>
                </a: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9271" y="1945478"/>
                <a:ext cx="1391086" cy="1015663"/>
              </a:xfrm>
              <a:prstGeom prst="rect">
                <a:avLst/>
              </a:prstGeom>
              <a:blipFill>
                <a:blip r:embed="rId4"/>
                <a:stretch>
                  <a:fillRect b="-591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6694" y="1998440"/>
            <a:ext cx="1582676" cy="14401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67589" y="3481962"/>
                <a:ext cx="1601899" cy="70788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:1×1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is a scalar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89" y="3481962"/>
                <a:ext cx="1601899" cy="707886"/>
              </a:xfrm>
              <a:prstGeom prst="rect">
                <a:avLst/>
              </a:prstGeom>
              <a:blipFill>
                <a:blip r:embed="rId6"/>
                <a:stretch>
                  <a:fillRect l="-3788" b="-1440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92280" y="2900625"/>
            <a:ext cx="1941588" cy="166918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033278" y="5145023"/>
            <a:ext cx="2290228" cy="116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/>
              <a:t>Geometric interpretation:</a:t>
            </a:r>
          </a:p>
          <a:p>
            <a:r>
              <a:rPr lang="en-US" sz="1400"/>
              <a:t>Minimum occurs </a:t>
            </a:r>
            <a:br>
              <a:rPr lang="en-US" sz="1400"/>
            </a:br>
            <a:r>
              <a:rPr lang="en-US" sz="1400"/>
              <a:t>when the contour </a:t>
            </a:r>
            <a:br>
              <a:rPr lang="en-US" sz="1400"/>
            </a:br>
            <a:r>
              <a:rPr lang="en-US" sz="1400"/>
              <a:t>line is tangent to </a:t>
            </a:r>
            <a:br>
              <a:rPr lang="en-US" sz="1400"/>
            </a:br>
            <a:r>
              <a:rPr lang="en-US" sz="1400"/>
              <a:t>constraint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AAC027-DB76-4F50-9CC9-035F24B2EEC6}"/>
              </a:ext>
            </a:extLst>
          </p:cNvPr>
          <p:cNvSpPr txBox="1"/>
          <p:nvPr/>
        </p:nvSpPr>
        <p:spPr>
          <a:xfrm>
            <a:off x="4262987" y="453427"/>
            <a:ext cx="4770881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Just a small taste of convex optimization</a:t>
            </a:r>
          </a:p>
        </p:txBody>
      </p:sp>
    </p:spTree>
    <p:extLst>
      <p:ext uri="{BB962C8B-B14F-4D97-AF65-F5344CB8AC3E}">
        <p14:creationId xmlns:p14="http://schemas.microsoft.com/office/powerpoint/2010/main" val="3537541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13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minimize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  <m:r>
                            <a:rPr lang="en-US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subject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to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       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𝑨𝒙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55776" y="1978496"/>
            <a:ext cx="4521993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5979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mtClean="0">
                              <a:latin typeface="Cambria Math" panose="02040503050406030204" pitchFamily="18" charset="0"/>
                            </a:rPr>
                            <m:t>minimize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𝝀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       </m:t>
                      </m:r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  <m:r>
                            <a:rPr lang="en-US" b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num>
                            <m:den>
                              <m:r>
                                <a:rPr lang="en-US" b="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b="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𝑨</m:t>
                                  </m:r>
                                  <m:r>
                                    <a:rPr lang="en-US" b="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𝒃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subject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to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                      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𝑨𝒙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3209" b="-748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52268" y="2001372"/>
            <a:ext cx="4786312" cy="41148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39552" y="2564904"/>
            <a:ext cx="15841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Does not change along the black line</a:t>
            </a:r>
          </a:p>
        </p:txBody>
      </p:sp>
    </p:spTree>
    <p:extLst>
      <p:ext uri="{BB962C8B-B14F-4D97-AF65-F5344CB8AC3E}">
        <p14:creationId xmlns:p14="http://schemas.microsoft.com/office/powerpoint/2010/main" val="37613808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701824"/>
            <a:ext cx="7696200" cy="1143000"/>
          </a:xfrm>
        </p:spPr>
        <p:txBody>
          <a:bodyPr/>
          <a:lstStyle/>
          <a:p>
            <a:r>
              <a:rPr lang="en-US" dirty="0"/>
              <a:t>Algorithm for solution: </a:t>
            </a:r>
            <a:br>
              <a:rPr lang="en-US" dirty="0"/>
            </a:br>
            <a:r>
              <a:rPr lang="en-US" dirty="0"/>
              <a:t>Method of multipliers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95536" y="1981200"/>
                <a:ext cx="8424936" cy="4114800"/>
              </a:xfrm>
            </p:spPr>
            <p:txBody>
              <a:bodyPr/>
              <a:lstStyle/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𝝀</m:t>
                        </m:r>
                      </m:e>
                      <m:sup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400" b="0" dirty="0">
                    <a:latin typeface="Cambria Math" panose="02040503050406030204" pitchFamily="18" charset="0"/>
                  </a:rPr>
                  <a:t>For </a:t>
                </a:r>
                <a:r>
                  <a:rPr lang="en-US" sz="2400" b="0" dirty="0" err="1">
                    <a:latin typeface="Cambria Math" panose="02040503050406030204" pitchFamily="18" charset="0"/>
                  </a:rPr>
                  <a:t>i</a:t>
                </a:r>
                <a:r>
                  <a:rPr lang="en-US" sz="2400" b="0" dirty="0">
                    <a:latin typeface="Cambria Math" panose="02040503050406030204" pitchFamily="18" charset="0"/>
                  </a:rPr>
                  <a:t>=1 «until convergence»</a:t>
                </a:r>
              </a:p>
              <a:p>
                <a:pPr marL="914400" lvl="1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argmin</m:t>
                    </m:r>
                    <m:d>
                      <m:dPr>
                        <m:begChr m:val="{"/>
                        <m:endChr m:val="}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  <m:r>
                          <a:rPr lang="en-US" sz="200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𝜌</m:t>
                            </m:r>
                          </m:num>
                          <m:den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𝑨𝒙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𝒃</m:t>
                                </m:r>
                              </m:e>
                            </m:d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𝝀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−1)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𝑨𝒙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</m:d>
                      </m:e>
                    </m:d>
                  </m:oMath>
                </a14:m>
                <a:endParaRPr lang="en-US" sz="2000" i="1" dirty="0">
                  <a:latin typeface="Cambria Math" panose="02040503050406030204" pitchFamily="18" charset="0"/>
                </a:endParaRPr>
              </a:p>
              <a:p>
                <a:pPr marL="914400" lvl="1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𝝀</m:t>
                        </m:r>
                      </m:e>
                      <m:sup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sz="2000" b="1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𝝀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−1)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𝜌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  <m:sSup>
                          <m:sSupPr>
                            <m:ctrlP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d>
                  </m:oMath>
                </a14:m>
                <a:endParaRPr lang="en-US" sz="2000" i="1" dirty="0">
                  <a:latin typeface="Cambria Math" panose="02040503050406030204" pitchFamily="18" charset="0"/>
                </a:endParaRPr>
              </a:p>
              <a:p>
                <a:pPr marL="514350" indent="-514350">
                  <a:buFont typeface="+mj-lt"/>
                  <a:buAutoNum type="arabicPeriod"/>
                </a:pPr>
                <a:endParaRPr lang="en-US" sz="24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latin typeface="Cambria Math" panose="02040503050406030204" pitchFamily="18" charset="0"/>
                  </a:rPr>
                  <a:t>A version of  </a:t>
                </a:r>
                <a:r>
                  <a:rPr lang="en-US" sz="2400" b="1" dirty="0">
                    <a:latin typeface="Cambria Math" panose="02040503050406030204" pitchFamily="18" charset="0"/>
                  </a:rPr>
                  <a:t>dual ascent</a:t>
                </a:r>
                <a:r>
                  <a:rPr lang="en-US" sz="2400" dirty="0">
                    <a:latin typeface="Cambria Math" panose="02040503050406030204" pitchFamily="18" charset="0"/>
                  </a:rPr>
                  <a:t>, details given in  reference for the clever and mathematically inclined student </a:t>
                </a:r>
                <a:br>
                  <a:rPr lang="en-US" sz="2400" dirty="0">
                    <a:latin typeface="Cambria Math" panose="02040503050406030204" pitchFamily="18" charset="0"/>
                  </a:rPr>
                </a:br>
                <a:r>
                  <a:rPr lang="en-US" sz="2400" dirty="0">
                    <a:latin typeface="Cambria Math" panose="02040503050406030204" pitchFamily="18" charset="0"/>
                  </a:rPr>
                  <a:t>(part of the article  is syllabus for STK9051)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1981200"/>
                <a:ext cx="8424936" cy="4114800"/>
              </a:xfrm>
              <a:blipFill>
                <a:blip r:embed="rId2"/>
                <a:stretch>
                  <a:fillRect l="-115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itle 1"/>
              <p:cNvSpPr txBox="1">
                <a:spLocks/>
              </p:cNvSpPr>
              <p:nvPr/>
            </p:nvSpPr>
            <p:spPr bwMode="auto">
              <a:xfrm>
                <a:off x="5129064" y="772344"/>
                <a:ext cx="3672408" cy="9557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2"/>
                    </a:solidFill>
                    <a:latin typeface="Arial" charset="0"/>
                    <a:ea typeface="ヒラギノ角ゴ Pro W3" charset="-128"/>
                    <a:cs typeface="ヒラギノ角ゴ Pro W3" charset="-128"/>
                  </a:defRPr>
                </a:lvl2pPr>
                <a:lvl3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2"/>
                    </a:solidFill>
                    <a:latin typeface="Arial" charset="0"/>
                    <a:ea typeface="ヒラギノ角ゴ Pro W3" charset="-128"/>
                    <a:cs typeface="ヒラギノ角ゴ Pro W3" charset="-128"/>
                  </a:defRPr>
                </a:lvl3pPr>
                <a:lvl4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2"/>
                    </a:solidFill>
                    <a:latin typeface="Arial" charset="0"/>
                    <a:ea typeface="ヒラギノ角ゴ Pro W3" charset="-128"/>
                    <a:cs typeface="ヒラギノ角ゴ Pro W3" charset="-128"/>
                  </a:defRPr>
                </a:lvl4pPr>
                <a:lvl5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2"/>
                    </a:solidFill>
                    <a:latin typeface="Arial" charset="0"/>
                    <a:ea typeface="ヒラギノ角ゴ Pro W3" charset="-128"/>
                    <a:cs typeface="ヒラギノ角ゴ Pro W3" charset="-128"/>
                  </a:defRPr>
                </a:lvl5pPr>
                <a:lvl6pPr marL="457200"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2"/>
                    </a:solidFill>
                    <a:latin typeface="Arial" charset="0"/>
                    <a:ea typeface="ヒラギノ角ゴ Pro W3" charset="-128"/>
                    <a:cs typeface="ヒラギノ角ゴ Pro W3" charset="-128"/>
                  </a:defRPr>
                </a:lvl6pPr>
                <a:lvl7pPr marL="914400"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2"/>
                    </a:solidFill>
                    <a:latin typeface="Arial" charset="0"/>
                    <a:ea typeface="ヒラギノ角ゴ Pro W3" charset="-128"/>
                    <a:cs typeface="ヒラギノ角ゴ Pro W3" charset="-128"/>
                  </a:defRPr>
                </a:lvl7pPr>
                <a:lvl8pPr marL="1371600"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2"/>
                    </a:solidFill>
                    <a:latin typeface="Arial" charset="0"/>
                    <a:ea typeface="ヒラギノ角ゴ Pro W3" charset="-128"/>
                    <a:cs typeface="ヒラギノ角ゴ Pro W3" charset="-128"/>
                  </a:defRPr>
                </a:lvl8pPr>
                <a:lvl9pPr marL="1828800"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2"/>
                    </a:solidFill>
                    <a:latin typeface="Arial" charset="0"/>
                    <a:ea typeface="ヒラギノ角ゴ Pro W3" charset="-128"/>
                    <a:cs typeface="ヒラギノ角ゴ Pro W3" charset="-128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kern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 kern="0" smtClean="0">
                              <a:latin typeface="Cambria Math" panose="02040503050406030204" pitchFamily="18" charset="0"/>
                            </a:rPr>
                            <m:t>minimize</m:t>
                          </m:r>
                        </m:e>
                        <m:sub>
                          <m:r>
                            <a:rPr lang="en-US" sz="1600" i="1" kern="0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1600" i="1" kern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i="1" kern="0" smtClean="0">
                              <a:latin typeface="Cambria Math" panose="02040503050406030204" pitchFamily="18" charset="0"/>
                            </a:rPr>
                            <m:t>𝝀</m:t>
                          </m:r>
                        </m:sub>
                      </m:sSub>
                      <m:r>
                        <a:rPr lang="en-US" sz="1600" i="1" kern="0">
                          <a:latin typeface="Cambria Math" panose="02040503050406030204" pitchFamily="18" charset="0"/>
                        </a:rPr>
                        <m:t>       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1600" i="1" ker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 ker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1600" i="1" ker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600" i="1" ker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 ker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  <m:r>
                            <a:rPr lang="en-US" sz="1600" b="0" ker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600" b="0" i="1" ker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ker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num>
                            <m:den>
                              <m:r>
                                <a:rPr lang="en-US" sz="1600" b="0" i="1" ker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600" b="0" i="1" ker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sz="1600" b="0" i="1" ker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i="1" kern="0">
                                      <a:latin typeface="Cambria Math" panose="02040503050406030204" pitchFamily="18" charset="0"/>
                                    </a:rPr>
                                    <m:t>𝑨</m:t>
                                  </m:r>
                                  <m:r>
                                    <a:rPr lang="en-US" sz="1600" b="0" i="1" ker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1600" b="0" i="1" ker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600" i="1" kern="0">
                                      <a:latin typeface="Cambria Math" panose="02040503050406030204" pitchFamily="18" charset="0"/>
                                    </a:rPr>
                                    <m:t>𝒃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600" b="0" i="1" ker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600" kern="0">
                          <a:latin typeface="Cambria Math" panose="02040503050406030204" pitchFamily="18" charset="0"/>
                        </a:rPr>
                        <m:t>subject</m:t>
                      </m:r>
                      <m:r>
                        <a:rPr lang="en-US" sz="1600" ker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600" kern="0">
                          <a:latin typeface="Cambria Math" panose="02040503050406030204" pitchFamily="18" charset="0"/>
                        </a:rPr>
                        <m:t>to</m:t>
                      </m:r>
                      <m:r>
                        <a:rPr lang="en-US" sz="1600" kern="0">
                          <a:latin typeface="Cambria Math" panose="02040503050406030204" pitchFamily="18" charset="0"/>
                        </a:rPr>
                        <m:t>                       </m:t>
                      </m:r>
                      <m:r>
                        <a:rPr lang="en-US" sz="1600" i="1" kern="0">
                          <a:latin typeface="Cambria Math" panose="02040503050406030204" pitchFamily="18" charset="0"/>
                        </a:rPr>
                        <m:t>𝑨𝒙</m:t>
                      </m:r>
                      <m:r>
                        <a:rPr lang="en-US" sz="1600" i="1" ker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 kern="0"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sz="1600" i="1" kern="0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29064" y="772344"/>
                <a:ext cx="3672408" cy="9557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1152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9036496" cy="1143000"/>
          </a:xfrm>
        </p:spPr>
        <p:txBody>
          <a:bodyPr/>
          <a:lstStyle/>
          <a:p>
            <a:r>
              <a:rPr lang="en-US" dirty="0"/>
              <a:t>ADMM Alternating Direction Method of Multipliers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90600" y="1484784"/>
                <a:ext cx="7696200" cy="41148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minimize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</m:d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subject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to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       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𝑨𝒙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𝑩𝒛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US" b="1" i="1" dirty="0"/>
              </a:p>
              <a:p>
                <a:pPr marL="0" indent="0">
                  <a:buNone/>
                </a:pPr>
                <a:endParaRPr lang="en-US" sz="100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minimize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   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</m:d>
                          <m: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𝝀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𝑨𝒙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𝑩𝒛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𝒄</m:t>
                              </m:r>
                              <m:r>
                                <m:rPr>
                                  <m:nor/>
                                </m:rPr>
                                <a:rPr lang="en-US" sz="2000" b="1" i="1"/>
                                <m:t> 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1" i="1">
                                      <a:latin typeface="Cambria Math" panose="02040503050406030204" pitchFamily="18" charset="0"/>
                                    </a:rPr>
                                    <m:t>𝑨𝒙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2000" b="1" i="1">
                                      <a:latin typeface="Cambria Math" panose="02040503050406030204" pitchFamily="18" charset="0"/>
                                    </a:rPr>
                                    <m:t>𝑩𝒛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000" b="1" i="1">
                                      <a:latin typeface="Cambria Math" panose="02040503050406030204" pitchFamily="18" charset="0"/>
                                    </a:rPr>
                                    <m:t>𝒄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br>
                  <a:rPr lang="en-US" dirty="0">
                    <a:latin typeface="Cambria Math" panose="02040503050406030204" pitchFamily="18" charset="0"/>
                  </a:rPr>
                </a:br>
                <a:endParaRPr lang="en-US" b="1" i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90600" y="1484784"/>
                <a:ext cx="7696200" cy="41148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 txBox="1">
                <a:spLocks/>
              </p:cNvSpPr>
              <p:nvPr/>
            </p:nvSpPr>
            <p:spPr bwMode="auto">
              <a:xfrm>
                <a:off x="539552" y="3140968"/>
                <a:ext cx="8424936" cy="2160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1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kern="0" smtClean="0">
                            <a:latin typeface="Cambria Math" panose="02040503050406030204" pitchFamily="18" charset="0"/>
                          </a:rPr>
                          <m:t>𝝀</m:t>
                        </m:r>
                      </m:e>
                      <m:sup>
                        <m:r>
                          <a:rPr lang="en-US" sz="2000" b="1" i="1" kern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 kern="0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000" b="1" i="1" kern="0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sz="2000" b="1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kern="0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2000" b="0" i="1" kern="0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US" sz="2000" b="1" i="1" ker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kern="0">
                            <a:latin typeface="Cambria Math" panose="02040503050406030204" pitchFamily="18" charset="0"/>
                          </a:rPr>
                          <m:t>𝒛</m:t>
                        </m:r>
                      </m:e>
                      <m:sup>
                        <m:r>
                          <a:rPr lang="en-US" sz="2000" b="1" i="1" ker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 ker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000" b="1" i="1" ker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sz="2000" b="1" i="1" ker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b="1" kern="0" dirty="0">
                    <a:latin typeface="Cambria Math" panose="02040503050406030204" pitchFamily="18" charset="0"/>
                  </a:rPr>
                  <a:t>0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000" kern="0" dirty="0">
                    <a:latin typeface="Cambria Math" panose="02040503050406030204" pitchFamily="18" charset="0"/>
                  </a:rPr>
                  <a:t>For </a:t>
                </a:r>
                <a:r>
                  <a:rPr lang="en-US" sz="2000" kern="0" dirty="0" err="1">
                    <a:latin typeface="Cambria Math" panose="02040503050406030204" pitchFamily="18" charset="0"/>
                  </a:rPr>
                  <a:t>i</a:t>
                </a:r>
                <a:r>
                  <a:rPr lang="en-US" sz="2000" kern="0" dirty="0">
                    <a:latin typeface="Cambria Math" panose="02040503050406030204" pitchFamily="18" charset="0"/>
                  </a:rPr>
                  <a:t>=1 «until convergence»</a:t>
                </a:r>
              </a:p>
              <a:p>
                <a:pPr marL="914400" lvl="1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1" i="1" kern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1800" i="1" kern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800" i="1" kern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800" i="1" kern="0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sz="18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1800" kern="0" smtClean="0">
                        <a:latin typeface="Cambria Math" panose="02040503050406030204" pitchFamily="18" charset="0"/>
                      </a:rPr>
                      <m:t>argmin</m:t>
                    </m:r>
                    <m:d>
                      <m:dPr>
                        <m:begChr m:val="{"/>
                        <m:endChr m:val="}"/>
                        <m:ctrlPr>
                          <a:rPr lang="en-US" sz="18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 ker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1800" i="1" ker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b="1" i="1" ker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  <m:r>
                          <a:rPr lang="en-US" sz="1800" ker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1800" i="1" ker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800" i="1" kern="0">
                                <a:latin typeface="Cambria Math" panose="02040503050406030204" pitchFamily="18" charset="0"/>
                              </a:rPr>
                              <m:t>𝜌</m:t>
                            </m:r>
                          </m:num>
                          <m:den>
                            <m:r>
                              <a:rPr lang="en-US" sz="1800" i="1" ker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sSup>
                          <m:sSupPr>
                            <m:ctrlPr>
                              <a:rPr lang="en-US" sz="1800" i="1" ker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sz="1800" i="1" ker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800" b="1" i="1" kern="0">
                                    <a:latin typeface="Cambria Math" panose="02040503050406030204" pitchFamily="18" charset="0"/>
                                  </a:rPr>
                                  <m:t>𝑨𝒙</m:t>
                                </m:r>
                                <m:r>
                                  <a:rPr lang="en-US" sz="1800" b="1" i="1" kern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800" b="1" i="1" kern="0" smtClean="0">
                                    <a:latin typeface="Cambria Math" panose="02040503050406030204" pitchFamily="18" charset="0"/>
                                  </a:rPr>
                                  <m:t>𝑩</m:t>
                                </m:r>
                                <m:sSup>
                                  <m:sSupPr>
                                    <m:ctrlPr>
                                      <a:rPr lang="en-US" sz="1800" b="1" i="1" kern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1" i="1" kern="0" smtClean="0">
                                        <a:latin typeface="Cambria Math" panose="02040503050406030204" pitchFamily="18" charset="0"/>
                                      </a:rPr>
                                      <m:t>𝒛</m:t>
                                    </m:r>
                                  </m:e>
                                  <m:sup>
                                    <m:r>
                                      <a:rPr lang="en-US" sz="1800" b="1" i="1" kern="0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sz="1800" b="0" i="1" kern="0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1800" b="0" i="1" kern="0" smtClean="0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  <m:r>
                                      <a:rPr lang="en-US" sz="1800" b="1" i="1" kern="0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p>
                                <m:r>
                                  <a:rPr lang="en-US" sz="1800" i="1" ker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800" b="1" i="1" kern="0" smtClean="0">
                                    <a:latin typeface="Cambria Math" panose="02040503050406030204" pitchFamily="18" charset="0"/>
                                  </a:rPr>
                                  <m:t>𝒄</m:t>
                                </m:r>
                              </m:e>
                            </m:d>
                          </m:e>
                          <m:sup>
                            <m:r>
                              <a:rPr lang="en-US" sz="1800" i="1" ker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800" i="1" ker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1800" i="1" ker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800" b="1" i="1" kern="0">
                                <a:latin typeface="Cambria Math" panose="02040503050406030204" pitchFamily="18" charset="0"/>
                              </a:rPr>
                              <m:t>𝝀</m:t>
                            </m:r>
                          </m:e>
                          <m:sup>
                            <m:r>
                              <a:rPr lang="en-US" sz="1800" i="1" kern="0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1800" i="1" kern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1800" i="1" kern="0" smtClean="0">
                                <a:latin typeface="Cambria Math" panose="02040503050406030204" pitchFamily="18" charset="0"/>
                              </a:rPr>
                              <m:t>−1)</m:t>
                            </m:r>
                            <m:r>
                              <a:rPr lang="en-US" sz="1800" i="1" ker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d>
                          <m:dPr>
                            <m:ctrlPr>
                              <a:rPr lang="en-US" sz="1800" i="1" ker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b="1" i="1" kern="0">
                                <a:latin typeface="Cambria Math" panose="02040503050406030204" pitchFamily="18" charset="0"/>
                              </a:rPr>
                              <m:t>𝑨𝒙</m:t>
                            </m:r>
                            <m:r>
                              <a:rPr lang="en-US" sz="1800" b="1" i="1" kern="0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1800" b="1" i="1" kern="0" smtClean="0">
                                <a:latin typeface="Cambria Math" panose="02040503050406030204" pitchFamily="18" charset="0"/>
                              </a:rPr>
                              <m:t>𝑩</m:t>
                            </m:r>
                            <m:sSup>
                              <m:sSupPr>
                                <m:ctrlPr>
                                  <a:rPr lang="en-US" sz="1800" b="1" i="1" ker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800" b="1" i="1" kern="0">
                                    <a:latin typeface="Cambria Math" panose="02040503050406030204" pitchFamily="18" charset="0"/>
                                  </a:rPr>
                                  <m:t>𝒛</m:t>
                                </m:r>
                              </m:e>
                              <m:sup>
                                <m:r>
                                  <a:rPr lang="en-US" sz="1800" b="1" i="1" ker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800" i="1" ker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1800" i="1" ker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  <m:r>
                                  <a:rPr lang="en-US" sz="1800" b="1" i="1" ker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p>
                            <m:r>
                              <a:rPr lang="en-US" sz="1800" i="1" ker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800" b="1" i="1" kern="0" smtClean="0">
                                <a:latin typeface="Cambria Math" panose="02040503050406030204" pitchFamily="18" charset="0"/>
                              </a:rPr>
                              <m:t>𝒄</m:t>
                            </m:r>
                          </m:e>
                        </m:d>
                      </m:e>
                    </m:d>
                  </m:oMath>
                </a14:m>
                <a:endParaRPr lang="en-US" sz="1800" i="1" kern="0" dirty="0">
                  <a:latin typeface="Cambria Math" panose="02040503050406030204" pitchFamily="18" charset="0"/>
                </a:endParaRPr>
              </a:p>
              <a:p>
                <a:pPr marL="914400" lvl="1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ker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1" i="1" kern="0" smtClean="0">
                            <a:latin typeface="Cambria Math" panose="02040503050406030204" pitchFamily="18" charset="0"/>
                          </a:rPr>
                          <m:t>𝒛</m:t>
                        </m:r>
                      </m:e>
                      <m:sup>
                        <m:r>
                          <a:rPr lang="en-US" sz="1800" i="1" ker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800" i="1" ker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800" i="1" ker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sz="1800" i="1" ker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1800" kern="0">
                        <a:latin typeface="Cambria Math" panose="02040503050406030204" pitchFamily="18" charset="0"/>
                      </a:rPr>
                      <m:t>argmin</m:t>
                    </m:r>
                    <m:d>
                      <m:dPr>
                        <m:begChr m:val="{"/>
                        <m:endChr m:val="}"/>
                        <m:ctrlPr>
                          <a:rPr lang="en-US" sz="1800" i="1" ker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kern="0" smtClean="0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sz="1800" i="1" ker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b="1" i="1" kern="0" smtClean="0">
                                <a:latin typeface="Cambria Math" panose="02040503050406030204" pitchFamily="18" charset="0"/>
                              </a:rPr>
                              <m:t>𝒛</m:t>
                            </m:r>
                          </m:e>
                        </m:d>
                        <m:r>
                          <a:rPr lang="en-US" sz="1800" ker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1800" i="1" ker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800" i="1" kern="0">
                                <a:latin typeface="Cambria Math" panose="02040503050406030204" pitchFamily="18" charset="0"/>
                              </a:rPr>
                              <m:t>𝜌</m:t>
                            </m:r>
                          </m:num>
                          <m:den>
                            <m:r>
                              <a:rPr lang="en-US" sz="1800" i="1" ker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sSup>
                          <m:sSupPr>
                            <m:ctrlPr>
                              <a:rPr lang="en-US" sz="1800" i="1" ker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sz="1800" i="1" ker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800" b="1" i="1" kern="0"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  <m:sSup>
                                  <m:sSupPr>
                                    <m:ctrlPr>
                                      <a:rPr lang="en-US" sz="1800" b="1" i="1" kern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1" i="1" ker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US" sz="1800" b="1" i="1" kern="0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sz="1800" b="0" i="1" kern="0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1800" b="1" i="1" kern="0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p>
                                <m:r>
                                  <a:rPr lang="en-US" sz="1800" b="1" i="1" ker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800" b="1" i="1" kern="0">
                                    <a:latin typeface="Cambria Math" panose="02040503050406030204" pitchFamily="18" charset="0"/>
                                  </a:rPr>
                                  <m:t>𝑩𝒛</m:t>
                                </m:r>
                                <m:r>
                                  <a:rPr lang="en-US" sz="1800" i="1" ker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800" b="1" i="1" kern="0">
                                    <a:latin typeface="Cambria Math" panose="02040503050406030204" pitchFamily="18" charset="0"/>
                                  </a:rPr>
                                  <m:t>𝒄</m:t>
                                </m:r>
                              </m:e>
                            </m:d>
                          </m:e>
                          <m:sup>
                            <m:r>
                              <a:rPr lang="en-US" sz="1800" i="1" ker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800" i="1" ker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1800" i="1" ker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800" b="1" i="1" kern="0">
                                <a:latin typeface="Cambria Math" panose="02040503050406030204" pitchFamily="18" charset="0"/>
                              </a:rPr>
                              <m:t>𝝀</m:t>
                            </m:r>
                          </m:e>
                          <m:sup>
                            <m:r>
                              <a:rPr lang="en-US" sz="1800" i="1" ker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1800" i="1" ker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1800" i="1" kern="0">
                                <a:latin typeface="Cambria Math" panose="02040503050406030204" pitchFamily="18" charset="0"/>
                              </a:rPr>
                              <m:t>−1)</m:t>
                            </m:r>
                            <m:r>
                              <a:rPr lang="en-US" sz="1800" i="1" ker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d>
                          <m:dPr>
                            <m:ctrlPr>
                              <a:rPr lang="en-US" sz="1800" i="1" ker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b="1" i="1" kern="0">
                                <a:latin typeface="Cambria Math" panose="02040503050406030204" pitchFamily="18" charset="0"/>
                              </a:rPr>
                              <m:t>𝑨𝒙</m:t>
                            </m:r>
                            <m:r>
                              <a:rPr lang="en-US" sz="1800" b="1" i="1" ker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1800" b="1" i="1" kern="0">
                                <a:latin typeface="Cambria Math" panose="02040503050406030204" pitchFamily="18" charset="0"/>
                              </a:rPr>
                              <m:t>𝑩𝒛</m:t>
                            </m:r>
                            <m:r>
                              <a:rPr lang="en-US" sz="1800" i="1" ker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800" b="1" i="1" kern="0">
                                <a:latin typeface="Cambria Math" panose="02040503050406030204" pitchFamily="18" charset="0"/>
                              </a:rPr>
                              <m:t>𝒄</m:t>
                            </m:r>
                          </m:e>
                        </m:d>
                      </m:e>
                    </m:d>
                  </m:oMath>
                </a14:m>
                <a:endParaRPr lang="en-US" sz="1800" b="1" i="1" kern="0" dirty="0">
                  <a:latin typeface="Cambria Math" panose="02040503050406030204" pitchFamily="18" charset="0"/>
                </a:endParaRPr>
              </a:p>
              <a:p>
                <a:pPr marL="914400" lvl="1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ker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1" i="1" kern="0">
                            <a:latin typeface="Cambria Math" panose="02040503050406030204" pitchFamily="18" charset="0"/>
                          </a:rPr>
                          <m:t>𝝀</m:t>
                        </m:r>
                      </m:e>
                      <m:sup>
                        <m:r>
                          <a:rPr lang="en-US" sz="1800" b="1" i="1" ker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800" i="1" kern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800" b="1" i="1" ker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sz="1800" b="1" i="1" ker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800" i="1" ker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1" i="1" kern="0">
                            <a:latin typeface="Cambria Math" panose="02040503050406030204" pitchFamily="18" charset="0"/>
                          </a:rPr>
                          <m:t>𝝀</m:t>
                        </m:r>
                      </m:e>
                      <m:sup>
                        <m:r>
                          <a:rPr lang="en-US" sz="1800" i="1" ker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800" i="1" ker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800" i="1" kern="0">
                            <a:latin typeface="Cambria Math" panose="02040503050406030204" pitchFamily="18" charset="0"/>
                          </a:rPr>
                          <m:t>−1)</m:t>
                        </m:r>
                      </m:sup>
                    </m:sSup>
                    <m:r>
                      <a:rPr lang="en-US" sz="1800" i="1" kern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800" i="1" kern="0" smtClean="0">
                        <a:latin typeface="Cambria Math" panose="02040503050406030204" pitchFamily="18" charset="0"/>
                      </a:rPr>
                      <m:t>𝜌</m:t>
                    </m:r>
                    <m:d>
                      <m:dPr>
                        <m:ctrlPr>
                          <a:rPr lang="en-US" sz="18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1" i="1" kern="0" smtClean="0">
                            <a:latin typeface="Cambria Math" panose="02040503050406030204" pitchFamily="18" charset="0"/>
                          </a:rPr>
                          <m:t>𝑨</m:t>
                        </m:r>
                        <m:sSup>
                          <m:sSupPr>
                            <m:ctrlPr>
                              <a:rPr lang="en-US" sz="1800" b="1" i="1" kern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800" b="1" i="1" kern="0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1800" i="1" kern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800" i="1" kern="0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lang="en-US" sz="1800" b="1" i="1" kern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800" b="1" i="1" kern="0" smtClean="0">
                            <a:latin typeface="Cambria Math" panose="02040503050406030204" pitchFamily="18" charset="0"/>
                          </a:rPr>
                          <m:t>𝑩</m:t>
                        </m:r>
                        <m:sSup>
                          <m:sSupPr>
                            <m:ctrlPr>
                              <a:rPr lang="en-US" sz="1800" b="1" i="1" kern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800" b="1" i="1" kern="0" smtClean="0">
                                <a:latin typeface="Cambria Math" panose="02040503050406030204" pitchFamily="18" charset="0"/>
                              </a:rPr>
                              <m:t>𝒛</m:t>
                            </m:r>
                          </m:e>
                          <m:sup>
                            <m:r>
                              <a:rPr lang="en-US" sz="1800" b="1" i="1" kern="0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1800" b="0" i="1" kern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1800" b="1" i="1" kern="0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  <m:r>
                          <a:rPr lang="en-US" sz="1800" b="1" i="1" kern="0" smtClean="0"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a:rPr lang="en-US" sz="1800" b="1" i="1" kern="0" smtClean="0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d>
                  </m:oMath>
                </a14:m>
                <a:endParaRPr lang="en-US" sz="1800" i="1" kern="0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9552" y="3140968"/>
                <a:ext cx="8424936" cy="2160240"/>
              </a:xfrm>
              <a:prstGeom prst="rect">
                <a:avLst/>
              </a:prstGeom>
              <a:blipFill>
                <a:blip r:embed="rId3"/>
                <a:stretch>
                  <a:fillRect l="-724" t="-845" b="-2254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81744" y="5402387"/>
                <a:ext cx="3322712" cy="70788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Alternate between solving </a:t>
                </a:r>
                <a14:m>
                  <m:oMath xmlns:m="http://schemas.openxmlformats.org/officeDocument/2006/math">
                    <m:r>
                      <a:rPr lang="en-US" b="1" i="1" ker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dirty="0"/>
                  <a:t> solving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</a:rPr>
                      <m:t>𝒛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and update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</a:rPr>
                      <m:t>𝝀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744" y="5402387"/>
                <a:ext cx="3322712" cy="707886"/>
              </a:xfrm>
              <a:prstGeom prst="rect">
                <a:avLst/>
              </a:prstGeom>
              <a:blipFill>
                <a:blip r:embed="rId4"/>
                <a:stretch>
                  <a:fillRect l="-1645" t="-2542" b="-1440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644008" y="5420861"/>
                <a:ext cx="3600400" cy="707886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We do not need to deal with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𝒛</m:t>
                        </m:r>
                      </m:e>
                    </m:d>
                  </m:oMath>
                </a14:m>
                <a:r>
                  <a:rPr lang="en-US" dirty="0"/>
                  <a:t> simultaneously!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008" y="5420861"/>
                <a:ext cx="3600400" cy="707886"/>
              </a:xfrm>
              <a:prstGeom prst="rect">
                <a:avLst/>
              </a:prstGeom>
              <a:blipFill>
                <a:blip r:embed="rId5"/>
                <a:stretch>
                  <a:fillRect l="-1513" t="-1653" r="-1008" b="-1239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9062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1981" y="980728"/>
            <a:ext cx="2933328" cy="1143000"/>
          </a:xfrm>
        </p:spPr>
        <p:txBody>
          <a:bodyPr/>
          <a:lstStyle/>
          <a:p>
            <a:r>
              <a:rPr lang="en-US" dirty="0"/>
              <a:t>Reference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336"/>
          <a:stretch/>
        </p:blipFill>
        <p:spPr>
          <a:xfrm>
            <a:off x="4078288" y="1842084"/>
            <a:ext cx="4608512" cy="317761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9552" y="1357815"/>
            <a:ext cx="309634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Proven convergence under general assumptions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Ideal for splitting problem into smaller «solvable» problems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Syllabus ADMM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No proofs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Operational use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Questions about related stuff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078288" y="5171469"/>
            <a:ext cx="43802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Available online</a:t>
            </a:r>
          </a:p>
          <a:p>
            <a:r>
              <a:rPr lang="en-US" sz="1100" dirty="0"/>
              <a:t>https://web.stanford.edu/~boyd/papers/admm_distr_stats.html</a:t>
            </a:r>
          </a:p>
        </p:txBody>
      </p:sp>
    </p:spTree>
    <p:extLst>
      <p:ext uri="{BB962C8B-B14F-4D97-AF65-F5344CB8AC3E}">
        <p14:creationId xmlns:p14="http://schemas.microsoft.com/office/powerpoint/2010/main" val="33009933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lasso using   ADMM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Lasso: </a:t>
            </a:r>
            <a:endParaRPr lang="en-US" dirty="0">
              <a:latin typeface="Cambria Math" panose="020405030504060302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611560" y="3645024"/>
                <a:ext cx="8257120" cy="17625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914400" lvl="1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1" i="1" kern="0" smtClean="0">
                            <a:latin typeface="Cambria Math" panose="02040503050406030204" pitchFamily="18" charset="0"/>
                          </a:rPr>
                          <m:t>𝜷</m:t>
                        </m:r>
                      </m:e>
                      <m:sup>
                        <m:r>
                          <a:rPr lang="en-US" sz="1800" i="1" ker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800" i="1" ker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800" i="1" ker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sz="1800" i="1" ker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1800" kern="0">
                        <a:latin typeface="Cambria Math" panose="02040503050406030204" pitchFamily="18" charset="0"/>
                      </a:rPr>
                      <m:t>argmin</m:t>
                    </m:r>
                    <m:d>
                      <m:dPr>
                        <m:begChr m:val="{"/>
                        <m:endChr m:val="}"/>
                        <m:ctrlPr>
                          <a:rPr lang="en-US" sz="1800" i="1" ker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f>
                              <m:fPr>
                                <m:ctrlP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800" b="1" i="1">
                                    <a:latin typeface="Cambria Math" panose="02040503050406030204" pitchFamily="18" charset="0"/>
                                  </a:rPr>
                                  <m:t>𝑿</m:t>
                                </m:r>
                                <m:r>
                                  <a:rPr lang="en-US" sz="1800" b="1" i="1">
                                    <a:latin typeface="Cambria Math" panose="02040503050406030204" pitchFamily="18" charset="0"/>
                                  </a:rPr>
                                  <m:t>𝜷</m:t>
                                </m:r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800" b="1" i="1"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e>
                            </m:d>
                          </m:e>
                          <m:sup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800" ker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1800" i="1" ker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800" i="1" kern="0">
                                <a:latin typeface="Cambria Math" panose="02040503050406030204" pitchFamily="18" charset="0"/>
                              </a:rPr>
                              <m:t>𝜌</m:t>
                            </m:r>
                          </m:num>
                          <m:den>
                            <m:r>
                              <a:rPr lang="en-US" sz="1800" i="1" ker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sSup>
                          <m:sSupPr>
                            <m:ctrlPr>
                              <a:rPr lang="en-US" sz="1800" i="1" ker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sz="1800" i="1" ker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800" b="1" i="1" kern="0" smtClean="0">
                                    <a:latin typeface="Cambria Math" panose="02040503050406030204" pitchFamily="18" charset="0"/>
                                  </a:rPr>
                                  <m:t>𝜷</m:t>
                                </m:r>
                                <m:r>
                                  <a:rPr lang="en-US" sz="1800" b="1" i="1" kern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US" sz="1800" b="1" i="1" ker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1" i="1" kern="0">
                                        <a:latin typeface="Cambria Math" panose="02040503050406030204" pitchFamily="18" charset="0"/>
                                      </a:rPr>
                                      <m:t>𝒛</m:t>
                                    </m:r>
                                  </m:e>
                                  <m:sup>
                                    <m:r>
                                      <a:rPr lang="en-US" sz="1800" b="1" i="1" ker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sz="1800" i="1" ker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1800" i="1" kern="0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  <m:r>
                                      <a:rPr lang="en-US" sz="1800" b="1" i="1" ker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en-US" sz="1800" i="1" ker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800" i="1" ker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1800" i="1" ker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800" b="1" i="1" kern="0">
                                <a:latin typeface="Cambria Math" panose="02040503050406030204" pitchFamily="18" charset="0"/>
                              </a:rPr>
                              <m:t>𝝀</m:t>
                            </m:r>
                          </m:e>
                          <m:sup>
                            <m:r>
                              <a:rPr lang="en-US" sz="1800" i="1" ker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1800" i="1" ker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1800" i="1" kern="0">
                                <a:latin typeface="Cambria Math" panose="02040503050406030204" pitchFamily="18" charset="0"/>
                              </a:rPr>
                              <m:t>−1)</m:t>
                            </m:r>
                            <m:r>
                              <a:rPr lang="en-US" sz="1800" i="1" ker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d>
                          <m:dPr>
                            <m:ctrlPr>
                              <a:rPr lang="en-US" sz="1800" i="1" ker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b="1" i="1" kern="0" smtClean="0">
                                <a:latin typeface="Cambria Math" panose="02040503050406030204" pitchFamily="18" charset="0"/>
                              </a:rPr>
                              <m:t>𝜷</m:t>
                            </m:r>
                            <m:r>
                              <a:rPr lang="en-US" sz="1800" b="1" i="1" kern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sz="1800" b="1" i="1" ker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800" b="1" i="1" kern="0">
                                    <a:latin typeface="Cambria Math" panose="02040503050406030204" pitchFamily="18" charset="0"/>
                                  </a:rPr>
                                  <m:t>𝒛</m:t>
                                </m:r>
                              </m:e>
                              <m:sup>
                                <m:r>
                                  <a:rPr lang="en-US" sz="1800" b="1" i="1" ker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800" i="1" ker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1800" i="1" ker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  <m:r>
                                  <a:rPr lang="en-US" sz="1800" b="1" i="1" ker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p>
                          </m:e>
                        </m:d>
                      </m:e>
                    </m:d>
                  </m:oMath>
                </a14:m>
                <a:endParaRPr lang="en-US" sz="1800" i="1" kern="0" dirty="0">
                  <a:latin typeface="Cambria Math" panose="02040503050406030204" pitchFamily="18" charset="0"/>
                </a:endParaRPr>
              </a:p>
              <a:p>
                <a:pPr marL="914400" lvl="1" indent="-514350">
                  <a:buFont typeface="+mj-lt"/>
                  <a:buAutoNum type="arabicPeriod"/>
                </a:pPr>
                <a:endParaRPr lang="en-US" sz="1800" i="1" kern="0" dirty="0">
                  <a:latin typeface="Cambria Math" panose="02040503050406030204" pitchFamily="18" charset="0"/>
                </a:endParaRPr>
              </a:p>
              <a:p>
                <a:pPr marL="914400" lvl="1" indent="-514350">
                  <a:buFont typeface="+mj-lt"/>
                  <a:buAutoNum type="arabicPeriod"/>
                </a:pPr>
                <a:endParaRPr lang="en-US" sz="1800" i="1" kern="0" dirty="0">
                  <a:latin typeface="Cambria Math" panose="02040503050406030204" pitchFamily="18" charset="0"/>
                </a:endParaRPr>
              </a:p>
              <a:p>
                <a:pPr marL="914400" lvl="1" indent="-514350">
                  <a:buFont typeface="+mj-lt"/>
                  <a:buAutoNum type="arabicPeriod"/>
                </a:pPr>
                <a:endParaRPr lang="en-US" sz="1800" i="1" kern="0" dirty="0">
                  <a:latin typeface="Cambria Math" panose="02040503050406030204" pitchFamily="18" charset="0"/>
                </a:endParaRPr>
              </a:p>
              <a:p>
                <a:pPr marL="914400" lvl="1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ker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1" i="1" kern="0">
                            <a:latin typeface="Cambria Math" panose="02040503050406030204" pitchFamily="18" charset="0"/>
                          </a:rPr>
                          <m:t>𝒛</m:t>
                        </m:r>
                      </m:e>
                      <m:sup>
                        <m:r>
                          <a:rPr lang="en-US" sz="1800" i="1" ker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800" i="1" ker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800" i="1" ker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sz="1800" i="1" ker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1800" kern="0">
                        <a:latin typeface="Cambria Math" panose="02040503050406030204" pitchFamily="18" charset="0"/>
                      </a:rPr>
                      <m:t>argmin</m:t>
                    </m:r>
                    <m:d>
                      <m:dPr>
                        <m:begChr m:val="{"/>
                        <m:endChr m:val="}"/>
                        <m:ctrlPr>
                          <a:rPr lang="en-US" sz="1800" i="1" ker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kern="0" smtClean="0">
                            <a:latin typeface="Cambria Math" panose="02040503050406030204" pitchFamily="18" charset="0"/>
                          </a:rPr>
                          <m:t>         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𝛾</m:t>
                        </m:r>
                        <m:sSub>
                          <m:sSub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800" b="1" i="1">
                                    <a:latin typeface="Cambria Math" panose="02040503050406030204" pitchFamily="18" charset="0"/>
                                  </a:rPr>
                                  <m:t>𝒛</m:t>
                                </m:r>
                              </m:e>
                            </m:d>
                          </m:e>
                          <m:sub>
                            <m:r>
                              <a:rPr lang="en-US" sz="180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800" ker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1800" i="1" ker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800" i="1" kern="0">
                                <a:latin typeface="Cambria Math" panose="02040503050406030204" pitchFamily="18" charset="0"/>
                              </a:rPr>
                              <m:t>𝜌</m:t>
                            </m:r>
                          </m:num>
                          <m:den>
                            <m:r>
                              <a:rPr lang="en-US" sz="1800" i="1" ker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sSup>
                          <m:sSupPr>
                            <m:ctrlPr>
                              <a:rPr lang="en-US" sz="1800" i="1" ker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sz="1800" i="1" ker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1800" b="1" i="1" kern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1" i="1" kern="0" smtClean="0">
                                        <a:latin typeface="Cambria Math" panose="02040503050406030204" pitchFamily="18" charset="0"/>
                                      </a:rPr>
                                      <m:t>𝜷</m:t>
                                    </m:r>
                                  </m:e>
                                  <m:sup>
                                    <m:d>
                                      <m:dPr>
                                        <m:ctrlPr>
                                          <a:rPr lang="en-US" sz="1800" b="1" i="1" kern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800" b="0" i="1" kern="0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e>
                                    </m:d>
                                  </m:sup>
                                </m:sSup>
                                <m:r>
                                  <a:rPr lang="en-US" sz="1800" b="1" i="1" kern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800" b="1" i="1" kern="0" smtClean="0">
                                    <a:latin typeface="Cambria Math" panose="02040503050406030204" pitchFamily="18" charset="0"/>
                                  </a:rPr>
                                  <m:t>𝒛</m:t>
                                </m:r>
                              </m:e>
                            </m:d>
                          </m:e>
                          <m:sup>
                            <m:r>
                              <a:rPr lang="en-US" sz="1800" i="1" ker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800" i="1" ker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1800" i="1" ker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800" b="1" i="1" kern="0">
                                <a:latin typeface="Cambria Math" panose="02040503050406030204" pitchFamily="18" charset="0"/>
                              </a:rPr>
                              <m:t>𝝀</m:t>
                            </m:r>
                          </m:e>
                          <m:sup>
                            <m:r>
                              <a:rPr lang="en-US" sz="1800" i="1" ker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1800" i="1" ker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1800" i="1" kern="0">
                                <a:latin typeface="Cambria Math" panose="02040503050406030204" pitchFamily="18" charset="0"/>
                              </a:rPr>
                              <m:t>−1)</m:t>
                            </m:r>
                            <m:r>
                              <a:rPr lang="en-US" sz="1800" i="1" ker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d>
                          <m:dPr>
                            <m:ctrlPr>
                              <a:rPr lang="en-US" sz="1800" i="1" ker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1800" b="1" i="1" ker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800" b="1" i="1" kern="0">
                                    <a:latin typeface="Cambria Math" panose="02040503050406030204" pitchFamily="18" charset="0"/>
                                  </a:rPr>
                                  <m:t>𝜷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sz="1800" b="1" i="1" ker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i="1" ker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  <m:r>
                              <a:rPr lang="en-US" sz="1800" b="1" i="1" ker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800" b="1" i="1" kern="0">
                                <a:latin typeface="Cambria Math" panose="02040503050406030204" pitchFamily="18" charset="0"/>
                              </a:rPr>
                              <m:t>𝒛</m:t>
                            </m:r>
                          </m:e>
                        </m:d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3645024"/>
                <a:ext cx="8257120" cy="176259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2552700" y="1815401"/>
                <a:ext cx="4572000" cy="170303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800" smtClean="0">
                          <a:latin typeface="Cambria Math" panose="02040503050406030204" pitchFamily="18" charset="0"/>
                        </a:rPr>
                        <m:t>minimize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    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f>
                                <m:fPr>
                                  <m:ctrlP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  <m:t>𝑿</m:t>
                                  </m:r>
                                  <m: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  <m:t>𝜷</m:t>
                                  </m:r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𝛾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  <m:t>𝜷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sz="18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180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80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ea typeface="Cambria Math" panose="02040503050406030204" pitchFamily="18" charset="0"/>
                  </a:rPr>
                  <a:t>                                           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⇕</m:t>
                    </m:r>
                  </m:oMath>
                </a14:m>
                <a:endParaRPr lang="en-US" sz="1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800">
                          <a:latin typeface="Cambria Math" panose="02040503050406030204" pitchFamily="18" charset="0"/>
                        </a:rPr>
                        <m:t>minimize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    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f>
                                <m:fPr>
                                  <m:ctrlP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  <m:t>𝑿</m:t>
                                  </m:r>
                                  <m: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  <m:t>𝜷</m:t>
                                  </m:r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𝛾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sz="18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180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80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800">
                          <a:latin typeface="Cambria Math" panose="02040503050406030204" pitchFamily="18" charset="0"/>
                        </a:rPr>
                        <m:t>subject</m:t>
                      </m:r>
                      <m:r>
                        <a:rPr lang="en-US" sz="18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800">
                          <a:latin typeface="Cambria Math" panose="02040503050406030204" pitchFamily="18" charset="0"/>
                        </a:rPr>
                        <m:t>to</m:t>
                      </m:r>
                      <m:r>
                        <a:rPr lang="en-US" sz="1800">
                          <a:latin typeface="Cambria Math" panose="02040503050406030204" pitchFamily="18" charset="0"/>
                        </a:rPr>
                        <m:t>                   </m:t>
                      </m:r>
                      <m:r>
                        <a:rPr lang="en-US" sz="1800" b="1" i="1">
                          <a:latin typeface="Cambria Math" panose="02040503050406030204" pitchFamily="18" charset="0"/>
                        </a:rPr>
                        <m:t>𝜷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800" b="1" i="1">
                          <a:latin typeface="Cambria Math" panose="02040503050406030204" pitchFamily="18" charset="0"/>
                        </a:rPr>
                        <m:t>𝒛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1" i="1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80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US" sz="1800" b="0" i="0" smtClean="0">
                          <a:latin typeface="Cambria Math" panose="02040503050406030204" pitchFamily="18" charset="0"/>
                        </a:rPr>
                        <m:t>      </m:t>
                      </m:r>
                      <m:r>
                        <a:rPr lang="en-US" sz="1800">
                          <a:latin typeface="Cambria Math" panose="02040503050406030204" pitchFamily="18" charset="0"/>
                        </a:rPr>
                        <m:t>     </m:t>
                      </m:r>
                    </m:oMath>
                  </m:oMathPara>
                </a14:m>
                <a:endParaRPr lang="en-US" sz="1800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2700" y="1815401"/>
                <a:ext cx="4572000" cy="1703030"/>
              </a:xfrm>
              <a:prstGeom prst="rect">
                <a:avLst/>
              </a:prstGeom>
              <a:blipFill>
                <a:blip r:embed="rId3"/>
                <a:stretch>
                  <a:fillRect b="-250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2339752" y="4149080"/>
            <a:ext cx="52565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First problem has only quadratic and linear terms, thus it is solved by linear equations 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87960" y="5361022"/>
            <a:ext cx="61206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Second problem is non linear but can be solved for each component separately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 rot="1440205">
                <a:off x="6799696" y="1592284"/>
                <a:ext cx="1408087" cy="7224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The factor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200" dirty="0"/>
                  <a:t> </a:t>
                </a:r>
                <a:br>
                  <a:rPr lang="en-US" sz="1200" dirty="0"/>
                </a:br>
                <a:r>
                  <a:rPr lang="en-US" sz="1200" dirty="0"/>
                  <a:t>is used to simplify expressions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440205">
                <a:off x="6799696" y="1592284"/>
                <a:ext cx="1408087" cy="722442"/>
              </a:xfrm>
              <a:prstGeom prst="rect">
                <a:avLst/>
              </a:prstGeom>
              <a:blipFill>
                <a:blip r:embed="rId4"/>
                <a:stretch>
                  <a:fillRect l="-76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 rot="19288157">
            <a:off x="123399" y="3454215"/>
            <a:ext cx="13276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In ADMM</a:t>
            </a:r>
          </a:p>
        </p:txBody>
      </p:sp>
      <p:sp>
        <p:nvSpPr>
          <p:cNvPr id="16" name="Rectangle 15"/>
          <p:cNvSpPr/>
          <p:nvPr/>
        </p:nvSpPr>
        <p:spPr bwMode="auto">
          <a:xfrm>
            <a:off x="1055563" y="3645024"/>
            <a:ext cx="7453077" cy="2450976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71591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44864" y="2276872"/>
                <a:ext cx="8241936" cy="42325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𝜷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nb-NO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𝑿</m:t>
                          </m:r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𝜷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</m:d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𝜷</m:t>
                              </m:r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  <m:sup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nb-NO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𝜷</m:t>
                          </m:r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nb-NO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𝝀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−1)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𝜷</m:t>
                          </m:r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nb-NO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nb-NO" b="1" dirty="0"/>
              </a:p>
              <a:p>
                <a:endParaRPr lang="nb-NO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𝜷</m:t>
                          </m:r>
                        </m:den>
                      </m:f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:         </m:t>
                      </m:r>
                      <m:sSup>
                        <m:sSup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    </m:t>
                          </m:r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nb-NO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𝑿</m:t>
                          </m:r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𝜷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</m:d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nb-NO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𝜷</m:t>
                          </m:r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nb-NO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𝝀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−1)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  </m:t>
                      </m:r>
                    </m:oMath>
                  </m:oMathPara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:endParaRPr lang="nb-NO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𝑿</m:t>
                          </m:r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</m:d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𝜷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nb-NO" b="1" i="1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sup>
                          </m:sSup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𝝀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e>
                                  </m:d>
                                </m:sup>
                              </m:sSup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nb-NO" b="1" dirty="0"/>
              </a:p>
              <a:p>
                <a:r>
                  <a:rPr lang="nb-NO" b="1" dirty="0"/>
                  <a:t>		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𝜷</m:t>
                          </m:r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nb-NO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𝑿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𝑰</m:t>
                              </m:r>
                            </m:e>
                          </m:d>
                        </m:e>
                        <m:sup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</a:rPr>
                                        <m:t>𝝀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e>
                                      </m:d>
                                    </m:sup>
                                  </m:sSup>
                                </m:num>
                                <m:den>
                                  <m: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den>
                              </m:f>
                            </m:e>
                          </m:d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nb-NO" b="1" dirty="0"/>
              </a:p>
              <a:p>
                <a:endParaRPr lang="nb-NO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864" y="2276872"/>
                <a:ext cx="8241936" cy="423250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838200"/>
            <a:ext cx="7696200" cy="430560"/>
          </a:xfrm>
        </p:spPr>
        <p:txBody>
          <a:bodyPr/>
          <a:lstStyle/>
          <a:p>
            <a:r>
              <a:rPr lang="nb-NO" dirty="0"/>
              <a:t>First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90600" y="1294329"/>
                <a:ext cx="7696200" cy="78632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arg</m:t>
                          </m:r>
                          <m:r>
                            <m:rPr>
                              <m:sty m:val="p"/>
                            </m:rPr>
                            <a:rPr lang="nb-NO" sz="1800" smtClean="0">
                              <a:latin typeface="Cambria Math" panose="02040503050406030204" pitchFamily="18" charset="0"/>
                            </a:rPr>
                            <m:t>min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f>
                                <m:fPr>
                                  <m:ctrlP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800" b="1" i="1">
                                      <a:latin typeface="Cambria Math" panose="02040503050406030204" pitchFamily="18" charset="0"/>
                                    </a:rPr>
                                    <m:t>𝑿</m:t>
                                  </m:r>
                                  <m:r>
                                    <a:rPr lang="nb-NO" sz="1800" b="1" i="1">
                                      <a:latin typeface="Cambria Math" panose="02040503050406030204" pitchFamily="18" charset="0"/>
                                    </a:rPr>
                                    <m:t>𝜷</m:t>
                                  </m:r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nb-NO" sz="1800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</m:d>
                            </m:e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num>
                            <m:den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800" b="1" i="1">
                                      <a:latin typeface="Cambria Math" panose="02040503050406030204" pitchFamily="18" charset="0"/>
                                    </a:rPr>
                                    <m:t>𝜷</m:t>
                                  </m:r>
                                  <m:r>
                                    <a:rPr lang="nb-NO" sz="1800" b="1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nb-NO" sz="18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800" b="1" i="1">
                                          <a:latin typeface="Cambria Math" panose="02040503050406030204" pitchFamily="18" charset="0"/>
                                        </a:rPr>
                                        <m:t>𝒛</m:t>
                                      </m:r>
                                    </m:e>
                                    <m:sup>
                                      <m:r>
                                        <a:rPr lang="nb-NO" sz="1800" b="1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  <m:r>
                                        <a:rPr lang="nb-NO" sz="1800" b="1" i="1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latin typeface="Cambria Math" panose="02040503050406030204" pitchFamily="18" charset="0"/>
                                </a:rPr>
                                <m:t>𝝀</m:t>
                              </m:r>
                            </m:e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−1)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800" b="1" i="1">
                                  <a:latin typeface="Cambria Math" panose="02040503050406030204" pitchFamily="18" charset="0"/>
                                </a:rPr>
                                <m:t>𝜷</m:t>
                              </m:r>
                              <m:r>
                                <a:rPr lang="nb-NO" sz="1800" b="1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nb-NO" sz="18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800" b="1" i="1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  <m:sup>
                                  <m:r>
                                    <a:rPr lang="nb-NO" sz="1800" b="1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  <m:r>
                                    <a:rPr lang="nb-NO" sz="1800" b="1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e>
                          </m:d>
                        </m:e>
                      </m:d>
                    </m:oMath>
                  </m:oMathPara>
                </a14:m>
                <a:endParaRPr lang="nb-NO" sz="1800" dirty="0"/>
              </a:p>
              <a:p>
                <a:pPr marL="0" indent="0">
                  <a:buNone/>
                </a:pPr>
                <a:r>
                  <a:rPr lang="nb-NO" sz="1800" dirty="0"/>
                  <a:t>	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90600" y="1294329"/>
                <a:ext cx="7696200" cy="78632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1763688" y="5013176"/>
            <a:ext cx="5616624" cy="93610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47751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1143000"/>
          </a:xfrm>
        </p:spPr>
        <p:txBody>
          <a:bodyPr/>
          <a:lstStyle/>
          <a:p>
            <a:r>
              <a:rPr lang="en-US" dirty="0"/>
              <a:t>Second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90600" y="1124744"/>
                <a:ext cx="7696200" cy="41148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800">
                              <a:latin typeface="Cambria Math" panose="02040503050406030204" pitchFamily="18" charset="0"/>
                            </a:rPr>
                            <m:t>argmin</m:t>
                          </m:r>
                        </m:e>
                        <m:sub>
                          <m:r>
                            <a:rPr lang="en-US" sz="1800" b="1" i="0" smtClean="0">
                              <a:latin typeface="Cambria Math" panose="02040503050406030204" pitchFamily="18" charset="0"/>
                            </a:rPr>
                            <m:t>𝐳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         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𝛾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sz="18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num>
                            <m:den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18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800" b="1" i="1">
                                          <a:latin typeface="Cambria Math" panose="02040503050406030204" pitchFamily="18" charset="0"/>
                                        </a:rPr>
                                        <m:t>𝜷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en-US" sz="1800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e>
                                      </m:d>
                                    </m:sup>
                                  </m:sSup>
                                  <m: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latin typeface="Cambria Math" panose="02040503050406030204" pitchFamily="18" charset="0"/>
                                </a:rPr>
                                <m:t>𝝀</m:t>
                              </m:r>
                            </m:e>
                            <m:sup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−1)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  <m:t>𝜷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sz="18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a:rPr lang="en-US" sz="1800" b="1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8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  <a:p>
                <a:endParaRPr lang="en-US" sz="105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  <m:e>
                          <m:d>
                            <m:d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|</m:t>
                                  </m:r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sz="180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  <m:t>𝛽</m:t>
                                          </m:r>
                                        </m:e>
                                        <m:sub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  <m:sup>
                                          <m:d>
                                            <m:dPr>
                                              <m:ctrlPr>
                                                <a:rPr lang="en-US" sz="18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1800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e>
                                          </m:d>
                                        </m:sup>
                                      </m:sSubSup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e>
                                        <m:sub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  <m:sup>
                                  <m:d>
                                    <m:d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e>
                                  </m:d>
                                </m:sup>
                              </m:sSubSup>
                              <m:d>
                                <m:d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  <m:sup>
                                      <m:d>
                                        <m:dPr>
                                          <m:ctrlP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e>
                                      </m:d>
                                    </m:sup>
                                  </m:sSubSup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90600" y="1124744"/>
                <a:ext cx="7696200" cy="41148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224631" y="2737827"/>
                <a:ext cx="5544145" cy="14559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  <m:r>
                        <a:rPr lang="en-US" b="1" i="1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      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sign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sup>
                          </m:sSub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−1)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en-US" b="0" i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sign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−1)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631" y="2737827"/>
                <a:ext cx="5544145" cy="14559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9851" y="4340334"/>
            <a:ext cx="2086076" cy="14501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51939" y="3866547"/>
            <a:ext cx="2767798" cy="194771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 bwMode="auto">
          <a:xfrm>
            <a:off x="1907704" y="4755305"/>
            <a:ext cx="176396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2987824" y="4427677"/>
                <a:ext cx="1655390" cy="3483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sSubSup>
                            <m:sSub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sSubSup>
                                <m:sSub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b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sup>
                          </m:sSub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−1)</m:t>
                          </m:r>
                        </m:sup>
                      </m:sSubSup>
                      <m:r>
                        <a:rPr lang="en-US" sz="1200" i="1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24" y="4427677"/>
                <a:ext cx="1655390" cy="348300"/>
              </a:xfrm>
              <a:prstGeom prst="rect">
                <a:avLst/>
              </a:prstGeom>
              <a:blipFill>
                <a:blip r:embed="rId6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/>
          <p:cNvCxnSpPr/>
          <p:nvPr/>
        </p:nvCxnSpPr>
        <p:spPr bwMode="auto">
          <a:xfrm flipV="1">
            <a:off x="8237584" y="4509120"/>
            <a:ext cx="0" cy="31581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8097110" y="4777582"/>
                <a:ext cx="463332" cy="3483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7110" y="4777582"/>
                <a:ext cx="463332" cy="348300"/>
              </a:xfrm>
              <a:prstGeom prst="rect">
                <a:avLst/>
              </a:prstGeom>
              <a:blipFill>
                <a:blip r:embed="rId7"/>
                <a:stretch>
                  <a:fillRect b="-350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788024" y="5839669"/>
                <a:ext cx="417646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sign</m:t>
                      </m:r>
                      <m:d>
                        <m:dPr>
                          <m:ctrlPr>
                            <a:rPr lang="en-US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  <m:r>
                        <a:rPr lang="en-US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func>
                        <m:funcPr>
                          <m:ctrlPr>
                            <a:rPr lang="en-US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600" b="0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max</m:t>
                          </m:r>
                        </m:fName>
                        <m:e>
                          <m:r>
                            <a:rPr lang="en-US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sz="16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  <m:r>
                            <a:rPr lang="en-US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  <m:r>
                            <a:rPr lang="en-US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,0)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5839669"/>
                <a:ext cx="4176464" cy="338554"/>
              </a:xfrm>
              <a:prstGeom prst="rect">
                <a:avLst/>
              </a:prstGeom>
              <a:blipFill>
                <a:blip r:embed="rId8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/>
          <p:nvPr/>
        </p:nvCxnSpPr>
        <p:spPr bwMode="auto">
          <a:xfrm>
            <a:off x="2236080" y="4755775"/>
            <a:ext cx="0" cy="32940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7" name="Straight Arrow Connector 26"/>
          <p:cNvCxnSpPr/>
          <p:nvPr/>
        </p:nvCxnSpPr>
        <p:spPr bwMode="auto">
          <a:xfrm flipH="1">
            <a:off x="7449486" y="4531535"/>
            <a:ext cx="808570" cy="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3459509" y="4867563"/>
                <a:ext cx="1940897" cy="433645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sSubSup>
                        <m:sSub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US" sz="1600" i="1"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9509" y="4867563"/>
                <a:ext cx="1940897" cy="433645"/>
              </a:xfrm>
              <a:prstGeom prst="rect">
                <a:avLst/>
              </a:prstGeom>
              <a:blipFill>
                <a:blip r:embed="rId9"/>
                <a:stretch>
                  <a:fillRect b="-270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5985501" y="2859651"/>
            <a:ext cx="1850094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Solve for each component independently</a:t>
            </a:r>
          </a:p>
        </p:txBody>
      </p:sp>
      <p:sp>
        <p:nvSpPr>
          <p:cNvPr id="32" name="Freeform 31"/>
          <p:cNvSpPr/>
          <p:nvPr/>
        </p:nvSpPr>
        <p:spPr bwMode="auto">
          <a:xfrm>
            <a:off x="2033516" y="5295331"/>
            <a:ext cx="2250452" cy="348018"/>
          </a:xfrm>
          <a:custGeom>
            <a:avLst/>
            <a:gdLst>
              <a:gd name="connsiteX0" fmla="*/ 0 w 1781033"/>
              <a:gd name="connsiteY0" fmla="*/ 75063 h 348018"/>
              <a:gd name="connsiteX1" fmla="*/ 1187356 w 1781033"/>
              <a:gd name="connsiteY1" fmla="*/ 348018 h 348018"/>
              <a:gd name="connsiteX2" fmla="*/ 1740090 w 1781033"/>
              <a:gd name="connsiteY2" fmla="*/ 27296 h 348018"/>
              <a:gd name="connsiteX3" fmla="*/ 1781033 w 1781033"/>
              <a:gd name="connsiteY3" fmla="*/ 0 h 348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81033" h="348018">
                <a:moveTo>
                  <a:pt x="0" y="75063"/>
                </a:moveTo>
                <a:lnTo>
                  <a:pt x="1187356" y="348018"/>
                </a:lnTo>
                <a:lnTo>
                  <a:pt x="1740090" y="27296"/>
                </a:lnTo>
                <a:lnTo>
                  <a:pt x="1781033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747618" y="5643349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Inverse function</a:t>
            </a:r>
          </a:p>
        </p:txBody>
      </p:sp>
    </p:spTree>
    <p:extLst>
      <p:ext uri="{BB962C8B-B14F-4D97-AF65-F5344CB8AC3E}">
        <p14:creationId xmlns:p14="http://schemas.microsoft.com/office/powerpoint/2010/main" val="1658801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0" grpId="0"/>
      <p:bldP spid="21" grpId="0"/>
      <p:bldP spid="30" grpId="0" animBg="1"/>
      <p:bldP spid="31" grpId="0" animBg="1"/>
      <p:bldP spid="32" grpId="0" animBg="1"/>
      <p:bldP spid="3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85149"/>
            <a:ext cx="7696200" cy="1143000"/>
          </a:xfrm>
        </p:spPr>
        <p:txBody>
          <a:bodyPr/>
          <a:lstStyle/>
          <a:p>
            <a:r>
              <a:rPr lang="nb-NO" dirty="0" err="1"/>
              <a:t>Inverting</a:t>
            </a:r>
            <a:r>
              <a:rPr lang="nb-NO" dirty="0"/>
              <a:t> a </a:t>
            </a:r>
            <a:r>
              <a:rPr lang="nb-NO" dirty="0" err="1"/>
              <a:t>function</a:t>
            </a:r>
            <a:r>
              <a:rPr lang="nb-NO" dirty="0"/>
              <a:t> in </a:t>
            </a:r>
            <a:r>
              <a:rPr lang="nb-NO" dirty="0" err="1"/>
              <a:t>powerpoint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504" y="2517706"/>
            <a:ext cx="3179884" cy="2210472"/>
          </a:xfrm>
          <a:prstGeom prst="rect">
            <a:avLst/>
          </a:prstGeom>
        </p:spPr>
      </p:pic>
      <p:pic>
        <p:nvPicPr>
          <p:cNvPr id="9" name="Content Placeholder 6"/>
          <p:cNvPicPr>
            <a:picLocks noChangeAspect="1"/>
          </p:cNvPicPr>
          <p:nvPr/>
        </p:nvPicPr>
        <p:blipFill>
          <a:blip r:embed="rId2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flipH="1">
            <a:off x="3242355" y="2509032"/>
            <a:ext cx="3192689" cy="2210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Content Placeholder 6"/>
          <p:cNvPicPr>
            <a:picLocks noChangeAspect="1"/>
          </p:cNvPicPr>
          <p:nvPr/>
        </p:nvPicPr>
        <p:blipFill>
          <a:blip r:embed="rId2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rot="5400000" flipH="1">
            <a:off x="6009955" y="2576767"/>
            <a:ext cx="3192689" cy="2210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3539942" y="3866167"/>
            <a:ext cx="1296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Mirror</a:t>
            </a:r>
          </a:p>
        </p:txBody>
      </p:sp>
      <p:sp>
        <p:nvSpPr>
          <p:cNvPr id="16" name="Rectangle 15"/>
          <p:cNvSpPr/>
          <p:nvPr/>
        </p:nvSpPr>
        <p:spPr bwMode="auto">
          <a:xfrm>
            <a:off x="6457219" y="2131378"/>
            <a:ext cx="2457436" cy="316983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51140" y="3057045"/>
            <a:ext cx="1296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Rotate</a:t>
            </a:r>
            <a:endParaRPr lang="nb-NO" dirty="0"/>
          </a:p>
        </p:txBody>
      </p:sp>
      <p:sp>
        <p:nvSpPr>
          <p:cNvPr id="17" name="Rectangle 16"/>
          <p:cNvSpPr/>
          <p:nvPr/>
        </p:nvSpPr>
        <p:spPr bwMode="auto">
          <a:xfrm>
            <a:off x="6444208" y="2132856"/>
            <a:ext cx="2457436" cy="316983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790434" y="5152588"/>
                <a:ext cx="1814023" cy="6714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𝛾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en-US" i="1">
                          <a:latin typeface="Cambria Math" panose="02040503050406030204" pitchFamily="18" charset="0"/>
                        </a:rPr>
                        <m:t>sign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434" y="5152588"/>
                <a:ext cx="1814023" cy="67140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5707687" y="5461371"/>
                <a:ext cx="330564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sign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  <m:r>
                        <a:rPr lang="en-US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func>
                        <m:func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max</m:t>
                          </m:r>
                        </m:fName>
                        <m:e>
                          <m:r>
                            <a:rPr lang="en-US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  <m:r>
                            <a:rPr lang="en-US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  <m:r>
                            <a:rPr lang="en-US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,0)</m:t>
                          </m:r>
                        </m:e>
                      </m:func>
                    </m:oMath>
                  </m:oMathPara>
                </a14:m>
                <a:endParaRPr lang="nb-NO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7687" y="5461371"/>
                <a:ext cx="3305649" cy="400110"/>
              </a:xfrm>
              <a:prstGeom prst="rect">
                <a:avLst/>
              </a:prstGeom>
              <a:blipFill>
                <a:blip r:embed="rId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81075" y="2204864"/>
            <a:ext cx="2235685" cy="3034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324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 animBg="1"/>
      <p:bldP spid="12" grpId="0"/>
      <p:bldP spid="17" grpId="0" animBg="1"/>
      <p:bldP spid="2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AE416-E8FB-325B-D498-C2E4AA603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63BAB9-AA25-AA92-9127-B0D1A3B9BC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BB58F7-97AD-D00F-7DAF-DFC4C3CF8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EBDEA4-199F-4678-C04F-BE78C58F624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4593F1-4208-05B6-81A2-B308D96ACE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STK 4051 Computational statistics, spring 2024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047E78F-F52D-838E-4855-E0273FE931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742951"/>
            <a:ext cx="5010150" cy="41338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557D0C9-87BF-BAFE-5601-57780CF754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872" y="2252662"/>
            <a:ext cx="5410200" cy="357187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57572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omputational statistics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Egendefinert utform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mn-mat-2</Template>
  <TotalTime>17822</TotalTime>
  <Words>1510</Words>
  <Application>Microsoft Office PowerPoint</Application>
  <PresentationFormat>On-screen Show (4:3)</PresentationFormat>
  <Paragraphs>307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Cambria Math</vt:lpstr>
      <vt:lpstr>Computational statistics</vt:lpstr>
      <vt:lpstr>Egendefinert utforming</vt:lpstr>
      <vt:lpstr>STK-4051/9051  Computational Statistics  Spring 2024 IRLS and ADMM </vt:lpstr>
      <vt:lpstr>Last time</vt:lpstr>
      <vt:lpstr>Last time cont.</vt:lpstr>
      <vt:lpstr>Bisection</vt:lpstr>
      <vt:lpstr>Question after lecture  </vt:lpstr>
      <vt:lpstr>Discussion</vt:lpstr>
      <vt:lpstr>Question?</vt:lpstr>
      <vt:lpstr>Today</vt:lpstr>
      <vt:lpstr>Weighted least square</vt:lpstr>
      <vt:lpstr>Weighted least square</vt:lpstr>
      <vt:lpstr>Iteratively reweighted least square</vt:lpstr>
      <vt:lpstr>Iteratively reweighted least square (“linear case”)</vt:lpstr>
      <vt:lpstr>Example: L1-regression robustness to outliers</vt:lpstr>
      <vt:lpstr>IRLS.R</vt:lpstr>
      <vt:lpstr>Example n=20</vt:lpstr>
      <vt:lpstr>PowerPoint Presentation</vt:lpstr>
      <vt:lpstr>Convex optimization</vt:lpstr>
      <vt:lpstr>Minimization under an equality constraint and the augmented Lagrangian multiplier</vt:lpstr>
      <vt:lpstr>minimize       {  f(x)  } subject to        Ax=b </vt:lpstr>
      <vt:lpstr>minimize_(x,λ)        {  f(x)+ρ/2 ‖Ax-b‖^2 } subject to                       Ax=b</vt:lpstr>
      <vt:lpstr>Algorithm for solution:  Method of multipliers</vt:lpstr>
      <vt:lpstr>ADMM Alternating Direction Method of Multipliers</vt:lpstr>
      <vt:lpstr>Reference</vt:lpstr>
      <vt:lpstr>Solving lasso using   ADMM </vt:lpstr>
      <vt:lpstr>First problem</vt:lpstr>
      <vt:lpstr>Second problem</vt:lpstr>
      <vt:lpstr>Inverting a function in powerpoint</vt:lpstr>
      <vt:lpstr>PowerPoint Presentation</vt:lpstr>
    </vt:vector>
  </TitlesOfParts>
  <Manager/>
  <Company>Lundin Norway AS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Computational statistics</dc:title>
  <dc:subject/>
  <dc:creator>Odd Kolbjørnsen</dc:creator>
  <cp:keywords/>
  <dc:description/>
  <cp:lastModifiedBy>Odd Kolbjørnsen</cp:lastModifiedBy>
  <cp:revision>424</cp:revision>
  <dcterms:created xsi:type="dcterms:W3CDTF">2018-08-23T16:15:48Z</dcterms:created>
  <dcterms:modified xsi:type="dcterms:W3CDTF">2024-01-23T20:30:15Z</dcterms:modified>
  <cp:category/>
</cp:coreProperties>
</file>