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19" r:id="rId3"/>
    <p:sldId id="315" r:id="rId4"/>
    <p:sldId id="258" r:id="rId5"/>
    <p:sldId id="309" r:id="rId6"/>
    <p:sldId id="259" r:id="rId7"/>
    <p:sldId id="320" r:id="rId8"/>
    <p:sldId id="303" r:id="rId9"/>
    <p:sldId id="269" r:id="rId10"/>
    <p:sldId id="270" r:id="rId11"/>
    <p:sldId id="299" r:id="rId12"/>
    <p:sldId id="300" r:id="rId13"/>
    <p:sldId id="301" r:id="rId14"/>
    <p:sldId id="302" r:id="rId15"/>
    <p:sldId id="321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77" r:id="rId24"/>
    <p:sldId id="313" r:id="rId25"/>
    <p:sldId id="291" r:id="rId26"/>
    <p:sldId id="283" r:id="rId27"/>
    <p:sldId id="292" r:id="rId28"/>
    <p:sldId id="290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70" autoAdjust="0"/>
    <p:restoredTop sz="93848" autoAdjust="0"/>
  </p:normalViewPr>
  <p:slideViewPr>
    <p:cSldViewPr>
      <p:cViewPr varScale="1">
        <p:scale>
          <a:sx n="172" d="100"/>
          <a:sy n="172" d="100"/>
        </p:scale>
        <p:origin x="702" y="15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05.02.2024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61.png"/><Relationship Id="rId7" Type="http://schemas.openxmlformats.org/officeDocument/2006/relationships/image" Target="../media/image201.png"/><Relationship Id="rId12" Type="http://schemas.openxmlformats.org/officeDocument/2006/relationships/image" Target="../media/image9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11" Type="http://schemas.openxmlformats.org/officeDocument/2006/relationships/image" Target="../media/image241.png"/><Relationship Id="rId5" Type="http://schemas.openxmlformats.org/officeDocument/2006/relationships/image" Target="../media/image182.png"/><Relationship Id="rId10" Type="http://schemas.openxmlformats.org/officeDocument/2006/relationships/image" Target="../media/image8.png"/><Relationship Id="rId4" Type="http://schemas.openxmlformats.org/officeDocument/2006/relationships/image" Target="../media/image17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s://en.wikipedia.org/wiki/Old_Faithfu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QoXFmbXRJA" TargetMode="External"/><Relationship Id="rId2" Type="http://schemas.openxmlformats.org/officeDocument/2006/relationships/hyperlink" Target="https://www.youtube.com/watch?v=REypj2sy_5U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11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00.png"/><Relationship Id="rId7" Type="http://schemas.openxmlformats.org/officeDocument/2006/relationships/image" Target="../media/image1700.png"/><Relationship Id="rId12" Type="http://schemas.openxmlformats.org/officeDocument/2006/relationships/image" Target="../media/image220.png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0.png"/><Relationship Id="rId11" Type="http://schemas.openxmlformats.org/officeDocument/2006/relationships/image" Target="../media/image210.png"/><Relationship Id="rId5" Type="http://schemas.openxmlformats.org/officeDocument/2006/relationships/image" Target="../media/image1500.png"/><Relationship Id="rId10" Type="http://schemas.openxmlformats.org/officeDocument/2006/relationships/image" Target="../media/image200.png"/><Relationship Id="rId4" Type="http://schemas.openxmlformats.org/officeDocument/2006/relationships/image" Target="../media/image1400.png"/><Relationship Id="rId9" Type="http://schemas.openxmlformats.org/officeDocument/2006/relationships/image" Target="../media/image1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Chapter 4 part 2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2B78-5202-26A3-AAAF-A408B9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60648"/>
            <a:ext cx="7696200" cy="1143000"/>
          </a:xfrm>
        </p:spPr>
        <p:txBody>
          <a:bodyPr/>
          <a:lstStyle/>
          <a:p>
            <a:r>
              <a:rPr lang="en-US" dirty="0"/>
              <a:t>Last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E89415-DB73-F882-6C8E-F44CA9A17F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024" y="1124744"/>
                <a:ext cx="8784976" cy="5580856"/>
              </a:xfrm>
            </p:spPr>
            <p:txBody>
              <a:bodyPr/>
              <a:lstStyle/>
              <a:p>
                <a:r>
                  <a:rPr lang="en-US" dirty="0"/>
                  <a:t>Combinatorial optimization</a:t>
                </a:r>
              </a:p>
              <a:p>
                <a:pPr lvl="1"/>
                <a:r>
                  <a:rPr lang="en-US" dirty="0"/>
                  <a:t>Local method</a:t>
                </a:r>
              </a:p>
              <a:p>
                <a:pPr lvl="2"/>
                <a:r>
                  <a:rPr lang="en-US" dirty="0"/>
                  <a:t>Tabu</a:t>
                </a:r>
              </a:p>
              <a:p>
                <a:pPr lvl="1"/>
                <a:r>
                  <a:rPr lang="en-US" dirty="0"/>
                  <a:t>Genetic algorithm: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Chromosome, length (C or p)</a:t>
                </a:r>
              </a:p>
              <a:p>
                <a:pPr lvl="2"/>
                <a:r>
                  <a:rPr lang="en-US" dirty="0"/>
                  <a:t>Population of solutions </a:t>
                </a:r>
              </a:p>
              <a:p>
                <a:pPr lvl="3"/>
                <a:r>
                  <a:rPr lang="en-US" dirty="0"/>
                  <a:t>Populations size 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) rule of thumb: </a:t>
                </a:r>
              </a:p>
              <a:p>
                <a:pPr lvl="4"/>
                <a:r>
                  <a:rPr lang="en-US" dirty="0"/>
                  <a:t>Binary: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</a:p>
              <a:p>
                <a:pPr lvl="4"/>
                <a:r>
                  <a:rPr lang="en-US" dirty="0"/>
                  <a:t>Permutation: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&lt;20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Selection process of parents [related to objective function]</a:t>
                </a:r>
              </a:p>
              <a:p>
                <a:pPr lvl="3"/>
                <a:r>
                  <a:rPr lang="en-US" dirty="0"/>
                  <a:t>fit vs diversity   </a:t>
                </a:r>
              </a:p>
              <a:p>
                <a:pPr lvl="2"/>
                <a:r>
                  <a:rPr lang="en-US" dirty="0"/>
                  <a:t>Combination: [random or crossover]</a:t>
                </a:r>
              </a:p>
              <a:p>
                <a:pPr lvl="2"/>
                <a:r>
                  <a:rPr lang="en-US" dirty="0"/>
                  <a:t>Mutations typically low: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1%,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  1/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𝑃</m:t>
                    </m:r>
                    <m:rad>
                      <m:radPr>
                        <m:degHide m:val="on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ra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E89415-DB73-F882-6C8E-F44CA9A17F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024" y="1124744"/>
                <a:ext cx="8784976" cy="5580856"/>
              </a:xfrm>
              <a:blipFill>
                <a:blip r:embed="rId2"/>
                <a:stretch>
                  <a:fillRect l="-1249" t="-1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11030-B551-6156-DC6B-058ED839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71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9776" y="332656"/>
            <a:ext cx="7696200" cy="1143000"/>
          </a:xfrm>
        </p:spPr>
        <p:txBody>
          <a:bodyPr/>
          <a:lstStyle/>
          <a:p>
            <a:r>
              <a:rPr lang="en-US" dirty="0"/>
              <a:t>Bootstrapping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424936" cy="288032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General Bootstrap</a:t>
                </a:r>
              </a:p>
              <a:p>
                <a:r>
                  <a:rPr lang="en-US" dirty="0"/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i.e. a way to compute an estimate</a:t>
                </a:r>
              </a:p>
              <a:p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lvl="1"/>
                <a:r>
                  <a:rPr lang="en-US" dirty="0"/>
                  <a:t>For j=1,…,B</a:t>
                </a:r>
              </a:p>
              <a:p>
                <a:pPr lvl="2"/>
                <a:r>
                  <a:rPr lang="en-US" dirty="0"/>
                  <a:t>Generate sample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, from an approximation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(parametric / nonparametric)</a:t>
                </a:r>
              </a:p>
              <a:p>
                <a:pPr lvl="2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en-US" dirty="0"/>
                  <a:t> can be seen as a samples from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Compute variance, quantiles, etc.  empirically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b="1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424936" cy="2880320"/>
              </a:xfrm>
              <a:blipFill>
                <a:blip r:embed="rId2"/>
                <a:stretch>
                  <a:fillRect l="-507" t="-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5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7696200" cy="1143000"/>
          </a:xfrm>
        </p:spPr>
        <p:txBody>
          <a:bodyPr/>
          <a:lstStyle/>
          <a:p>
            <a:r>
              <a:rPr lang="en-US" dirty="0"/>
              <a:t>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4016"/>
                <a:ext cx="4042792" cy="2443016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Notation: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are complete data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1800" dirty="0"/>
                  <a:t> observed,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800" dirty="0"/>
                  <a:t> missing (or hidden)</a:t>
                </a:r>
              </a:p>
              <a:p>
                <a:pPr lvl="1"/>
                <a:r>
                  <a:rPr lang="en-US" sz="1800" b="0" dirty="0"/>
                  <a:t>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1"/>
                <a:r>
                  <a:rPr lang="en-US" dirty="0"/>
                  <a:t>Want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4016"/>
                <a:ext cx="4042792" cy="2443016"/>
              </a:xfrm>
              <a:blipFill>
                <a:blip r:embed="rId2"/>
                <a:stretch>
                  <a:fillRect l="-1357" t="-1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5037887" y="1013535"/>
                <a:ext cx="3730615" cy="7378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) =</m:t>
                      </m:r>
                      <m:nary>
                        <m:nary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887" y="1013535"/>
                <a:ext cx="3730615" cy="7378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118148" y="2279658"/>
                <a:ext cx="2687466" cy="77925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148" y="2279658"/>
                <a:ext cx="2687466" cy="7792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B825B-62F5-423D-A610-E0402FF9EED7}"/>
              </a:ext>
            </a:extLst>
          </p:cNvPr>
          <p:cNvSpPr txBox="1"/>
          <p:nvPr/>
        </p:nvSpPr>
        <p:spPr>
          <a:xfrm>
            <a:off x="5004048" y="1811295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Marginal likelihood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F4F3AA-3B32-45A3-9B15-241A5A4D9DDB}"/>
              </a:ext>
            </a:extLst>
          </p:cNvPr>
          <p:cNvCxnSpPr>
            <a:cxnSpLocks/>
          </p:cNvCxnSpPr>
          <p:nvPr/>
        </p:nvCxnSpPr>
        <p:spPr bwMode="auto">
          <a:xfrm flipV="1">
            <a:off x="5747066" y="1572919"/>
            <a:ext cx="183822" cy="2352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38C485E-2248-4855-93E9-70486BF10107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0848" y="2208260"/>
            <a:ext cx="176218" cy="2569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3">
                <a:extLst>
                  <a:ext uri="{FF2B5EF4-FFF2-40B4-BE49-F238E27FC236}">
                    <a16:creationId xmlns:a16="http://schemas.microsoft.com/office/drawing/2014/main" id="{13D0C2DC-D31D-46CC-A608-D5648A584888}"/>
                  </a:ext>
                </a:extLst>
              </p:cNvPr>
              <p:cNvSpPr/>
              <p:nvPr/>
            </p:nvSpPr>
            <p:spPr>
              <a:xfrm>
                <a:off x="827584" y="4223933"/>
                <a:ext cx="6336704" cy="5868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e>
                              <m:r>
                                <a:rPr lang="en-US" sz="28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d>
                            <m:dPr>
                              <m:begChr m:val="|"/>
                              <m:endChr m:val="]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ktangel 3">
                <a:extLst>
                  <a:ext uri="{FF2B5EF4-FFF2-40B4-BE49-F238E27FC236}">
                    <a16:creationId xmlns:a16="http://schemas.microsoft.com/office/drawing/2014/main" id="{13D0C2DC-D31D-46CC-A608-D5648A5848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223933"/>
                <a:ext cx="6336704" cy="5868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130BE57-F66D-450B-9BE2-67231304D5BA}"/>
              </a:ext>
            </a:extLst>
          </p:cNvPr>
          <p:cNvSpPr txBox="1"/>
          <p:nvPr/>
        </p:nvSpPr>
        <p:spPr>
          <a:xfrm>
            <a:off x="1312063" y="4983819"/>
            <a:ext cx="75825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Expected value of the complete log-likelihood </a:t>
            </a:r>
          </a:p>
          <a:p>
            <a:r>
              <a:rPr lang="en-US" sz="2800" dirty="0"/>
              <a:t>given the observed data, using the </a:t>
            </a:r>
          </a:p>
          <a:p>
            <a:r>
              <a:rPr lang="en-US" sz="2800" dirty="0"/>
              <a:t>current estimate of the parameter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589E8D-ED3D-4FF5-B6AE-8C9AAF87E6E2}"/>
              </a:ext>
            </a:extLst>
          </p:cNvPr>
          <p:cNvSpPr txBox="1"/>
          <p:nvPr/>
        </p:nvSpPr>
        <p:spPr>
          <a:xfrm>
            <a:off x="391297" y="3827510"/>
            <a:ext cx="1789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maximize</a:t>
            </a:r>
            <a:r>
              <a:rPr lang="nb-NO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1627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894B-ED84-33BE-3846-0E3C01EC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Last time about 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79E98-ADF5-9198-ADDA-9420D274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428" y="1124744"/>
            <a:ext cx="7696200" cy="5256584"/>
          </a:xfrm>
        </p:spPr>
        <p:txBody>
          <a:bodyPr/>
          <a:lstStyle/>
          <a:p>
            <a:r>
              <a:rPr lang="en-US" sz="2400" dirty="0"/>
              <a:t>EM algorithm</a:t>
            </a:r>
          </a:p>
          <a:p>
            <a:pPr lvl="1"/>
            <a:r>
              <a:rPr lang="en-US" sz="2000" dirty="0"/>
              <a:t>Missing data </a:t>
            </a:r>
          </a:p>
          <a:p>
            <a:pPr lvl="1"/>
            <a:r>
              <a:rPr lang="en-US" sz="2000" dirty="0"/>
              <a:t>Moths example</a:t>
            </a:r>
          </a:p>
          <a:p>
            <a:pPr lvl="1"/>
            <a:r>
              <a:rPr lang="en-US" sz="2000" dirty="0"/>
              <a:t>Proof of increasing log likelihood when using </a:t>
            </a:r>
            <a:br>
              <a:rPr lang="en-US" sz="2000" dirty="0"/>
            </a:br>
            <a:r>
              <a:rPr lang="en-US" sz="2000" dirty="0"/>
              <a:t>EM algorithm</a:t>
            </a:r>
          </a:p>
          <a:p>
            <a:pPr lvl="1"/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Mixture</a:t>
            </a:r>
            <a:r>
              <a:rPr lang="nb-NO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Gaussian</a:t>
            </a:r>
            <a:r>
              <a:rPr lang="nb-NO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b-NO" sz="2000" dirty="0" err="1">
                <a:solidFill>
                  <a:schemeClr val="bg1">
                    <a:lumMod val="75000"/>
                  </a:schemeClr>
                </a:solidFill>
              </a:rPr>
              <a:t>clustering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Exponential family</a:t>
            </a:r>
          </a:p>
          <a:p>
            <a:r>
              <a:rPr lang="en-US" sz="24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Variance estimate in EM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Bootstrap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Approximation using, information matrix’</a:t>
            </a:r>
          </a:p>
          <a:p>
            <a:r>
              <a:rPr lang="da-DK" sz="24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EM for hidden Markov model</a:t>
            </a:r>
          </a:p>
          <a:p>
            <a:pPr lvl="1"/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Forward – backward  for Mixture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2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auss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87292-7A0E-3FD7-E850-FEE405C0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63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8650" y="497211"/>
            <a:ext cx="7886700" cy="994172"/>
          </a:xfrm>
        </p:spPr>
        <p:txBody>
          <a:bodyPr/>
          <a:lstStyle/>
          <a:p>
            <a:r>
              <a:rPr lang="en-US" dirty="0"/>
              <a:t>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82270"/>
                <a:ext cx="8191822" cy="452299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Main idea: Iterate between </a:t>
                </a:r>
              </a:p>
              <a:p>
                <a:pPr lvl="1"/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(E-step) </a:t>
                </a:r>
              </a:p>
              <a:p>
                <a:pPr lvl="1"/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given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) (M-step) 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Formally:</a:t>
                </a:r>
              </a:p>
              <a:p>
                <a:pPr lvl="1"/>
                <a:r>
                  <a:rPr lang="en-US" dirty="0"/>
                  <a:t>If complete data, we want to maximize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unknown, but given a current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we can estimate it by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E-step: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M-step: 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/>
                  <a:t> wrt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to obtain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. </a:t>
                </a:r>
              </a:p>
              <a:p>
                <a:pPr marL="685800" lvl="1" indent="-342900">
                  <a:buFont typeface="+mj-lt"/>
                  <a:buAutoNum type="arabicPeriod"/>
                </a:pPr>
                <a:r>
                  <a:rPr lang="en-US" dirty="0"/>
                  <a:t>Return to E-step unless a stopping criterion has been met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82270"/>
                <a:ext cx="8191822" cy="4522994"/>
              </a:xfrm>
              <a:blipFill>
                <a:blip r:embed="rId2"/>
                <a:stretch>
                  <a:fillRect l="-67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2123728" y="3284984"/>
                <a:ext cx="4572000" cy="11603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5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  <m:e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</m:oMath>
                  </m:oMathPara>
                </a14:m>
                <a:endParaRPr lang="en-US" sz="15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                                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5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d>
                            <m:dPr>
                              <m:begChr m:val="|"/>
                              <m:endChr m:val="]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5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</m:t>
                      </m:r>
                    </m:oMath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                                    = </m:t>
                      </m:r>
                      <m:nary>
                        <m:nary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5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] </m:t>
                          </m:r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284984"/>
                <a:ext cx="4572000" cy="11603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7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FA016-EBD6-227F-79AC-44B68B1D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2" y="462073"/>
            <a:ext cx="7696200" cy="1143000"/>
          </a:xfrm>
        </p:spPr>
        <p:txBody>
          <a:bodyPr/>
          <a:lstStyle/>
          <a:p>
            <a:r>
              <a:rPr lang="en-US" dirty="0"/>
              <a:t>Mixture gaussian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923AB-3A65-C64B-B329-C7AF061F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DAEA51-CB23-53A0-DF89-A1A60316ED9B}"/>
              </a:ext>
            </a:extLst>
          </p:cNvPr>
          <p:cNvSpPr/>
          <p:nvPr/>
        </p:nvSpPr>
        <p:spPr bwMode="auto">
          <a:xfrm>
            <a:off x="2561778" y="2093024"/>
            <a:ext cx="3738414" cy="1696015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E60C28-1DA4-69C8-754B-E403E6805BE7}"/>
                  </a:ext>
                </a:extLst>
              </p:cNvPr>
              <p:cNvSpPr txBox="1"/>
              <p:nvPr/>
            </p:nvSpPr>
            <p:spPr>
              <a:xfrm>
                <a:off x="990600" y="1340768"/>
                <a:ext cx="3142356" cy="752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E60C28-1DA4-69C8-754B-E403E6805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340768"/>
                <a:ext cx="3142356" cy="7522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625013-EB89-FD2B-8D1F-F6CB5088AC42}"/>
              </a:ext>
            </a:extLst>
          </p:cNvPr>
          <p:cNvSpPr/>
          <p:nvPr/>
        </p:nvSpPr>
        <p:spPr bwMode="auto">
          <a:xfrm>
            <a:off x="2345754" y="2834464"/>
            <a:ext cx="2929734" cy="938175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A39412-3C22-F524-90F3-2309CF1C5392}"/>
              </a:ext>
            </a:extLst>
          </p:cNvPr>
          <p:cNvSpPr/>
          <p:nvPr/>
        </p:nvSpPr>
        <p:spPr bwMode="auto">
          <a:xfrm>
            <a:off x="4932040" y="2117129"/>
            <a:ext cx="1584176" cy="16497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769CE0B-5668-AD5B-A016-69C43CDCE7D9}"/>
              </a:ext>
            </a:extLst>
          </p:cNvPr>
          <p:cNvSpPr/>
          <p:nvPr/>
        </p:nvSpPr>
        <p:spPr bwMode="auto">
          <a:xfrm>
            <a:off x="3517708" y="2810361"/>
            <a:ext cx="2520280" cy="964158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20E7E9-6111-9687-D6EB-1F4D87923030}"/>
                  </a:ext>
                </a:extLst>
              </p:cNvPr>
              <p:cNvSpPr txBox="1"/>
              <p:nvPr/>
            </p:nvSpPr>
            <p:spPr>
              <a:xfrm>
                <a:off x="1187624" y="4316822"/>
                <a:ext cx="475252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20E7E9-6111-9687-D6EB-1F4D87923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316822"/>
                <a:ext cx="4752528" cy="307777"/>
              </a:xfrm>
              <a:prstGeom prst="rect">
                <a:avLst/>
              </a:prstGeom>
              <a:blipFill>
                <a:blip r:embed="rId3"/>
                <a:stretch>
                  <a:fillRect l="-1926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133713-581C-EFA7-344C-BF9D4098D06E}"/>
                  </a:ext>
                </a:extLst>
              </p:cNvPr>
              <p:cNvSpPr txBox="1"/>
              <p:nvPr/>
            </p:nvSpPr>
            <p:spPr>
              <a:xfrm>
                <a:off x="2123728" y="4708975"/>
                <a:ext cx="1763689" cy="837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133713-581C-EFA7-344C-BF9D4098D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4708975"/>
                <a:ext cx="1763689" cy="837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95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5ED9-E072-496F-BE5E-77A2C713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0010" y="6236686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442218-640D-4448-96A3-0F3A617E6BE1}"/>
              </a:ext>
            </a:extLst>
          </p:cNvPr>
          <p:cNvCxnSpPr/>
          <p:nvPr/>
        </p:nvCxnSpPr>
        <p:spPr bwMode="auto">
          <a:xfrm>
            <a:off x="4804334" y="2834386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1102D4-0220-4E2B-859A-E003FEFD49D0}"/>
              </a:ext>
            </a:extLst>
          </p:cNvPr>
          <p:cNvSpPr/>
          <p:nvPr/>
        </p:nvSpPr>
        <p:spPr bwMode="auto">
          <a:xfrm>
            <a:off x="4889792" y="2412685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5BD048-5DEF-452B-ACA3-DBCC785DB3D2}"/>
              </a:ext>
            </a:extLst>
          </p:cNvPr>
          <p:cNvSpPr/>
          <p:nvPr/>
        </p:nvSpPr>
        <p:spPr bwMode="auto">
          <a:xfrm>
            <a:off x="6732240" y="1972541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9B42313-EAA9-4A94-B390-64ACDCECBF74}"/>
              </a:ext>
            </a:extLst>
          </p:cNvPr>
          <p:cNvSpPr/>
          <p:nvPr/>
        </p:nvSpPr>
        <p:spPr bwMode="auto">
          <a:xfrm>
            <a:off x="5414972" y="2556701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E094C9-6EEE-405E-B7A4-C286DBC52936}"/>
              </a:ext>
            </a:extLst>
          </p:cNvPr>
          <p:cNvCxnSpPr>
            <a:cxnSpLocks/>
          </p:cNvCxnSpPr>
          <p:nvPr/>
        </p:nvCxnSpPr>
        <p:spPr bwMode="auto">
          <a:xfrm>
            <a:off x="4694892" y="4880445"/>
            <a:ext cx="3333492" cy="1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/>
              <p:nvPr/>
            </p:nvSpPr>
            <p:spPr>
              <a:xfrm>
                <a:off x="4889792" y="2403639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792" y="2403639"/>
                <a:ext cx="952600" cy="307777"/>
              </a:xfrm>
              <a:prstGeom prst="rect">
                <a:avLst/>
              </a:prstGeom>
              <a:blipFill>
                <a:blip r:embed="rId2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/>
              <p:nvPr/>
            </p:nvSpPr>
            <p:spPr>
              <a:xfrm>
                <a:off x="5871463" y="2309391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463" y="2309391"/>
                <a:ext cx="952600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/>
              <p:nvPr/>
            </p:nvSpPr>
            <p:spPr>
              <a:xfrm>
                <a:off x="6522848" y="2044925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848" y="2044925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60B147-499F-474A-9D7F-86FBA675F190}"/>
              </a:ext>
            </a:extLst>
          </p:cNvPr>
          <p:cNvSpPr/>
          <p:nvPr/>
        </p:nvSpPr>
        <p:spPr bwMode="auto">
          <a:xfrm>
            <a:off x="5108938" y="4118794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/>
              <p:nvPr/>
            </p:nvSpPr>
            <p:spPr>
              <a:xfrm>
                <a:off x="5169785" y="1676640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785" y="1676640"/>
                <a:ext cx="946285" cy="307777"/>
              </a:xfrm>
              <a:prstGeom prst="rect">
                <a:avLst/>
              </a:prstGeom>
              <a:blipFill>
                <a:blip r:embed="rId5"/>
                <a:stretch>
                  <a:fillRect l="-5806" r="-9677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/>
              <p:nvPr/>
            </p:nvSpPr>
            <p:spPr>
              <a:xfrm>
                <a:off x="1552536" y="4260919"/>
                <a:ext cx="3142356" cy="752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536" y="4260919"/>
                <a:ext cx="3142356" cy="7522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3CF0C2-0A5C-41C9-B31C-9E9C036E3C79}"/>
              </a:ext>
            </a:extLst>
          </p:cNvPr>
          <p:cNvCxnSpPr>
            <a:cxnSpLocks/>
          </p:cNvCxnSpPr>
          <p:nvPr/>
        </p:nvCxnSpPr>
        <p:spPr bwMode="auto">
          <a:xfrm>
            <a:off x="5502228" y="2078153"/>
            <a:ext cx="128768" cy="4785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448445-1C08-4468-B07E-900E08AAD961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>
            <a:off x="5642928" y="1984417"/>
            <a:ext cx="708148" cy="72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0C16AE-9B4A-40E7-9791-96E6758C7F8F}"/>
              </a:ext>
            </a:extLst>
          </p:cNvPr>
          <p:cNvCxnSpPr>
            <a:cxnSpLocks/>
          </p:cNvCxnSpPr>
          <p:nvPr/>
        </p:nvCxnSpPr>
        <p:spPr bwMode="auto">
          <a:xfrm>
            <a:off x="5802768" y="2058871"/>
            <a:ext cx="1340396" cy="497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/>
              <p:nvPr/>
            </p:nvSpPr>
            <p:spPr>
              <a:xfrm>
                <a:off x="1425411" y="2372616"/>
                <a:ext cx="33242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11" y="2372616"/>
                <a:ext cx="3324243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/>
              <p:nvPr/>
            </p:nvSpPr>
            <p:spPr>
              <a:xfrm>
                <a:off x="1691680" y="1585678"/>
                <a:ext cx="20097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1585678"/>
                <a:ext cx="2009716" cy="400110"/>
              </a:xfrm>
              <a:prstGeom prst="rect">
                <a:avLst/>
              </a:prstGeom>
              <a:blipFill>
                <a:blip r:embed="rId8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ittel 1">
            <a:extLst>
              <a:ext uri="{FF2B5EF4-FFF2-40B4-BE49-F238E27FC236}">
                <a16:creationId xmlns:a16="http://schemas.microsoft.com/office/drawing/2014/main" id="{9DB32729-C77D-4252-8CC3-575B99FC0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en-US" dirty="0"/>
              <a:t>Example: Mixture Gaussian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A928970-C0D7-439B-A1D6-B58BC4F12D0A}"/>
                  </a:ext>
                </a:extLst>
              </p:cNvPr>
              <p:cNvSpPr txBox="1"/>
              <p:nvPr/>
            </p:nvSpPr>
            <p:spPr>
              <a:xfrm>
                <a:off x="1020554" y="3067857"/>
                <a:ext cx="7365559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A928970-C0D7-439B-A1D6-B58BC4F12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554" y="3067857"/>
                <a:ext cx="7365559" cy="9578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30BD3C2-DFC2-4E1E-8D9C-B53F6C382E4B}"/>
                  </a:ext>
                </a:extLst>
              </p:cNvPr>
              <p:cNvSpPr txBox="1"/>
              <p:nvPr/>
            </p:nvSpPr>
            <p:spPr>
              <a:xfrm>
                <a:off x="683568" y="5517232"/>
                <a:ext cx="6919701" cy="1147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        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30BD3C2-DFC2-4E1E-8D9C-B53F6C382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517232"/>
                <a:ext cx="6919701" cy="11470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CD3BB88B-41B6-46A2-A09C-08C2BEF92B4C}"/>
              </a:ext>
            </a:extLst>
          </p:cNvPr>
          <p:cNvSpPr txBox="1"/>
          <p:nvPr/>
        </p:nvSpPr>
        <p:spPr>
          <a:xfrm>
            <a:off x="757887" y="2884519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1C3182-696E-4C6B-80D8-58624F7E4B86}"/>
              </a:ext>
            </a:extLst>
          </p:cNvPr>
          <p:cNvSpPr txBox="1"/>
          <p:nvPr/>
        </p:nvSpPr>
        <p:spPr>
          <a:xfrm>
            <a:off x="787361" y="1242716"/>
            <a:ext cx="4055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 probability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00522F-5080-4265-AF31-CA6F0E0D7254}"/>
              </a:ext>
            </a:extLst>
          </p:cNvPr>
          <p:cNvSpPr txBox="1"/>
          <p:nvPr/>
        </p:nvSpPr>
        <p:spPr>
          <a:xfrm>
            <a:off x="753225" y="1972506"/>
            <a:ext cx="4051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probability given class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EED3EF-16BF-403E-BB7A-0A792DD50619}"/>
                  </a:ext>
                </a:extLst>
              </p:cNvPr>
              <p:cNvSpPr txBox="1"/>
              <p:nvPr/>
            </p:nvSpPr>
            <p:spPr>
              <a:xfrm>
                <a:off x="710715" y="3802824"/>
                <a:ext cx="32334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Marginal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EED3EF-16BF-403E-BB7A-0A792DD50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15" y="3802824"/>
                <a:ext cx="3233449" cy="400110"/>
              </a:xfrm>
              <a:prstGeom prst="rect">
                <a:avLst/>
              </a:prstGeom>
              <a:blipFill>
                <a:blip r:embed="rId11"/>
                <a:stretch>
                  <a:fillRect l="-2075" t="-7692" b="-2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B1229038-D6EA-474F-AAA8-F998E65CCB23}"/>
              </a:ext>
            </a:extLst>
          </p:cNvPr>
          <p:cNvSpPr txBox="1"/>
          <p:nvPr/>
        </p:nvSpPr>
        <p:spPr>
          <a:xfrm>
            <a:off x="753225" y="5114947"/>
            <a:ext cx="484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log likelihood for one individual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0F6F9D-4E96-CCEC-4C79-9D2D8D90441E}"/>
                  </a:ext>
                </a:extLst>
              </p:cNvPr>
              <p:cNvSpPr txBox="1"/>
              <p:nvPr/>
            </p:nvSpPr>
            <p:spPr>
              <a:xfrm>
                <a:off x="4107911" y="3064114"/>
                <a:ext cx="4572000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0F6F9D-4E96-CCEC-4C79-9D2D8D904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11" y="3064114"/>
                <a:ext cx="4572000" cy="9578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11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/>
      <p:bldP spid="18" grpId="0"/>
      <p:bldP spid="19" grpId="0"/>
      <p:bldP spid="20" grpId="0" animBg="1"/>
      <p:bldP spid="21" grpId="0"/>
      <p:bldP spid="22" grpId="0"/>
      <p:bldP spid="32" grpId="0"/>
      <p:bldP spid="33" grpId="0"/>
      <p:bldP spid="34" grpId="0"/>
      <p:bldP spid="3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ssholder for innhold 3">
            <a:extLst>
              <a:ext uri="{FF2B5EF4-FFF2-40B4-BE49-F238E27FC236}">
                <a16:creationId xmlns:a16="http://schemas.microsoft.com/office/drawing/2014/main" id="{DFDCE0D4-3480-35F9-F9B4-08BCEB64A7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9" b="32351"/>
          <a:stretch/>
        </p:blipFill>
        <p:spPr bwMode="auto">
          <a:xfrm>
            <a:off x="488322" y="3006084"/>
            <a:ext cx="7684078" cy="1719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  <a:r>
              <a:rPr lang="nb-NO" dirty="0" err="1"/>
              <a:t>clustering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89"/>
          <a:stretch/>
        </p:blipFill>
        <p:spPr>
          <a:xfrm>
            <a:off x="467544" y="1196752"/>
            <a:ext cx="7684078" cy="1719063"/>
          </a:xfrm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08788" y="338893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D49225-4BD1-4C8D-8FF1-E8A78FD606F7}"/>
              </a:ext>
            </a:extLst>
          </p:cNvPr>
          <p:cNvCxnSpPr/>
          <p:nvPr/>
        </p:nvCxnSpPr>
        <p:spPr bwMode="auto">
          <a:xfrm>
            <a:off x="5436096" y="2048987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2B066F-BF30-495E-A237-3260CE1B83DE}"/>
              </a:ext>
            </a:extLst>
          </p:cNvPr>
          <p:cNvSpPr/>
          <p:nvPr/>
        </p:nvSpPr>
        <p:spPr bwMode="auto">
          <a:xfrm>
            <a:off x="6063044" y="1628799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385BE2-5B47-4457-A3C2-BA81074A9558}"/>
              </a:ext>
            </a:extLst>
          </p:cNvPr>
          <p:cNvSpPr/>
          <p:nvPr/>
        </p:nvSpPr>
        <p:spPr bwMode="auto">
          <a:xfrm>
            <a:off x="7905492" y="1188655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06DD572-E960-4C63-AA8B-0CF196B84A5B}"/>
              </a:ext>
            </a:extLst>
          </p:cNvPr>
          <p:cNvSpPr/>
          <p:nvPr/>
        </p:nvSpPr>
        <p:spPr bwMode="auto">
          <a:xfrm>
            <a:off x="6588224" y="1772815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49B576-DA5F-40CC-9CB9-BC275758C1A5}"/>
              </a:ext>
            </a:extLst>
          </p:cNvPr>
          <p:cNvCxnSpPr/>
          <p:nvPr/>
        </p:nvCxnSpPr>
        <p:spPr bwMode="auto">
          <a:xfrm>
            <a:off x="5436096" y="2924944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6C5F45-8900-4689-A302-58AAB0C473A9}"/>
                  </a:ext>
                </a:extLst>
              </p:cNvPr>
              <p:cNvSpPr txBox="1"/>
              <p:nvPr/>
            </p:nvSpPr>
            <p:spPr>
              <a:xfrm>
                <a:off x="6063044" y="1619753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6C5F45-8900-4689-A302-58AAB0C47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044" y="1619753"/>
                <a:ext cx="952600" cy="307777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58DE13-0836-46C1-B6F4-DC7FECB71713}"/>
                  </a:ext>
                </a:extLst>
              </p:cNvPr>
              <p:cNvSpPr txBox="1"/>
              <p:nvPr/>
            </p:nvSpPr>
            <p:spPr>
              <a:xfrm>
                <a:off x="7044715" y="1525505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B58DE13-0836-46C1-B6F4-DC7FECB71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715" y="1525505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1764C5B-5D3A-4053-9A68-02F6FE1114DB}"/>
                  </a:ext>
                </a:extLst>
              </p:cNvPr>
              <p:cNvSpPr txBox="1"/>
              <p:nvPr/>
            </p:nvSpPr>
            <p:spPr>
              <a:xfrm>
                <a:off x="7696100" y="1261039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1764C5B-5D3A-4053-9A68-02F6FE111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100" y="1261039"/>
                <a:ext cx="95260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E5A881-7457-412B-9A77-D01C762D41B8}"/>
              </a:ext>
            </a:extLst>
          </p:cNvPr>
          <p:cNvSpPr/>
          <p:nvPr/>
        </p:nvSpPr>
        <p:spPr bwMode="auto">
          <a:xfrm>
            <a:off x="6087035" y="2153542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230388C-D12C-4FDF-99B1-0E1EE28E1FB3}"/>
                  </a:ext>
                </a:extLst>
              </p:cNvPr>
              <p:cNvSpPr txBox="1"/>
              <p:nvPr/>
            </p:nvSpPr>
            <p:spPr>
              <a:xfrm>
                <a:off x="6338083" y="1188245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230388C-D12C-4FDF-99B1-0E1EE28E1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083" y="1188245"/>
                <a:ext cx="946285" cy="307777"/>
              </a:xfrm>
              <a:prstGeom prst="rect">
                <a:avLst/>
              </a:prstGeom>
              <a:blipFill>
                <a:blip r:embed="rId6"/>
                <a:stretch>
                  <a:fillRect l="-5806" r="-9677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A3C7BC-9E79-4176-9AC2-3E256D8BE8B8}"/>
                  </a:ext>
                </a:extLst>
              </p:cNvPr>
              <p:cNvSpPr txBox="1"/>
              <p:nvPr/>
            </p:nvSpPr>
            <p:spPr>
              <a:xfrm>
                <a:off x="5928735" y="2441669"/>
                <a:ext cx="6444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A3C7BC-9E79-4176-9AC2-3E256D8BE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735" y="2441669"/>
                <a:ext cx="644472" cy="307777"/>
              </a:xfrm>
              <a:prstGeom prst="rect">
                <a:avLst/>
              </a:prstGeom>
              <a:blipFill>
                <a:blip r:embed="rId7"/>
                <a:stretch>
                  <a:fillRect l="-8571" r="-14286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259E3A-C27E-4F9F-ADE1-1269485F73B4}"/>
              </a:ext>
            </a:extLst>
          </p:cNvPr>
          <p:cNvCxnSpPr/>
          <p:nvPr/>
        </p:nvCxnSpPr>
        <p:spPr bwMode="auto">
          <a:xfrm>
            <a:off x="6732240" y="1475656"/>
            <a:ext cx="72008" cy="297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41B6494-05CC-4434-99D7-76A1369A2040}"/>
              </a:ext>
            </a:extLst>
          </p:cNvPr>
          <p:cNvCxnSpPr>
            <a:cxnSpLocks/>
          </p:cNvCxnSpPr>
          <p:nvPr/>
        </p:nvCxnSpPr>
        <p:spPr bwMode="auto">
          <a:xfrm>
            <a:off x="6876256" y="1496022"/>
            <a:ext cx="648072" cy="4315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31709F-F3EE-4A77-ABFD-18C13FF0066B}"/>
              </a:ext>
            </a:extLst>
          </p:cNvPr>
          <p:cNvCxnSpPr>
            <a:cxnSpLocks/>
          </p:cNvCxnSpPr>
          <p:nvPr/>
        </p:nvCxnSpPr>
        <p:spPr bwMode="auto">
          <a:xfrm>
            <a:off x="6876256" y="1496022"/>
            <a:ext cx="1440160" cy="2767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Plassholder for innhold 3">
            <a:extLst>
              <a:ext uri="{FF2B5EF4-FFF2-40B4-BE49-F238E27FC236}">
                <a16:creationId xmlns:a16="http://schemas.microsoft.com/office/drawing/2014/main" id="{B5AB0DF2-BD3E-27F5-CDBA-1858A79172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0"/>
          <a:stretch/>
        </p:blipFill>
        <p:spPr bwMode="auto">
          <a:xfrm>
            <a:off x="488322" y="4785940"/>
            <a:ext cx="7684078" cy="15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811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42"/>
          <a:stretch/>
        </p:blipFill>
        <p:spPr>
          <a:xfrm>
            <a:off x="889464" y="5721496"/>
            <a:ext cx="7691034" cy="941365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/>
              <a:t>E-</a:t>
            </a:r>
            <a:r>
              <a:rPr lang="nb-NO" dirty="0" err="1"/>
              <a:t>step</a:t>
            </a:r>
            <a:r>
              <a:rPr lang="nb-NO" dirty="0"/>
              <a:t>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3024768" y="5876918"/>
            <a:ext cx="211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23255" y="5727641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71031" y="6044627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pic>
        <p:nvPicPr>
          <p:cNvPr id="6" name="Plassholder for innhold 3">
            <a:extLst>
              <a:ext uri="{FF2B5EF4-FFF2-40B4-BE49-F238E27FC236}">
                <a16:creationId xmlns:a16="http://schemas.microsoft.com/office/drawing/2014/main" id="{8497D12E-89B7-921A-11BD-58431D589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56"/>
          <a:stretch/>
        </p:blipFill>
        <p:spPr bwMode="auto">
          <a:xfrm>
            <a:off x="912059" y="1279190"/>
            <a:ext cx="7691034" cy="139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lassholder for innhold 3">
            <a:extLst>
              <a:ext uri="{FF2B5EF4-FFF2-40B4-BE49-F238E27FC236}">
                <a16:creationId xmlns:a16="http://schemas.microsoft.com/office/drawing/2014/main" id="{6736D618-54CF-E1F6-909D-DD2E552B1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1" b="18321"/>
          <a:stretch/>
        </p:blipFill>
        <p:spPr bwMode="auto">
          <a:xfrm>
            <a:off x="1005851" y="2557613"/>
            <a:ext cx="7691034" cy="269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992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5ED9-E072-496F-BE5E-77A2C713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lassholder for innhold 3">
            <a:extLst>
              <a:ext uri="{FF2B5EF4-FFF2-40B4-BE49-F238E27FC236}">
                <a16:creationId xmlns:a16="http://schemas.microsoft.com/office/drawing/2014/main" id="{6775B87C-9CDB-4ECC-98D7-7E5906287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80685" r="39385" b="2414"/>
          <a:stretch/>
        </p:blipFill>
        <p:spPr>
          <a:xfrm>
            <a:off x="1187624" y="980728"/>
            <a:ext cx="4924848" cy="1008112"/>
          </a:xfrm>
          <a:ln>
            <a:solidFill>
              <a:srgbClr val="00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7D1EA0-D53B-4D57-B74C-890C83E1A334}"/>
              </a:ext>
            </a:extLst>
          </p:cNvPr>
          <p:cNvSpPr txBox="1"/>
          <p:nvPr/>
        </p:nvSpPr>
        <p:spPr>
          <a:xfrm>
            <a:off x="3739434" y="1043559"/>
            <a:ext cx="354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4F30A-0299-4D41-AD03-2DF25F8E6E01}"/>
              </a:ext>
            </a:extLst>
          </p:cNvPr>
          <p:cNvSpPr txBox="1"/>
          <p:nvPr/>
        </p:nvSpPr>
        <p:spPr>
          <a:xfrm>
            <a:off x="3929414" y="1423286"/>
            <a:ext cx="354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(t)</a:t>
            </a:r>
          </a:p>
        </p:txBody>
      </p:sp>
      <p:sp>
        <p:nvSpPr>
          <p:cNvPr id="9" name="TekstSylinder 4">
            <a:extLst>
              <a:ext uri="{FF2B5EF4-FFF2-40B4-BE49-F238E27FC236}">
                <a16:creationId xmlns:a16="http://schemas.microsoft.com/office/drawing/2014/main" id="{476E6BA9-6BB3-431D-BA40-A8BD710FB162}"/>
              </a:ext>
            </a:extLst>
          </p:cNvPr>
          <p:cNvSpPr txBox="1"/>
          <p:nvPr/>
        </p:nvSpPr>
        <p:spPr>
          <a:xfrm>
            <a:off x="3109701" y="1254386"/>
            <a:ext cx="211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442218-640D-4448-96A3-0F3A617E6BE1}"/>
              </a:ext>
            </a:extLst>
          </p:cNvPr>
          <p:cNvCxnSpPr/>
          <p:nvPr/>
        </p:nvCxnSpPr>
        <p:spPr bwMode="auto">
          <a:xfrm>
            <a:off x="4427984" y="5118682"/>
            <a:ext cx="3600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1102D4-0220-4E2B-859A-E003FEFD49D0}"/>
              </a:ext>
            </a:extLst>
          </p:cNvPr>
          <p:cNvSpPr/>
          <p:nvPr/>
        </p:nvSpPr>
        <p:spPr bwMode="auto">
          <a:xfrm>
            <a:off x="5054932" y="4698494"/>
            <a:ext cx="1749316" cy="439113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0B0F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5BD048-5DEF-452B-ACA3-DBCC785DB3D2}"/>
              </a:ext>
            </a:extLst>
          </p:cNvPr>
          <p:cNvSpPr/>
          <p:nvPr/>
        </p:nvSpPr>
        <p:spPr bwMode="auto">
          <a:xfrm>
            <a:off x="6897380" y="4258350"/>
            <a:ext cx="1008112" cy="871161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9B42313-EAA9-4A94-B390-64ACDCECBF74}"/>
              </a:ext>
            </a:extLst>
          </p:cNvPr>
          <p:cNvSpPr/>
          <p:nvPr/>
        </p:nvSpPr>
        <p:spPr bwMode="auto">
          <a:xfrm>
            <a:off x="5580112" y="4842510"/>
            <a:ext cx="2325380" cy="295097"/>
          </a:xfrm>
          <a:custGeom>
            <a:avLst/>
            <a:gdLst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631576 w 2214282"/>
              <a:gd name="connsiteY7" fmla="*/ 654424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035 h 762000"/>
              <a:gd name="connsiteX1" fmla="*/ 403411 w 2214282"/>
              <a:gd name="connsiteY1" fmla="*/ 753035 h 762000"/>
              <a:gd name="connsiteX2" fmla="*/ 636494 w 2214282"/>
              <a:gd name="connsiteY2" fmla="*/ 636494 h 762000"/>
              <a:gd name="connsiteX3" fmla="*/ 815788 w 2214282"/>
              <a:gd name="connsiteY3" fmla="*/ 403412 h 762000"/>
              <a:gd name="connsiteX4" fmla="*/ 1004047 w 2214282"/>
              <a:gd name="connsiteY4" fmla="*/ 125506 h 762000"/>
              <a:gd name="connsiteX5" fmla="*/ 1174376 w 2214282"/>
              <a:gd name="connsiteY5" fmla="*/ 0 h 762000"/>
              <a:gd name="connsiteX6" fmla="*/ 1389529 w 2214282"/>
              <a:gd name="connsiteY6" fmla="*/ 152400 h 762000"/>
              <a:gd name="connsiteX7" fmla="*/ 1703294 w 2214282"/>
              <a:gd name="connsiteY7" fmla="*/ 609600 h 762000"/>
              <a:gd name="connsiteX8" fmla="*/ 1963270 w 2214282"/>
              <a:gd name="connsiteY8" fmla="*/ 744071 h 762000"/>
              <a:gd name="connsiteX9" fmla="*/ 2214282 w 2214282"/>
              <a:gd name="connsiteY9" fmla="*/ 762000 h 762000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0" fmla="*/ 0 w 2214282"/>
              <a:gd name="connsiteY0" fmla="*/ 753261 h 762226"/>
              <a:gd name="connsiteX1" fmla="*/ 403411 w 2214282"/>
              <a:gd name="connsiteY1" fmla="*/ 753261 h 762226"/>
              <a:gd name="connsiteX2" fmla="*/ 636494 w 2214282"/>
              <a:gd name="connsiteY2" fmla="*/ 636720 h 762226"/>
              <a:gd name="connsiteX3" fmla="*/ 815788 w 2214282"/>
              <a:gd name="connsiteY3" fmla="*/ 403638 h 762226"/>
              <a:gd name="connsiteX4" fmla="*/ 1004047 w 2214282"/>
              <a:gd name="connsiteY4" fmla="*/ 125732 h 762226"/>
              <a:gd name="connsiteX5" fmla="*/ 1174376 w 2214282"/>
              <a:gd name="connsiteY5" fmla="*/ 226 h 762226"/>
              <a:gd name="connsiteX6" fmla="*/ 1389529 w 2214282"/>
              <a:gd name="connsiteY6" fmla="*/ 152626 h 762226"/>
              <a:gd name="connsiteX7" fmla="*/ 1703294 w 2214282"/>
              <a:gd name="connsiteY7" fmla="*/ 609826 h 762226"/>
              <a:gd name="connsiteX8" fmla="*/ 1963270 w 2214282"/>
              <a:gd name="connsiteY8" fmla="*/ 744297 h 762226"/>
              <a:gd name="connsiteX9" fmla="*/ 2214282 w 2214282"/>
              <a:gd name="connsiteY9" fmla="*/ 762226 h 762226"/>
              <a:gd name="connsiteX10" fmla="*/ 0 w 2214282"/>
              <a:gd name="connsiteY10" fmla="*/ 753261 h 7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4282" h="762226">
                <a:moveTo>
                  <a:pt x="0" y="753261"/>
                </a:moveTo>
                <a:lnTo>
                  <a:pt x="403411" y="753261"/>
                </a:lnTo>
                <a:cubicBezTo>
                  <a:pt x="509493" y="733838"/>
                  <a:pt x="567765" y="694990"/>
                  <a:pt x="636494" y="636720"/>
                </a:cubicBezTo>
                <a:cubicBezTo>
                  <a:pt x="705223" y="578450"/>
                  <a:pt x="754529" y="488803"/>
                  <a:pt x="815788" y="403638"/>
                </a:cubicBezTo>
                <a:cubicBezTo>
                  <a:pt x="877047" y="318473"/>
                  <a:pt x="944282" y="192967"/>
                  <a:pt x="1004047" y="125732"/>
                </a:cubicBezTo>
                <a:cubicBezTo>
                  <a:pt x="1063812" y="58497"/>
                  <a:pt x="1110129" y="-4256"/>
                  <a:pt x="1174376" y="226"/>
                </a:cubicBezTo>
                <a:cubicBezTo>
                  <a:pt x="1238623" y="4708"/>
                  <a:pt x="1301376" y="51026"/>
                  <a:pt x="1389529" y="152626"/>
                </a:cubicBezTo>
                <a:cubicBezTo>
                  <a:pt x="1477682" y="254226"/>
                  <a:pt x="1607671" y="511214"/>
                  <a:pt x="1703294" y="609826"/>
                </a:cubicBezTo>
                <a:cubicBezTo>
                  <a:pt x="1798917" y="708438"/>
                  <a:pt x="1878105" y="718897"/>
                  <a:pt x="1963270" y="744297"/>
                </a:cubicBezTo>
                <a:cubicBezTo>
                  <a:pt x="2048435" y="769697"/>
                  <a:pt x="2130611" y="756250"/>
                  <a:pt x="2214282" y="762226"/>
                </a:cubicBezTo>
                <a:lnTo>
                  <a:pt x="0" y="753261"/>
                </a:lnTo>
                <a:close/>
              </a:path>
            </a:pathLst>
          </a:custGeom>
          <a:solidFill>
            <a:srgbClr val="033DBD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E094C9-6EEE-405E-B7A4-C286DBC52936}"/>
              </a:ext>
            </a:extLst>
          </p:cNvPr>
          <p:cNvCxnSpPr>
            <a:cxnSpLocks/>
          </p:cNvCxnSpPr>
          <p:nvPr/>
        </p:nvCxnSpPr>
        <p:spPr bwMode="auto">
          <a:xfrm>
            <a:off x="4609510" y="6104581"/>
            <a:ext cx="3333492" cy="1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/>
              <p:nvPr/>
            </p:nvSpPr>
            <p:spPr>
              <a:xfrm>
                <a:off x="5054932" y="4689448"/>
                <a:ext cx="952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6DF854-3F40-4674-AAA3-AB9E6AB09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932" y="4689448"/>
                <a:ext cx="952600" cy="307777"/>
              </a:xfrm>
              <a:prstGeom prst="rect">
                <a:avLst/>
              </a:prstGeom>
              <a:blipFill>
                <a:blip r:embed="rId3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/>
              <p:nvPr/>
            </p:nvSpPr>
            <p:spPr>
              <a:xfrm>
                <a:off x="6036603" y="4595200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B484E4-191C-4A75-9241-22FE8DB2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603" y="4595200"/>
                <a:ext cx="95260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/>
              <p:nvPr/>
            </p:nvSpPr>
            <p:spPr>
              <a:xfrm>
                <a:off x="6687988" y="4330734"/>
                <a:ext cx="9526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E4EB1F-AECF-4B7D-9565-C4BB6F67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988" y="4330734"/>
                <a:ext cx="95260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60B147-499F-474A-9D7F-86FBA675F190}"/>
              </a:ext>
            </a:extLst>
          </p:cNvPr>
          <p:cNvSpPr/>
          <p:nvPr/>
        </p:nvSpPr>
        <p:spPr bwMode="auto">
          <a:xfrm>
            <a:off x="5023556" y="5342930"/>
            <a:ext cx="2826569" cy="771402"/>
          </a:xfrm>
          <a:custGeom>
            <a:avLst/>
            <a:gdLst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83341 w 2913530"/>
              <a:gd name="connsiteY4" fmla="*/ 313764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70964 h 770964"/>
              <a:gd name="connsiteX1" fmla="*/ 439271 w 2913530"/>
              <a:gd name="connsiteY1" fmla="*/ 744070 h 770964"/>
              <a:gd name="connsiteX2" fmla="*/ 690283 w 2913530"/>
              <a:gd name="connsiteY2" fmla="*/ 555811 h 770964"/>
              <a:gd name="connsiteX3" fmla="*/ 887506 w 2913530"/>
              <a:gd name="connsiteY3" fmla="*/ 376517 h 770964"/>
              <a:gd name="connsiteX4" fmla="*/ 1137140 w 2913530"/>
              <a:gd name="connsiteY4" fmla="*/ 340658 h 770964"/>
              <a:gd name="connsiteX5" fmla="*/ 1344706 w 2913530"/>
              <a:gd name="connsiteY5" fmla="*/ 448235 h 770964"/>
              <a:gd name="connsiteX6" fmla="*/ 1515036 w 2913530"/>
              <a:gd name="connsiteY6" fmla="*/ 475129 h 770964"/>
              <a:gd name="connsiteX7" fmla="*/ 1676400 w 2913530"/>
              <a:gd name="connsiteY7" fmla="*/ 376517 h 770964"/>
              <a:gd name="connsiteX8" fmla="*/ 2043953 w 2913530"/>
              <a:gd name="connsiteY8" fmla="*/ 385482 h 770964"/>
              <a:gd name="connsiteX9" fmla="*/ 2277036 w 2913530"/>
              <a:gd name="connsiteY9" fmla="*/ 412376 h 770964"/>
              <a:gd name="connsiteX10" fmla="*/ 2429436 w 2913530"/>
              <a:gd name="connsiteY10" fmla="*/ 197223 h 770964"/>
              <a:gd name="connsiteX11" fmla="*/ 2492189 w 2913530"/>
              <a:gd name="connsiteY11" fmla="*/ 0 h 770964"/>
              <a:gd name="connsiteX12" fmla="*/ 2617694 w 2913530"/>
              <a:gd name="connsiteY12" fmla="*/ 98611 h 770964"/>
              <a:gd name="connsiteX13" fmla="*/ 2698377 w 2913530"/>
              <a:gd name="connsiteY13" fmla="*/ 421341 h 770964"/>
              <a:gd name="connsiteX14" fmla="*/ 2779059 w 2913530"/>
              <a:gd name="connsiteY14" fmla="*/ 654423 h 770964"/>
              <a:gd name="connsiteX15" fmla="*/ 2913530 w 2913530"/>
              <a:gd name="connsiteY15" fmla="*/ 753035 h 770964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93213 h 793213"/>
              <a:gd name="connsiteX1" fmla="*/ 439271 w 2913530"/>
              <a:gd name="connsiteY1" fmla="*/ 766319 h 793213"/>
              <a:gd name="connsiteX2" fmla="*/ 690283 w 2913530"/>
              <a:gd name="connsiteY2" fmla="*/ 578060 h 793213"/>
              <a:gd name="connsiteX3" fmla="*/ 887506 w 2913530"/>
              <a:gd name="connsiteY3" fmla="*/ 398766 h 793213"/>
              <a:gd name="connsiteX4" fmla="*/ 1137140 w 2913530"/>
              <a:gd name="connsiteY4" fmla="*/ 362907 h 793213"/>
              <a:gd name="connsiteX5" fmla="*/ 1344706 w 2913530"/>
              <a:gd name="connsiteY5" fmla="*/ 470484 h 793213"/>
              <a:gd name="connsiteX6" fmla="*/ 1515036 w 2913530"/>
              <a:gd name="connsiteY6" fmla="*/ 497378 h 793213"/>
              <a:gd name="connsiteX7" fmla="*/ 1676400 w 2913530"/>
              <a:gd name="connsiteY7" fmla="*/ 398766 h 793213"/>
              <a:gd name="connsiteX8" fmla="*/ 2043953 w 2913530"/>
              <a:gd name="connsiteY8" fmla="*/ 407731 h 793213"/>
              <a:gd name="connsiteX9" fmla="*/ 2277036 w 2913530"/>
              <a:gd name="connsiteY9" fmla="*/ 434625 h 793213"/>
              <a:gd name="connsiteX10" fmla="*/ 2429436 w 2913530"/>
              <a:gd name="connsiteY10" fmla="*/ 219472 h 793213"/>
              <a:gd name="connsiteX11" fmla="*/ 2492189 w 2913530"/>
              <a:gd name="connsiteY11" fmla="*/ 22249 h 793213"/>
              <a:gd name="connsiteX12" fmla="*/ 2617694 w 2913530"/>
              <a:gd name="connsiteY12" fmla="*/ 120860 h 793213"/>
              <a:gd name="connsiteX13" fmla="*/ 2698377 w 2913530"/>
              <a:gd name="connsiteY13" fmla="*/ 443590 h 793213"/>
              <a:gd name="connsiteX14" fmla="*/ 2779059 w 2913530"/>
              <a:gd name="connsiteY14" fmla="*/ 676672 h 793213"/>
              <a:gd name="connsiteX15" fmla="*/ 2913530 w 2913530"/>
              <a:gd name="connsiteY15" fmla="*/ 775284 h 793213"/>
              <a:gd name="connsiteX0" fmla="*/ 0 w 2913530"/>
              <a:gd name="connsiteY0" fmla="*/ 774364 h 774364"/>
              <a:gd name="connsiteX1" fmla="*/ 439271 w 2913530"/>
              <a:gd name="connsiteY1" fmla="*/ 747470 h 774364"/>
              <a:gd name="connsiteX2" fmla="*/ 690283 w 2913530"/>
              <a:gd name="connsiteY2" fmla="*/ 559211 h 774364"/>
              <a:gd name="connsiteX3" fmla="*/ 887506 w 2913530"/>
              <a:gd name="connsiteY3" fmla="*/ 379917 h 774364"/>
              <a:gd name="connsiteX4" fmla="*/ 1137140 w 2913530"/>
              <a:gd name="connsiteY4" fmla="*/ 344058 h 774364"/>
              <a:gd name="connsiteX5" fmla="*/ 1344706 w 2913530"/>
              <a:gd name="connsiteY5" fmla="*/ 451635 h 774364"/>
              <a:gd name="connsiteX6" fmla="*/ 1515036 w 2913530"/>
              <a:gd name="connsiteY6" fmla="*/ 478529 h 774364"/>
              <a:gd name="connsiteX7" fmla="*/ 1676400 w 2913530"/>
              <a:gd name="connsiteY7" fmla="*/ 379917 h 774364"/>
              <a:gd name="connsiteX8" fmla="*/ 2043953 w 2913530"/>
              <a:gd name="connsiteY8" fmla="*/ 388882 h 774364"/>
              <a:gd name="connsiteX9" fmla="*/ 2277036 w 2913530"/>
              <a:gd name="connsiteY9" fmla="*/ 415776 h 774364"/>
              <a:gd name="connsiteX10" fmla="*/ 2364752 w 2913530"/>
              <a:gd name="connsiteY10" fmla="*/ 200623 h 774364"/>
              <a:gd name="connsiteX11" fmla="*/ 2492189 w 2913530"/>
              <a:gd name="connsiteY11" fmla="*/ 3400 h 774364"/>
              <a:gd name="connsiteX12" fmla="*/ 2617694 w 2913530"/>
              <a:gd name="connsiteY12" fmla="*/ 102011 h 774364"/>
              <a:gd name="connsiteX13" fmla="*/ 2698377 w 2913530"/>
              <a:gd name="connsiteY13" fmla="*/ 424741 h 774364"/>
              <a:gd name="connsiteX14" fmla="*/ 2779059 w 2913530"/>
              <a:gd name="connsiteY14" fmla="*/ 657823 h 774364"/>
              <a:gd name="connsiteX15" fmla="*/ 2913530 w 2913530"/>
              <a:gd name="connsiteY15" fmla="*/ 756435 h 774364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2043953 w 2913530"/>
              <a:gd name="connsiteY8" fmla="*/ 385920 h 771402"/>
              <a:gd name="connsiteX9" fmla="*/ 2277036 w 2913530"/>
              <a:gd name="connsiteY9" fmla="*/ 412814 h 771402"/>
              <a:gd name="connsiteX10" fmla="*/ 2364752 w 2913530"/>
              <a:gd name="connsiteY10" fmla="*/ 197661 h 771402"/>
              <a:gd name="connsiteX11" fmla="*/ 2492189 w 2913530"/>
              <a:gd name="connsiteY11" fmla="*/ 438 h 771402"/>
              <a:gd name="connsiteX12" fmla="*/ 2626934 w 2913530"/>
              <a:gd name="connsiteY12" fmla="*/ 152837 h 771402"/>
              <a:gd name="connsiteX13" fmla="*/ 2698377 w 2913530"/>
              <a:gd name="connsiteY13" fmla="*/ 421779 h 771402"/>
              <a:gd name="connsiteX14" fmla="*/ 2779059 w 2913530"/>
              <a:gd name="connsiteY14" fmla="*/ 654861 h 771402"/>
              <a:gd name="connsiteX15" fmla="*/ 2913530 w 2913530"/>
              <a:gd name="connsiteY15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385920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43953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  <a:gd name="connsiteX0" fmla="*/ 0 w 2913530"/>
              <a:gd name="connsiteY0" fmla="*/ 771402 h 771402"/>
              <a:gd name="connsiteX1" fmla="*/ 439271 w 2913530"/>
              <a:gd name="connsiteY1" fmla="*/ 744508 h 771402"/>
              <a:gd name="connsiteX2" fmla="*/ 690283 w 2913530"/>
              <a:gd name="connsiteY2" fmla="*/ 556249 h 771402"/>
              <a:gd name="connsiteX3" fmla="*/ 887506 w 2913530"/>
              <a:gd name="connsiteY3" fmla="*/ 376955 h 771402"/>
              <a:gd name="connsiteX4" fmla="*/ 1137140 w 2913530"/>
              <a:gd name="connsiteY4" fmla="*/ 341096 h 771402"/>
              <a:gd name="connsiteX5" fmla="*/ 1344706 w 2913530"/>
              <a:gd name="connsiteY5" fmla="*/ 448673 h 771402"/>
              <a:gd name="connsiteX6" fmla="*/ 1515036 w 2913530"/>
              <a:gd name="connsiteY6" fmla="*/ 475567 h 771402"/>
              <a:gd name="connsiteX7" fmla="*/ 1676400 w 2913530"/>
              <a:gd name="connsiteY7" fmla="*/ 376955 h 771402"/>
              <a:gd name="connsiteX8" fmla="*/ 1820380 w 2913530"/>
              <a:gd name="connsiteY8" fmla="*/ 323167 h 771402"/>
              <a:gd name="connsiteX9" fmla="*/ 2080916 w 2913530"/>
              <a:gd name="connsiteY9" fmla="*/ 421779 h 771402"/>
              <a:gd name="connsiteX10" fmla="*/ 2277036 w 2913530"/>
              <a:gd name="connsiteY10" fmla="*/ 412814 h 771402"/>
              <a:gd name="connsiteX11" fmla="*/ 2364752 w 2913530"/>
              <a:gd name="connsiteY11" fmla="*/ 197661 h 771402"/>
              <a:gd name="connsiteX12" fmla="*/ 2492189 w 2913530"/>
              <a:gd name="connsiteY12" fmla="*/ 438 h 771402"/>
              <a:gd name="connsiteX13" fmla="*/ 2626934 w 2913530"/>
              <a:gd name="connsiteY13" fmla="*/ 152837 h 771402"/>
              <a:gd name="connsiteX14" fmla="*/ 2698377 w 2913530"/>
              <a:gd name="connsiteY14" fmla="*/ 421779 h 771402"/>
              <a:gd name="connsiteX15" fmla="*/ 2779059 w 2913530"/>
              <a:gd name="connsiteY15" fmla="*/ 654861 h 771402"/>
              <a:gd name="connsiteX16" fmla="*/ 2913530 w 2913530"/>
              <a:gd name="connsiteY16" fmla="*/ 753473 h 77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3530" h="771402">
                <a:moveTo>
                  <a:pt x="0" y="771402"/>
                </a:moveTo>
                <a:cubicBezTo>
                  <a:pt x="146424" y="762437"/>
                  <a:pt x="324224" y="780367"/>
                  <a:pt x="439271" y="744508"/>
                </a:cubicBezTo>
                <a:cubicBezTo>
                  <a:pt x="554318" y="708649"/>
                  <a:pt x="615577" y="617508"/>
                  <a:pt x="690283" y="556249"/>
                </a:cubicBezTo>
                <a:cubicBezTo>
                  <a:pt x="764989" y="494990"/>
                  <a:pt x="813030" y="412814"/>
                  <a:pt x="887506" y="376955"/>
                </a:cubicBezTo>
                <a:cubicBezTo>
                  <a:pt x="961982" y="341096"/>
                  <a:pt x="1060940" y="329143"/>
                  <a:pt x="1137140" y="341096"/>
                </a:cubicBezTo>
                <a:cubicBezTo>
                  <a:pt x="1213340" y="353049"/>
                  <a:pt x="1281723" y="426261"/>
                  <a:pt x="1344706" y="448673"/>
                </a:cubicBezTo>
                <a:lnTo>
                  <a:pt x="1515036" y="475567"/>
                </a:lnTo>
                <a:cubicBezTo>
                  <a:pt x="1570318" y="463614"/>
                  <a:pt x="1625509" y="402355"/>
                  <a:pt x="1676400" y="376955"/>
                </a:cubicBezTo>
                <a:cubicBezTo>
                  <a:pt x="1727291" y="351555"/>
                  <a:pt x="1759121" y="321673"/>
                  <a:pt x="1820380" y="323167"/>
                </a:cubicBezTo>
                <a:cubicBezTo>
                  <a:pt x="1881639" y="324661"/>
                  <a:pt x="2007887" y="417297"/>
                  <a:pt x="2080916" y="421779"/>
                </a:cubicBezTo>
                <a:cubicBezTo>
                  <a:pt x="2158610" y="430744"/>
                  <a:pt x="2229730" y="450167"/>
                  <a:pt x="2277036" y="412814"/>
                </a:cubicBezTo>
                <a:cubicBezTo>
                  <a:pt x="2324342" y="375461"/>
                  <a:pt x="2343834" y="263402"/>
                  <a:pt x="2364752" y="197661"/>
                </a:cubicBezTo>
                <a:cubicBezTo>
                  <a:pt x="2407231" y="131920"/>
                  <a:pt x="2448492" y="7909"/>
                  <a:pt x="2492189" y="438"/>
                </a:cubicBezTo>
                <a:cubicBezTo>
                  <a:pt x="2535886" y="-7033"/>
                  <a:pt x="2592569" y="82614"/>
                  <a:pt x="2626934" y="152837"/>
                </a:cubicBezTo>
                <a:cubicBezTo>
                  <a:pt x="2650748" y="242484"/>
                  <a:pt x="2673023" y="338108"/>
                  <a:pt x="2698377" y="421779"/>
                </a:cubicBezTo>
                <a:cubicBezTo>
                  <a:pt x="2723731" y="505450"/>
                  <a:pt x="2734235" y="621990"/>
                  <a:pt x="2779059" y="654861"/>
                </a:cubicBezTo>
                <a:lnTo>
                  <a:pt x="2913530" y="753473"/>
                </a:lnTo>
              </a:path>
            </a:pathLst>
          </a:custGeom>
          <a:solidFill>
            <a:srgbClr val="7030A0">
              <a:alpha val="50196"/>
            </a:srgbClr>
          </a:solidFill>
          <a:ln w="9525" cap="flat" cmpd="sng" algn="ctr">
            <a:solidFill>
              <a:srgbClr val="000000">
                <a:alpha val="5098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/>
              <p:nvPr/>
            </p:nvSpPr>
            <p:spPr>
              <a:xfrm>
                <a:off x="5334925" y="3962449"/>
                <a:ext cx="946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F5A7D4-A70E-4635-9686-944A17A56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925" y="3962449"/>
                <a:ext cx="946285" cy="307777"/>
              </a:xfrm>
              <a:prstGeom prst="rect">
                <a:avLst/>
              </a:prstGeom>
              <a:blipFill>
                <a:blip r:embed="rId6"/>
                <a:stretch>
                  <a:fillRect l="-5806" r="-967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/>
              <p:nvPr/>
            </p:nvSpPr>
            <p:spPr>
              <a:xfrm>
                <a:off x="1467154" y="5485055"/>
                <a:ext cx="3142356" cy="7522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CA8E34-3D14-448D-98DA-B573FBD1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154" y="5485055"/>
                <a:ext cx="3142356" cy="7522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3CF0C2-0A5C-41C9-B31C-9E9C036E3C79}"/>
              </a:ext>
            </a:extLst>
          </p:cNvPr>
          <p:cNvCxnSpPr>
            <a:cxnSpLocks/>
          </p:cNvCxnSpPr>
          <p:nvPr/>
        </p:nvCxnSpPr>
        <p:spPr bwMode="auto">
          <a:xfrm>
            <a:off x="5667368" y="4363962"/>
            <a:ext cx="128768" cy="4785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448445-1C08-4468-B07E-900E08AAD961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>
            <a:off x="5808068" y="4270226"/>
            <a:ext cx="708148" cy="72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0C16AE-9B4A-40E7-9791-96E6758C7F8F}"/>
              </a:ext>
            </a:extLst>
          </p:cNvPr>
          <p:cNvCxnSpPr>
            <a:cxnSpLocks/>
          </p:cNvCxnSpPr>
          <p:nvPr/>
        </p:nvCxnSpPr>
        <p:spPr bwMode="auto">
          <a:xfrm>
            <a:off x="5967908" y="4344680"/>
            <a:ext cx="1340396" cy="497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82DDF55-47B5-4D20-9B8D-9B6DADD778E4}"/>
                  </a:ext>
                </a:extLst>
              </p:cNvPr>
              <p:cNvSpPr txBox="1"/>
              <p:nvPr/>
            </p:nvSpPr>
            <p:spPr>
              <a:xfrm>
                <a:off x="650155" y="2744144"/>
                <a:ext cx="7555658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&amp;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82DDF55-47B5-4D20-9B8D-9B6DADD77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55" y="2744144"/>
                <a:ext cx="7555658" cy="6408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/>
              <p:nvPr/>
            </p:nvSpPr>
            <p:spPr>
              <a:xfrm>
                <a:off x="1590551" y="4658425"/>
                <a:ext cx="33242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94FF396-5F93-44A4-B81E-748372412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551" y="4658425"/>
                <a:ext cx="3324243" cy="400110"/>
              </a:xfrm>
              <a:prstGeom prst="rect">
                <a:avLst/>
              </a:prstGeom>
              <a:blipFill>
                <a:blip r:embed="rId9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/>
              <p:nvPr/>
            </p:nvSpPr>
            <p:spPr>
              <a:xfrm>
                <a:off x="1626180" y="4226377"/>
                <a:ext cx="20097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20BB7D-9437-45D2-AFA2-B316B55D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180" y="4226377"/>
                <a:ext cx="2009716" cy="400110"/>
              </a:xfrm>
              <a:prstGeom prst="rect">
                <a:avLst/>
              </a:prstGeom>
              <a:blipFill>
                <a:blip r:embed="rId10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33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/>
      <p:bldP spid="18" grpId="0"/>
      <p:bldP spid="19" grpId="0"/>
      <p:bldP spid="20" grpId="0" animBg="1"/>
      <p:bldP spid="21" grpId="0"/>
      <p:bldP spid="22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696200" cy="1143000"/>
          </a:xfrm>
        </p:spPr>
        <p:txBody>
          <a:bodyPr/>
          <a:lstStyle/>
          <a:p>
            <a:r>
              <a:rPr lang="nb-NO" dirty="0"/>
              <a:t>M-</a:t>
            </a:r>
            <a:r>
              <a:rPr lang="nb-NO" dirty="0" err="1"/>
              <a:t>step</a:t>
            </a:r>
            <a:r>
              <a:rPr lang="nb-NO" dirty="0"/>
              <a:t>- </a:t>
            </a:r>
            <a:r>
              <a:rPr lang="nb-NO" dirty="0" err="1"/>
              <a:t>Mixture</a:t>
            </a:r>
            <a:r>
              <a:rPr lang="nb-NO" dirty="0"/>
              <a:t> </a:t>
            </a:r>
            <a:r>
              <a:rPr lang="nb-NO" dirty="0" err="1"/>
              <a:t>Gaussian</a:t>
            </a:r>
            <a:r>
              <a:rPr lang="nb-NO" dirty="0"/>
              <a:t>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12"/>
          <a:stretch/>
        </p:blipFill>
        <p:spPr>
          <a:xfrm>
            <a:off x="971600" y="1124744"/>
            <a:ext cx="6902197" cy="1080120"/>
          </a:xfrm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3" b="33011"/>
          <a:stretch/>
        </p:blipFill>
        <p:spPr bwMode="auto">
          <a:xfrm>
            <a:off x="971600" y="2389098"/>
            <a:ext cx="6902197" cy="2007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83"/>
          <a:stretch/>
        </p:blipFill>
        <p:spPr bwMode="auto">
          <a:xfrm>
            <a:off x="971600" y="4581128"/>
            <a:ext cx="6902197" cy="152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40152" y="2782423"/>
                <a:ext cx="2592288" cy="698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nb-NO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⁡(</m:t>
                                  </m:r>
                                  <m:sSub>
                                    <m:sSub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den>
                              </m:f>
                            </m:e>
                          </m:nary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782423"/>
                <a:ext cx="2592288" cy="6981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40152" y="3473345"/>
                <a:ext cx="2592288" cy="717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nb-NO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73345"/>
                <a:ext cx="2592288" cy="7171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/>
          <p:cNvSpPr/>
          <p:nvPr/>
        </p:nvSpPr>
        <p:spPr bwMode="auto">
          <a:xfrm rot="5400000">
            <a:off x="7102043" y="3484404"/>
            <a:ext cx="288029" cy="155679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46057" y="4252496"/>
                <a:ext cx="5670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057" y="4252496"/>
                <a:ext cx="56707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99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galaxy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1" y="1124744"/>
            <a:ext cx="8331297" cy="48965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54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696200" cy="1143000"/>
          </a:xfrm>
        </p:spPr>
        <p:txBody>
          <a:bodyPr/>
          <a:lstStyle/>
          <a:p>
            <a:r>
              <a:rPr lang="en-US" sz="2800" dirty="0"/>
              <a:t>EM clustering of </a:t>
            </a:r>
            <a:r>
              <a:rPr lang="en-US" sz="2800" dirty="0">
                <a:hlinkClick r:id="rId2" tooltip="Old Faithful"/>
              </a:rPr>
              <a:t>Old Faithful</a:t>
            </a:r>
            <a:r>
              <a:rPr lang="en-US" sz="2800" dirty="0"/>
              <a:t> eruption data. </a:t>
            </a:r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85628" y="5500557"/>
            <a:ext cx="5724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/>
              <a:t>By </a:t>
            </a:r>
            <a:r>
              <a:rPr lang="nb-NO" sz="1600" dirty="0" err="1"/>
              <a:t>Chire</a:t>
            </a:r>
            <a:r>
              <a:rPr lang="nb-NO" sz="1600" dirty="0"/>
              <a:t> - </a:t>
            </a:r>
            <a:r>
              <a:rPr lang="nb-NO" sz="1600" dirty="0" err="1"/>
              <a:t>Own</a:t>
            </a:r>
            <a:r>
              <a:rPr lang="nb-NO" sz="1600" dirty="0"/>
              <a:t> </a:t>
            </a:r>
            <a:r>
              <a:rPr lang="nb-NO" sz="1600" dirty="0" err="1"/>
              <a:t>work</a:t>
            </a:r>
            <a:r>
              <a:rPr lang="nb-NO" sz="1600" dirty="0"/>
              <a:t>, CC BY-SA 3.0, https://commons.wikimedia.org/w/index.php?curid=20494862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4248472" cy="3646605"/>
          </a:xfrm>
        </p:spPr>
      </p:pic>
    </p:spTree>
    <p:extLst>
      <p:ext uri="{BB962C8B-B14F-4D97-AF65-F5344CB8AC3E}">
        <p14:creationId xmlns:p14="http://schemas.microsoft.com/office/powerpoint/2010/main" val="893016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CBF43-0F54-4ABE-A616-C6996DBCF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772" y="476672"/>
            <a:ext cx="7696200" cy="1143000"/>
          </a:xfrm>
        </p:spPr>
        <p:txBody>
          <a:bodyPr/>
          <a:lstStyle/>
          <a:p>
            <a:r>
              <a:rPr lang="en-US" dirty="0"/>
              <a:t>Info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5E555-078C-4291-93AB-6DE0B7EA7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28" y="1484784"/>
            <a:ext cx="8214772" cy="4968552"/>
          </a:xfrm>
        </p:spPr>
        <p:txBody>
          <a:bodyPr/>
          <a:lstStyle/>
          <a:p>
            <a:r>
              <a:rPr lang="en-US" sz="2400" dirty="0"/>
              <a:t>Many videos on course topics online</a:t>
            </a:r>
          </a:p>
          <a:p>
            <a:pPr lvl="1"/>
            <a:r>
              <a:rPr lang="en-US" sz="2000" dirty="0"/>
              <a:t>Some gives an overview</a:t>
            </a:r>
          </a:p>
          <a:p>
            <a:pPr lvl="1"/>
            <a:r>
              <a:rPr lang="en-US" sz="2000" dirty="0"/>
              <a:t>Some gives details </a:t>
            </a:r>
          </a:p>
          <a:p>
            <a:pPr lvl="1"/>
            <a:r>
              <a:rPr lang="en-US" sz="2000" dirty="0"/>
              <a:t>Be critical, is what you get what you need?</a:t>
            </a:r>
          </a:p>
          <a:p>
            <a:r>
              <a:rPr lang="en-US" sz="2400" dirty="0"/>
              <a:t>Explanation and example of the EM algorithm for the for the mixture gaussian case:</a:t>
            </a:r>
          </a:p>
          <a:p>
            <a:pPr lvl="1"/>
            <a:r>
              <a:rPr lang="en-US" sz="1800" dirty="0">
                <a:hlinkClick r:id="rId2"/>
              </a:rPr>
              <a:t>https://www.youtube.com/watch?v=REypj2sy_5U</a:t>
            </a:r>
            <a:r>
              <a:rPr lang="en-US" sz="1800" dirty="0"/>
              <a:t> </a:t>
            </a:r>
          </a:p>
          <a:p>
            <a:pPr lvl="1"/>
            <a:r>
              <a:rPr lang="en-US" sz="1800" dirty="0">
                <a:hlinkClick r:id="rId3"/>
              </a:rPr>
              <a:t>https://www.youtube.com/watch?v=iQoXFmbXRJA</a:t>
            </a:r>
            <a:r>
              <a:rPr lang="en-US" sz="1800" dirty="0"/>
              <a:t>  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40F8E-6765-4776-A6F4-035A207E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3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305615"/>
            <a:ext cx="7696200" cy="1143000"/>
          </a:xfrm>
        </p:spPr>
        <p:txBody>
          <a:bodyPr/>
          <a:lstStyle/>
          <a:p>
            <a:r>
              <a:rPr lang="en-US" dirty="0"/>
              <a:t>EM in exponential family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5793433" cy="4896544"/>
          </a:xfrm>
          <a:ln>
            <a:solidFill>
              <a:schemeClr val="tx1"/>
            </a:solidFill>
          </a:ln>
        </p:spPr>
      </p:pic>
      <p:sp>
        <p:nvSpPr>
          <p:cNvPr id="5" name="TekstSylinder 4"/>
          <p:cNvSpPr txBox="1"/>
          <p:nvPr/>
        </p:nvSpPr>
        <p:spPr>
          <a:xfrm>
            <a:off x="6444208" y="1557680"/>
            <a:ext cx="2304256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Why?  We can do computations in advance and just identify terms afterwards</a:t>
            </a:r>
          </a:p>
          <a:p>
            <a:endParaRPr lang="en-US" sz="1500" dirty="0"/>
          </a:p>
          <a:p>
            <a:r>
              <a:rPr lang="en-US" sz="1500" dirty="0"/>
              <a:t>Simplifies a lot of standard problems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2" y="459047"/>
            <a:ext cx="8712968" cy="1143000"/>
          </a:xfrm>
        </p:spPr>
        <p:txBody>
          <a:bodyPr/>
          <a:lstStyle/>
          <a:p>
            <a:r>
              <a:rPr lang="en-US" sz="2800" dirty="0"/>
              <a:t>The EM algorithms in exponential families E &amp; M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65"/>
          <a:stretch/>
        </p:blipFill>
        <p:spPr>
          <a:xfrm>
            <a:off x="1579710" y="1412776"/>
            <a:ext cx="5764367" cy="2740673"/>
          </a:xfrm>
        </p:spPr>
      </p:pic>
      <p:sp>
        <p:nvSpPr>
          <p:cNvPr id="5" name="Rektangel 4"/>
          <p:cNvSpPr/>
          <p:nvPr/>
        </p:nvSpPr>
        <p:spPr>
          <a:xfrm>
            <a:off x="3269893" y="3544942"/>
            <a:ext cx="417839" cy="5161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03356" y="3322855"/>
            <a:ext cx="13070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What is this?</a:t>
            </a:r>
          </a:p>
        </p:txBody>
      </p:sp>
      <p:cxnSp>
        <p:nvCxnSpPr>
          <p:cNvPr id="8" name="Rett pilkobling 7"/>
          <p:cNvCxnSpPr/>
          <p:nvPr/>
        </p:nvCxnSpPr>
        <p:spPr>
          <a:xfrm>
            <a:off x="1475656" y="3544942"/>
            <a:ext cx="1794237" cy="1001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3" t="60523"/>
          <a:stretch/>
        </p:blipFill>
        <p:spPr>
          <a:xfrm>
            <a:off x="342654" y="4380857"/>
            <a:ext cx="4347159" cy="1692560"/>
          </a:xfrm>
          <a:prstGeom prst="rect">
            <a:avLst/>
          </a:prstGeom>
          <a:ln>
            <a:solidFill>
              <a:srgbClr val="C0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/>
              <p:cNvSpPr txBox="1"/>
              <p:nvPr/>
            </p:nvSpPr>
            <p:spPr>
              <a:xfrm>
                <a:off x="5556968" y="5386949"/>
                <a:ext cx="2634824" cy="70634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7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7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7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7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kstSylinde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968" y="5386949"/>
                <a:ext cx="2634824" cy="706347"/>
              </a:xfrm>
              <a:prstGeom prst="rect">
                <a:avLst/>
              </a:prstGeom>
              <a:blipFill>
                <a:blip r:embed="rId3"/>
                <a:stretch>
                  <a:fillRect b="-2542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/>
              <p:cNvSpPr txBox="1"/>
              <p:nvPr/>
            </p:nvSpPr>
            <p:spPr>
              <a:xfrm>
                <a:off x="4869747" y="4578278"/>
                <a:ext cx="4128117" cy="371833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sz="210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en-US" sz="2100" i="1"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5" name="TekstSylin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747" y="4578278"/>
                <a:ext cx="4128117" cy="371833"/>
              </a:xfrm>
              <a:prstGeom prst="rect">
                <a:avLst/>
              </a:prstGeom>
              <a:blipFill>
                <a:blip r:embed="rId4"/>
                <a:stretch>
                  <a:fillRect l="-2346" t="-6061" b="-22727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tt pilkobling 16"/>
          <p:cNvCxnSpPr>
            <a:stCxn id="13" idx="3"/>
            <a:endCxn id="14" idx="1"/>
          </p:cNvCxnSpPr>
          <p:nvPr/>
        </p:nvCxnSpPr>
        <p:spPr>
          <a:xfrm>
            <a:off x="4689813" y="5227137"/>
            <a:ext cx="867155" cy="5129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/>
          <p:cNvCxnSpPr>
            <a:stCxn id="14" idx="0"/>
          </p:cNvCxnSpPr>
          <p:nvPr/>
        </p:nvCxnSpPr>
        <p:spPr>
          <a:xfrm flipV="1">
            <a:off x="6874380" y="4945555"/>
            <a:ext cx="937980" cy="4413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kobling 21"/>
          <p:cNvCxnSpPr/>
          <p:nvPr/>
        </p:nvCxnSpPr>
        <p:spPr>
          <a:xfrm>
            <a:off x="4669660" y="3933056"/>
            <a:ext cx="539955" cy="6360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kobling 24"/>
          <p:cNvCxnSpPr>
            <a:stCxn id="28" idx="2"/>
          </p:cNvCxnSpPr>
          <p:nvPr/>
        </p:nvCxnSpPr>
        <p:spPr>
          <a:xfrm flipH="1">
            <a:off x="7585694" y="3983845"/>
            <a:ext cx="32682" cy="5944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Sylinder 27"/>
              <p:cNvSpPr txBox="1"/>
              <p:nvPr/>
            </p:nvSpPr>
            <p:spPr>
              <a:xfrm>
                <a:off x="6889843" y="3544942"/>
                <a:ext cx="1457066" cy="43890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US" sz="1500" i="1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8" name="TekstSylinder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843" y="3544942"/>
                <a:ext cx="1457066" cy="4389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1043608" y="5517232"/>
            <a:ext cx="72008" cy="731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0857" y="6096287"/>
                <a:ext cx="4095119" cy="677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1</a:t>
                </a:r>
                <a:r>
                  <a:rPr lang="en-US" sz="1400" baseline="30000" dirty="0"/>
                  <a:t>st</a:t>
                </a:r>
                <a:r>
                  <a:rPr lang="en-US" sz="1400" dirty="0"/>
                  <a:t>  term: Multiply with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put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1400" dirty="0"/>
                  <a:t> outside integral, What remains inside integrates to 1  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57" y="6096287"/>
                <a:ext cx="4095119" cy="677686"/>
              </a:xfrm>
              <a:prstGeom prst="rect">
                <a:avLst/>
              </a:prstGeom>
              <a:blipFill>
                <a:blip r:embed="rId6"/>
                <a:stretch>
                  <a:fillRect l="-446" b="-90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2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  <p:bldP spid="15" grpId="0" animBg="1"/>
      <p:bldP spid="2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1485" y="315511"/>
            <a:ext cx="7696200" cy="1143000"/>
          </a:xfrm>
        </p:spPr>
        <p:txBody>
          <a:bodyPr/>
          <a:lstStyle/>
          <a:p>
            <a:r>
              <a:rPr lang="en-US" dirty="0"/>
              <a:t>Results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7"/>
          <a:stretch/>
        </p:blipFill>
        <p:spPr>
          <a:xfrm>
            <a:off x="546778" y="1470327"/>
            <a:ext cx="4405398" cy="887634"/>
          </a:xfr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11" y="3366815"/>
            <a:ext cx="7343927" cy="3149843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426998" y="2390144"/>
                <a:ext cx="810544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200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1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200" b="1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sz="1200" b="0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sz="1200" dirty="0"/>
                  <a:t>is the conditional expectation of the sufficient statistics given  the observed data.</a:t>
                </a:r>
                <a:r>
                  <a:rPr lang="en-US" sz="1200" dirty="0">
                    <a:solidFill>
                      <a:srgbClr val="333333"/>
                    </a:solidFill>
                    <a:latin typeface="Helvetica Neue"/>
                  </a:rPr>
                  <a:t> </a:t>
                </a:r>
              </a:p>
              <a:p>
                <a:endParaRPr lang="en-US" sz="1200" dirty="0">
                  <a:solidFill>
                    <a:srgbClr val="333333"/>
                  </a:solidFill>
                  <a:latin typeface="Helvetica Neue"/>
                </a:endParaRPr>
              </a:p>
              <a:p>
                <a14:m>
                  <m:oMath xmlns:m="http://schemas.openxmlformats.org/officeDocument/2006/math"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200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1" i="1" dirty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sz="1200" dirty="0">
                    <a:solidFill>
                      <a:srgbClr val="333333"/>
                    </a:solidFill>
                    <a:latin typeface="Helvetica Neue"/>
                  </a:rPr>
                  <a:t>is the unconditional expectation </a:t>
                </a:r>
                <a:r>
                  <a:rPr lang="en-US" sz="1200" dirty="0"/>
                  <a:t>of the sufficient statistic</a:t>
                </a:r>
                <a:endParaRPr lang="en-US" sz="1200" dirty="0">
                  <a:solidFill>
                    <a:srgbClr val="333333"/>
                  </a:solidFill>
                  <a:latin typeface="Helvetica Neue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998" y="2390144"/>
                <a:ext cx="8105442" cy="646331"/>
              </a:xfrm>
              <a:prstGeom prst="rect">
                <a:avLst/>
              </a:prstGeom>
              <a:blipFill>
                <a:blip r:embed="rId4"/>
                <a:stretch>
                  <a:fillRect t="-943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3C7901E-A910-4EB8-32B6-445D76400B41}"/>
                  </a:ext>
                </a:extLst>
              </p:cNvPr>
              <p:cNvSpPr/>
              <p:nvPr/>
            </p:nvSpPr>
            <p:spPr>
              <a:xfrm>
                <a:off x="5764517" y="1498645"/>
                <a:ext cx="223648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rgbClr val="333333"/>
                    </a:solidFill>
                  </a:rPr>
                  <a:t>For the exponential family the expressions simplify!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rgbClr val="333333"/>
                  </a:solidFill>
                  <a:latin typeface="Helvetica Neue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3C7901E-A910-4EB8-32B6-445D76400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517" y="1498645"/>
                <a:ext cx="2236483" cy="830997"/>
              </a:xfrm>
              <a:prstGeom prst="rect">
                <a:avLst/>
              </a:prstGeom>
              <a:blipFill>
                <a:blip r:embed="rId5"/>
                <a:stretch>
                  <a:fillRect l="-1635" t="-2206" r="-1907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205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331440"/>
            <a:ext cx="7696200" cy="1143000"/>
          </a:xfrm>
        </p:spPr>
        <p:txBody>
          <a:bodyPr/>
          <a:lstStyle/>
          <a:p>
            <a:r>
              <a:rPr lang="en-US" dirty="0"/>
              <a:t>Variance estimate in EM  (4.2.3.4)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474440"/>
                <a:ext cx="7696200" cy="5266928"/>
              </a:xfrm>
            </p:spPr>
            <p:txBody>
              <a:bodyPr/>
              <a:lstStyle/>
              <a:p>
                <a:r>
                  <a:rPr lang="en-US" sz="2400" dirty="0"/>
                  <a:t>Many approaches</a:t>
                </a:r>
              </a:p>
              <a:p>
                <a:r>
                  <a:rPr lang="en-US" sz="2400" dirty="0"/>
                  <a:t>Approximation using, information matrix   </a:t>
                </a:r>
                <a:br>
                  <a:rPr lang="nb-NO" sz="2400" b="0" i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(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′′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(observed information matrix)</a:t>
                </a:r>
              </a:p>
              <a:p>
                <a:pPr lvl="1"/>
                <a:r>
                  <a:rPr lang="en-US" sz="2000" dirty="0"/>
                  <a:t>Louis method  (4.2.3.1), Just the part about </a:t>
                </a:r>
                <a:br>
                  <a:rPr lang="en-US" sz="2000" dirty="0"/>
                </a:br>
                <a:r>
                  <a:rPr lang="en-US" sz="2000" dirty="0"/>
                  <a:t>complete and missing information</a:t>
                </a:r>
              </a:p>
              <a:p>
                <a:pPr lvl="1"/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The SEM algorithm (4.2.3.2)</a:t>
                </a:r>
              </a:p>
              <a:p>
                <a:pPr lvl="1"/>
                <a:r>
                  <a:rPr lang="en-US" sz="2000" dirty="0"/>
                  <a:t>Empirical information (4.2.3.4)</a:t>
                </a:r>
              </a:p>
              <a:p>
                <a:pPr lvl="1"/>
                <a:r>
                  <a:rPr lang="en-US" sz="2000" dirty="0"/>
                  <a:t>Numerical Differentiation (4.2.3.5)</a:t>
                </a:r>
              </a:p>
              <a:p>
                <a:r>
                  <a:rPr lang="en-US" sz="2400" dirty="0"/>
                  <a:t>Bootstrapping  (4.2.3.3 for EM)</a:t>
                </a:r>
              </a:p>
              <a:p>
                <a:pPr lvl="1"/>
                <a:r>
                  <a:rPr lang="en-US" sz="2000" dirty="0"/>
                  <a:t>General approach (9.1 &amp; 9.2)</a:t>
                </a:r>
              </a:p>
              <a:p>
                <a:pPr lvl="1"/>
                <a:endParaRPr lang="en-US" sz="2000" dirty="0"/>
              </a:p>
              <a:p>
                <a:pPr marL="3429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474440"/>
                <a:ext cx="7696200" cy="5266928"/>
              </a:xfrm>
              <a:blipFill>
                <a:blip r:embed="rId2"/>
                <a:stretch>
                  <a:fillRect l="-1109" t="-8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8442" y="325432"/>
            <a:ext cx="7886700" cy="994172"/>
          </a:xfrm>
        </p:spPr>
        <p:txBody>
          <a:bodyPr/>
          <a:lstStyle/>
          <a:p>
            <a:r>
              <a:rPr lang="en-US" sz="2800" dirty="0"/>
              <a:t>Missing information (4.2.3.1)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/>
              <p:cNvSpPr/>
              <p:nvPr/>
            </p:nvSpPr>
            <p:spPr>
              <a:xfrm>
                <a:off x="1396966" y="2318966"/>
                <a:ext cx="5305926" cy="542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ℓ</m:t>
                                      </m:r>
                                    </m:e>
                                    <m:sup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</m:d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=−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Rektange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966" y="2318966"/>
                <a:ext cx="5305926" cy="542264"/>
              </a:xfrm>
              <a:prstGeom prst="rect">
                <a:avLst/>
              </a:prstGeom>
              <a:blipFill>
                <a:blip r:embed="rId2"/>
                <a:stretch>
                  <a:fillRect t="-160674" b="-2280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1043740" y="3286016"/>
                <a:ext cx="5305926" cy="394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         </m:t>
                      </m:r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𝒀</m:t>
                          </m:r>
                        </m:sub>
                      </m:sSub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</a:rPr>
                        <m:t>    −     </m:t>
                      </m:r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r>
                        <a:rPr lang="en-US" sz="1800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740" y="3286016"/>
                <a:ext cx="5305926" cy="394210"/>
              </a:xfrm>
              <a:prstGeom prst="rect">
                <a:avLst/>
              </a:prstGeom>
              <a:blipFill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2195489" y="1441962"/>
                <a:ext cx="3405484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489" y="1441962"/>
                <a:ext cx="3405484" cy="404983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/>
          <p:cNvSpPr txBox="1"/>
          <p:nvPr/>
        </p:nvSpPr>
        <p:spPr>
          <a:xfrm>
            <a:off x="757990" y="3714830"/>
            <a:ext cx="20265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Observed information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2749729" y="3714830"/>
            <a:ext cx="20168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Complete information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4805974" y="3708342"/>
            <a:ext cx="184537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Missing information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890130" y="1534433"/>
            <a:ext cx="16423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So you do not differentiate with respect to second argument</a:t>
            </a:r>
          </a:p>
        </p:txBody>
      </p:sp>
      <p:cxnSp>
        <p:nvCxnSpPr>
          <p:cNvPr id="12" name="Rett pilkobling 11"/>
          <p:cNvCxnSpPr/>
          <p:nvPr/>
        </p:nvCxnSpPr>
        <p:spPr>
          <a:xfrm flipH="1">
            <a:off x="5897526" y="2101429"/>
            <a:ext cx="938463" cy="305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/>
          <p:cNvCxnSpPr/>
          <p:nvPr/>
        </p:nvCxnSpPr>
        <p:spPr>
          <a:xfrm flipH="1">
            <a:off x="4228815" y="2101429"/>
            <a:ext cx="2565061" cy="250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618442" y="4572080"/>
                <a:ext cx="7886700" cy="1208147"/>
              </a:xfrm>
            </p:spPr>
            <p:txBody>
              <a:bodyPr/>
              <a:lstStyle/>
              <a:p>
                <a:r>
                  <a:rPr lang="en-US" sz="2000" dirty="0"/>
                  <a:t>Nice way of understanding the information loss in missing data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Sometimes easier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𝒀</m:t>
                        </m:r>
                      </m:sub>
                    </m:sSub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𝒁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𝑿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8442" y="4572080"/>
                <a:ext cx="7886700" cy="1208147"/>
              </a:xfrm>
              <a:blipFill>
                <a:blip r:embed="rId5"/>
                <a:stretch>
                  <a:fillRect l="-696" t="-2020"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4" name="Plassholder for innhold 3">
            <a:extLst>
              <a:ext uri="{FF2B5EF4-FFF2-40B4-BE49-F238E27FC236}">
                <a16:creationId xmlns:a16="http://schemas.microsoft.com/office/drawing/2014/main" id="{90AED750-F6DA-4324-8EDD-B4681F76AC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 t="22393" r="21354" b="67655"/>
          <a:stretch/>
        </p:blipFill>
        <p:spPr bwMode="auto">
          <a:xfrm>
            <a:off x="5152604" y="159168"/>
            <a:ext cx="4036207" cy="41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901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86700" cy="994172"/>
          </a:xfrm>
        </p:spPr>
        <p:txBody>
          <a:bodyPr/>
          <a:lstStyle/>
          <a:p>
            <a:r>
              <a:rPr lang="en-US" dirty="0"/>
              <a:t>Empirical information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47"/>
          <a:stretch/>
        </p:blipFill>
        <p:spPr>
          <a:xfrm>
            <a:off x="1043608" y="1124743"/>
            <a:ext cx="6840760" cy="1944217"/>
          </a:xfrm>
          <a:ln>
            <a:solidFill>
              <a:schemeClr val="tx1"/>
            </a:solidFill>
          </a:ln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58692" r="-70" b="361"/>
          <a:stretch/>
        </p:blipFill>
        <p:spPr bwMode="auto">
          <a:xfrm>
            <a:off x="1043608" y="4293096"/>
            <a:ext cx="6840760" cy="21602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5229200"/>
                <a:ext cx="2198068" cy="707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how</a:t>
                </a:r>
                <a:r>
                  <a:rPr lang="nb-NO" dirty="0"/>
                  <a:t>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compute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ℓ′(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229200"/>
                <a:ext cx="2198068" cy="707886"/>
              </a:xfrm>
              <a:prstGeom prst="rect">
                <a:avLst/>
              </a:prstGeom>
              <a:blipFill>
                <a:blip r:embed="rId3"/>
                <a:stretch>
                  <a:fillRect l="-2762" t="-3390" r="-829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 flipV="1">
            <a:off x="5796136" y="5373216"/>
            <a:ext cx="72008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2" b="39944"/>
          <a:stretch/>
        </p:blipFill>
        <p:spPr bwMode="auto">
          <a:xfrm>
            <a:off x="1043608" y="3068960"/>
            <a:ext cx="6840760" cy="1224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91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en-US" dirty="0"/>
              <a:t>Computing the score function in EM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9" r="28375" b="47608"/>
          <a:stretch/>
        </p:blipFill>
        <p:spPr>
          <a:xfrm>
            <a:off x="1023692" y="1972138"/>
            <a:ext cx="5400600" cy="158417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1248113" y="1469559"/>
                <a:ext cx="3405484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113" y="1469559"/>
                <a:ext cx="3405484" cy="404983"/>
              </a:xfrm>
              <a:prstGeom prst="rect">
                <a:avLst/>
              </a:prstGeom>
              <a:blipFill>
                <a:blip r:embed="rId3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61" r="37925" b="38505"/>
          <a:stretch/>
        </p:blipFill>
        <p:spPr bwMode="auto">
          <a:xfrm>
            <a:off x="1023692" y="3653910"/>
            <a:ext cx="46805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64" r="40791" b="16177"/>
          <a:stretch/>
        </p:blipFill>
        <p:spPr bwMode="auto">
          <a:xfrm>
            <a:off x="1023692" y="4252963"/>
            <a:ext cx="44644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91"/>
          <a:stretch/>
        </p:blipFill>
        <p:spPr bwMode="auto">
          <a:xfrm>
            <a:off x="1023692" y="5589240"/>
            <a:ext cx="7540134" cy="81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511680" y="4300330"/>
                <a:ext cx="3113609" cy="5448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-</a:t>
                </a:r>
                <a:r>
                  <a:rPr lang="en-US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680" y="4300330"/>
                <a:ext cx="3113609" cy="544893"/>
              </a:xfrm>
              <a:prstGeom prst="rect">
                <a:avLst/>
              </a:prstGeom>
              <a:blipFill>
                <a:blip r:embed="rId4"/>
                <a:stretch>
                  <a:fillRect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9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9776" y="332656"/>
            <a:ext cx="7696200" cy="1143000"/>
          </a:xfrm>
        </p:spPr>
        <p:txBody>
          <a:bodyPr/>
          <a:lstStyle/>
          <a:p>
            <a:r>
              <a:rPr lang="en-US" dirty="0"/>
              <a:t>Bootstrapping 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424936" cy="475252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General Bootstrap</a:t>
                </a:r>
              </a:p>
              <a:p>
                <a:r>
                  <a:rPr lang="en-US" dirty="0"/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i.e. a way to compute an estimate</a:t>
                </a:r>
              </a:p>
              <a:p>
                <a:endParaRPr lang="en-US" dirty="0"/>
              </a:p>
              <a:p>
                <a:r>
                  <a:rPr lang="en-US" dirty="0"/>
                  <a:t>Algorithm: </a:t>
                </a:r>
              </a:p>
              <a:p>
                <a:pPr lvl="1"/>
                <a:r>
                  <a:rPr lang="en-US" dirty="0"/>
                  <a:t>For j=1,…,B</a:t>
                </a:r>
              </a:p>
              <a:p>
                <a:pPr lvl="2"/>
                <a:r>
                  <a:rPr lang="en-US" dirty="0"/>
                  <a:t>Generate sample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, from an approximation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(parametric / nonparametric)</a:t>
                </a:r>
              </a:p>
              <a:p>
                <a:pPr lvl="2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en-US" dirty="0"/>
                  <a:t> can be seen as a samples from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dirty="0"/>
                  <a:t>Compute variance, quantiles, etc.  empirically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the EM algorithm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computed by EM algorithm,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𝐸𝑀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Parametric: Sample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iid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keep only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300" dirty="0"/>
                  <a:t>, i.e.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b="1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Nonparametric: Sample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with replacement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endParaRPr lang="en-US" b="1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424936" cy="4752528"/>
              </a:xfrm>
              <a:blipFill>
                <a:blip r:embed="rId2"/>
                <a:stretch>
                  <a:fillRect l="-507" t="-19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30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D316-0892-042A-CB02-298E03FCD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A490-3345-052F-5B5A-C71650DC7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69C2F-1EA9-016E-7651-D32D8D8E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9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37" y="1268760"/>
            <a:ext cx="6582740" cy="5112568"/>
          </a:xfrm>
        </p:spPr>
      </p:pic>
      <p:grpSp>
        <p:nvGrpSpPr>
          <p:cNvPr id="17" name="Gruppe 16"/>
          <p:cNvGrpSpPr/>
          <p:nvPr/>
        </p:nvGrpSpPr>
        <p:grpSpPr>
          <a:xfrm>
            <a:off x="5640379" y="1628800"/>
            <a:ext cx="3024336" cy="1728623"/>
            <a:chOff x="7696679" y="215890"/>
            <a:chExt cx="3837219" cy="20863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 rotWithShape="1">
            <a:blip r:embed="rId3"/>
            <a:srcRect l="17647"/>
            <a:stretch/>
          </p:blipFill>
          <p:spPr>
            <a:xfrm>
              <a:off x="7696679" y="215890"/>
              <a:ext cx="3837219" cy="2086334"/>
            </a:xfrm>
            <a:prstGeom prst="rect">
              <a:avLst/>
            </a:prstGeom>
          </p:spPr>
        </p:pic>
        <p:grpSp>
          <p:nvGrpSpPr>
            <p:cNvPr id="10" name="Gruppe 9"/>
            <p:cNvGrpSpPr/>
            <p:nvPr/>
          </p:nvGrpSpPr>
          <p:grpSpPr>
            <a:xfrm>
              <a:off x="7755271" y="547174"/>
              <a:ext cx="2749551" cy="1417588"/>
              <a:chOff x="10072905" y="2719081"/>
              <a:chExt cx="2749551" cy="1417588"/>
            </a:xfrm>
          </p:grpSpPr>
          <p:sp>
            <p:nvSpPr>
              <p:cNvPr id="9" name="Ellipse 8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kstSylinder 6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7" name="TekstSylinder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Ellipse 8"/>
              <p:cNvSpPr/>
              <p:nvPr/>
            </p:nvSpPr>
            <p:spPr>
              <a:xfrm>
                <a:off x="10079963" y="2719081"/>
                <a:ext cx="474980" cy="44449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0" name="Ellipse 8"/>
              <p:cNvSpPr/>
              <p:nvPr/>
            </p:nvSpPr>
            <p:spPr>
              <a:xfrm>
                <a:off x="11200920" y="2725998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21" name="Ellipse 8"/>
              <p:cNvSpPr/>
              <p:nvPr/>
            </p:nvSpPr>
            <p:spPr>
              <a:xfrm>
                <a:off x="12347475" y="2724799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</p:grpSp>
        <p:grpSp>
          <p:nvGrpSpPr>
            <p:cNvPr id="11" name="Gruppe 10"/>
            <p:cNvGrpSpPr/>
            <p:nvPr/>
          </p:nvGrpSpPr>
          <p:grpSpPr>
            <a:xfrm>
              <a:off x="8866237" y="1525846"/>
              <a:ext cx="540285" cy="468471"/>
              <a:chOff x="10072905" y="3668198"/>
              <a:chExt cx="540285" cy="468471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kstSylinder 12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3" name="TekstSylinder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uppe 13"/>
            <p:cNvGrpSpPr/>
            <p:nvPr/>
          </p:nvGrpSpPr>
          <p:grpSpPr>
            <a:xfrm>
              <a:off x="10007600" y="1525846"/>
              <a:ext cx="540285" cy="468471"/>
              <a:chOff x="10072905" y="3668198"/>
              <a:chExt cx="540285" cy="468471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kstSylinder 15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6" name="TekstSylinder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9301" y="336298"/>
            <a:ext cx="7696200" cy="1143000"/>
          </a:xfrm>
        </p:spPr>
        <p:txBody>
          <a:bodyPr/>
          <a:lstStyle/>
          <a:p>
            <a:r>
              <a:rPr lang="nb-NO" dirty="0"/>
              <a:t>EM-</a:t>
            </a:r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27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 - </a:t>
            </a:r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r>
              <a:rPr lang="nb-NO" dirty="0"/>
              <a:t>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9"/>
          <a:stretch/>
        </p:blipFill>
        <p:spPr>
          <a:xfrm>
            <a:off x="827584" y="1916832"/>
            <a:ext cx="8208579" cy="367240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48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idea in hidden Markov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6452" y="2420888"/>
                <a:ext cx="7696200" cy="2016224"/>
              </a:xfrm>
            </p:spPr>
            <p:txBody>
              <a:bodyPr/>
              <a:lstStyle/>
              <a:p>
                <a:r>
                  <a:rPr lang="en-US" dirty="0"/>
                  <a:t>We compute «forward»   (filtering)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Then we compute backward  (smoothing)</a:t>
                </a:r>
              </a:p>
              <a:p>
                <a:endParaRPr lang="en-US" dirty="0"/>
              </a:p>
              <a:p>
                <a:r>
                  <a:rPr lang="en-US" dirty="0"/>
                  <a:t>At the end we combine to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6452" y="2420888"/>
                <a:ext cx="7696200" cy="2016224"/>
              </a:xfrm>
              <a:blipFill>
                <a:blip r:embed="rId2"/>
                <a:stretch>
                  <a:fillRect l="-1425" t="-3021" b="-716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62574" y="3069942"/>
                <a:ext cx="1517338" cy="337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574" y="3069942"/>
                <a:ext cx="1517338" cy="337336"/>
              </a:xfrm>
              <a:prstGeom prst="rect">
                <a:avLst/>
              </a:prstGeom>
              <a:blipFill>
                <a:blip r:embed="rId3"/>
                <a:stretch>
                  <a:fillRect l="-3213" t="-1818" r="-6024" b="-2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45460" y="1982380"/>
                <a:ext cx="12078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460" y="1982380"/>
                <a:ext cx="1207831" cy="307777"/>
              </a:xfrm>
              <a:prstGeom prst="rect">
                <a:avLst/>
              </a:prstGeom>
              <a:blipFill>
                <a:blip r:embed="rId4"/>
                <a:stretch>
                  <a:fillRect l="-3030" r="-6061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23928" y="3069942"/>
                <a:ext cx="11319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069942"/>
                <a:ext cx="1131912" cy="307777"/>
              </a:xfrm>
              <a:prstGeom prst="rect">
                <a:avLst/>
              </a:prstGeom>
              <a:blipFill>
                <a:blip r:embed="rId5"/>
                <a:stretch>
                  <a:fillRect l="-4324" r="-8108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7544" y="3069942"/>
                <a:ext cx="1762598" cy="337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069942"/>
                <a:ext cx="1762598" cy="337336"/>
              </a:xfrm>
              <a:prstGeom prst="rect">
                <a:avLst/>
              </a:prstGeom>
              <a:blipFill>
                <a:blip r:embed="rId6"/>
                <a:stretch>
                  <a:fillRect l="-3114" t="-1818" r="-5190" b="-2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69449" y="3069942"/>
                <a:ext cx="1377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449" y="3069942"/>
                <a:ext cx="1377172" cy="307777"/>
              </a:xfrm>
              <a:prstGeom prst="rect">
                <a:avLst/>
              </a:prstGeom>
              <a:blipFill>
                <a:blip r:embed="rId7"/>
                <a:stretch>
                  <a:fillRect l="-3097" r="-6195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930" y="3112492"/>
                <a:ext cx="12377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930" y="3112492"/>
                <a:ext cx="1237711" cy="307777"/>
              </a:xfrm>
              <a:prstGeom prst="rect">
                <a:avLst/>
              </a:prstGeom>
              <a:blipFill>
                <a:blip r:embed="rId8"/>
                <a:stretch>
                  <a:fillRect l="-3941" r="-6897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55576" y="34068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50192" y="342575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95936" y="3408828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90552" y="3427710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69612" y="34202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2432402" y="1909390"/>
            <a:ext cx="229788" cy="124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3131840" y="1849306"/>
            <a:ext cx="423664" cy="2242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208266" y="165408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 time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4862" y="1663427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1710" y="316359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7491930" y="2996952"/>
            <a:ext cx="1328542" cy="936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20201" y="4477456"/>
                <a:ext cx="11848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201" y="4477456"/>
                <a:ext cx="1184812" cy="307777"/>
              </a:xfrm>
              <a:prstGeom prst="rect">
                <a:avLst/>
              </a:prstGeom>
              <a:blipFill>
                <a:blip r:embed="rId9"/>
                <a:stretch>
                  <a:fillRect l="-3590" r="-6667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09536" y="4493107"/>
                <a:ext cx="14300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536" y="4493107"/>
                <a:ext cx="1430071" cy="307777"/>
              </a:xfrm>
              <a:prstGeom prst="rect">
                <a:avLst/>
              </a:prstGeom>
              <a:blipFill>
                <a:blip r:embed="rId10"/>
                <a:stretch>
                  <a:fillRect l="-2979" r="-5532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2331" y="4485969"/>
                <a:ext cx="14300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31" y="4485969"/>
                <a:ext cx="1430071" cy="307777"/>
              </a:xfrm>
              <a:prstGeom prst="rect">
                <a:avLst/>
              </a:prstGeom>
              <a:blipFill>
                <a:blip r:embed="rId11"/>
                <a:stretch>
                  <a:fillRect l="-2979" r="-5532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84578" y="4477456"/>
                <a:ext cx="12157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1: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78" y="4477456"/>
                <a:ext cx="1215717" cy="307777"/>
              </a:xfrm>
              <a:prstGeom prst="rect">
                <a:avLst/>
              </a:prstGeom>
              <a:blipFill>
                <a:blip r:embed="rId12"/>
                <a:stretch>
                  <a:fillRect l="-4020" r="-7035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5330179" y="4394353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234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err="1"/>
              <a:t>Hidden</a:t>
            </a:r>
            <a:r>
              <a:rPr lang="nb-NO" dirty="0"/>
              <a:t> Markov </a:t>
            </a:r>
            <a:r>
              <a:rPr lang="nb-NO" dirty="0" err="1"/>
              <a:t>model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4" b="7990"/>
          <a:stretch/>
        </p:blipFill>
        <p:spPr>
          <a:xfrm>
            <a:off x="558210" y="1629974"/>
            <a:ext cx="5688632" cy="423247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pSp>
        <p:nvGrpSpPr>
          <p:cNvPr id="5" name="Gruppe 16"/>
          <p:cNvGrpSpPr/>
          <p:nvPr/>
        </p:nvGrpSpPr>
        <p:grpSpPr>
          <a:xfrm>
            <a:off x="5724128" y="2420888"/>
            <a:ext cx="3024336" cy="1728623"/>
            <a:chOff x="7696679" y="215890"/>
            <a:chExt cx="3837219" cy="20863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 rotWithShape="1">
            <a:blip r:embed="rId3"/>
            <a:srcRect l="17647"/>
            <a:stretch/>
          </p:blipFill>
          <p:spPr>
            <a:xfrm>
              <a:off x="7696679" y="215890"/>
              <a:ext cx="3837219" cy="2086334"/>
            </a:xfrm>
            <a:prstGeom prst="rect">
              <a:avLst/>
            </a:prstGeom>
          </p:spPr>
        </p:pic>
        <p:grpSp>
          <p:nvGrpSpPr>
            <p:cNvPr id="7" name="Gruppe 9"/>
            <p:cNvGrpSpPr/>
            <p:nvPr/>
          </p:nvGrpSpPr>
          <p:grpSpPr>
            <a:xfrm>
              <a:off x="7755271" y="547174"/>
              <a:ext cx="2749551" cy="1417588"/>
              <a:chOff x="10072905" y="2719081"/>
              <a:chExt cx="2749551" cy="1417588"/>
            </a:xfrm>
          </p:grpSpPr>
          <p:sp>
            <p:nvSpPr>
              <p:cNvPr id="14" name="Ellipse 8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kstSylinder 6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7" name="TekstSylinder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Ellipse 8"/>
              <p:cNvSpPr/>
              <p:nvPr/>
            </p:nvSpPr>
            <p:spPr>
              <a:xfrm>
                <a:off x="10079963" y="2719081"/>
                <a:ext cx="474980" cy="44449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7" name="Ellipse 8"/>
              <p:cNvSpPr/>
              <p:nvPr/>
            </p:nvSpPr>
            <p:spPr>
              <a:xfrm>
                <a:off x="11200920" y="2725998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p:sp>
            <p:nvSpPr>
              <p:cNvPr id="18" name="Ellipse 8"/>
              <p:cNvSpPr/>
              <p:nvPr/>
            </p:nvSpPr>
            <p:spPr>
              <a:xfrm>
                <a:off x="12347475" y="2724799"/>
                <a:ext cx="474981" cy="4444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</p:grpSp>
        <p:grpSp>
          <p:nvGrpSpPr>
            <p:cNvPr id="8" name="Gruppe 10"/>
            <p:cNvGrpSpPr/>
            <p:nvPr/>
          </p:nvGrpSpPr>
          <p:grpSpPr>
            <a:xfrm>
              <a:off x="8866237" y="1525846"/>
              <a:ext cx="540285" cy="468471"/>
              <a:chOff x="10072905" y="3668198"/>
              <a:chExt cx="540285" cy="468471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kstSylinder 12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3" name="TekstSylinder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" name="Gruppe 13"/>
            <p:cNvGrpSpPr/>
            <p:nvPr/>
          </p:nvGrpSpPr>
          <p:grpSpPr>
            <a:xfrm>
              <a:off x="10007600" y="1525846"/>
              <a:ext cx="540285" cy="468471"/>
              <a:chOff x="10072905" y="3668198"/>
              <a:chExt cx="540285" cy="468471"/>
            </a:xfrm>
          </p:grpSpPr>
          <p:sp>
            <p:nvSpPr>
              <p:cNvPr id="10" name="Ellipse 14"/>
              <p:cNvSpPr/>
              <p:nvPr/>
            </p:nvSpPr>
            <p:spPr>
              <a:xfrm>
                <a:off x="10072905" y="3668198"/>
                <a:ext cx="474980" cy="4445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5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kstSylinder 15"/>
                  <p:cNvSpPr txBox="1"/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5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nb-NO" sz="1500" dirty="0"/>
                  </a:p>
                </p:txBody>
              </p:sp>
            </mc:Choice>
            <mc:Fallback xmlns="">
              <p:sp>
                <p:nvSpPr>
                  <p:cNvPr id="16" name="TekstSylinder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2905" y="3705782"/>
                    <a:ext cx="540285" cy="43088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753742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96200" cy="1143000"/>
          </a:xfrm>
        </p:spPr>
        <p:txBody>
          <a:bodyPr/>
          <a:lstStyle/>
          <a:p>
            <a:r>
              <a:rPr lang="nb-NO" dirty="0"/>
              <a:t>HMM forward </a:t>
            </a:r>
            <a:r>
              <a:rPr lang="nb-NO" dirty="0" err="1"/>
              <a:t>equations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00"/>
          <a:stretch/>
        </p:blipFill>
        <p:spPr>
          <a:xfrm>
            <a:off x="899592" y="1196753"/>
            <a:ext cx="6048672" cy="12961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0" b="27909"/>
          <a:stretch/>
        </p:blipFill>
        <p:spPr bwMode="auto">
          <a:xfrm>
            <a:off x="899592" y="2533241"/>
            <a:ext cx="604867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8"/>
          <a:stretch/>
        </p:blipFill>
        <p:spPr bwMode="auto">
          <a:xfrm>
            <a:off x="899592" y="4725144"/>
            <a:ext cx="6048672" cy="12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A1BA35-F29B-481A-BEC4-E04752A3E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789040"/>
            <a:ext cx="2441297" cy="13978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56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en-US" dirty="0"/>
              <a:t>Backward equations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75"/>
          <a:stretch/>
        </p:blipFill>
        <p:spPr>
          <a:xfrm>
            <a:off x="1043608" y="1196752"/>
            <a:ext cx="6749668" cy="266429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76" b="19158"/>
          <a:stretch/>
        </p:blipFill>
        <p:spPr bwMode="auto">
          <a:xfrm>
            <a:off x="1043608" y="4509120"/>
            <a:ext cx="67496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20"/>
          <a:stretch/>
        </p:blipFill>
        <p:spPr bwMode="auto">
          <a:xfrm>
            <a:off x="1043608" y="5275312"/>
            <a:ext cx="6749668" cy="88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56" b="32178"/>
          <a:stretch/>
        </p:blipFill>
        <p:spPr bwMode="auto">
          <a:xfrm>
            <a:off x="1043608" y="3861048"/>
            <a:ext cx="67496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3528" y="2923609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Expand</a:t>
            </a:r>
          </a:p>
        </p:txBody>
      </p:sp>
      <p:sp>
        <p:nvSpPr>
          <p:cNvPr id="9" name="Left Brace 8"/>
          <p:cNvSpPr/>
          <p:nvPr/>
        </p:nvSpPr>
        <p:spPr bwMode="auto">
          <a:xfrm>
            <a:off x="1475656" y="2480646"/>
            <a:ext cx="216024" cy="128603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3954392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465313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Bayes formula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28" y="5333146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5436096" y="4237185"/>
            <a:ext cx="960722" cy="4159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72200" y="399403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994039"/>
                <a:ext cx="2520280" cy="400110"/>
              </a:xfrm>
              <a:prstGeom prst="rect">
                <a:avLst/>
              </a:prstGeom>
              <a:blipFill>
                <a:blip r:embed="rId3"/>
                <a:stretch>
                  <a:fillRect r="-242"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 bwMode="auto">
          <a:xfrm>
            <a:off x="6396818" y="3745473"/>
            <a:ext cx="2664296" cy="74912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Because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of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the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200" dirty="0"/>
              <a:t>M</a:t>
            </a:r>
            <a:r>
              <a:rPr kumimoji="0" 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arkov </a:t>
            </a:r>
            <a:r>
              <a:rPr kumimoji="0" 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structure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17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/>
      <p:bldP spid="13" grpId="0"/>
      <p:bldP spid="14" grpId="0"/>
      <p:bldP spid="16" grpId="0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6280" y="332656"/>
            <a:ext cx="7696200" cy="1143000"/>
          </a:xfrm>
        </p:spPr>
        <p:txBody>
          <a:bodyPr/>
          <a:lstStyle/>
          <a:p>
            <a:r>
              <a:rPr lang="nb-NO" dirty="0" err="1"/>
              <a:t>Sequence</a:t>
            </a:r>
            <a:r>
              <a:rPr lang="nb-NO" dirty="0"/>
              <a:t> </a:t>
            </a:r>
            <a:r>
              <a:rPr lang="nb-NO" dirty="0" err="1"/>
              <a:t>probability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809420" y="6237312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4" r="11011" b="51587"/>
          <a:stretch/>
        </p:blipFill>
        <p:spPr bwMode="auto">
          <a:xfrm>
            <a:off x="1479319" y="1268760"/>
            <a:ext cx="7344816" cy="15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30" r="11011" b="42684"/>
          <a:stretch/>
        </p:blipFill>
        <p:spPr bwMode="auto">
          <a:xfrm>
            <a:off x="1479319" y="3087460"/>
            <a:ext cx="7344816" cy="41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66" r="11011" b="28192"/>
          <a:stretch/>
        </p:blipFill>
        <p:spPr bwMode="auto">
          <a:xfrm>
            <a:off x="1426539" y="3824750"/>
            <a:ext cx="73448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7" r="50677" b="9366"/>
          <a:stretch/>
        </p:blipFill>
        <p:spPr bwMode="auto">
          <a:xfrm>
            <a:off x="1426539" y="4869160"/>
            <a:ext cx="40709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0835" y="3117632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835" y="405624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Bayes formula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835" y="4989910"/>
            <a:ext cx="144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Recognize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406BF-4A43-8156-32E5-71E40871FE6E}"/>
              </a:ext>
            </a:extLst>
          </p:cNvPr>
          <p:cNvSpPr txBox="1"/>
          <p:nvPr/>
        </p:nvSpPr>
        <p:spPr>
          <a:xfrm>
            <a:off x="6840086" y="3093885"/>
            <a:ext cx="21130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shadow for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i:n</a:t>
            </a:r>
            <a:endParaRPr lang="en-US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/>
              <a:t>HMM - M-</a:t>
            </a:r>
            <a:r>
              <a:rPr lang="nb-NO" dirty="0" err="1"/>
              <a:t>step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b="54412"/>
          <a:stretch/>
        </p:blipFill>
        <p:spPr>
          <a:xfrm>
            <a:off x="1023864" y="1702768"/>
            <a:ext cx="7110552" cy="1656184"/>
          </a:xfrm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9" b="7353"/>
          <a:stretch/>
        </p:blipFill>
        <p:spPr bwMode="auto">
          <a:xfrm>
            <a:off x="971600" y="3564605"/>
            <a:ext cx="71105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8535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31810</TotalTime>
  <Words>1323</Words>
  <Application>Microsoft Office PowerPoint</Application>
  <PresentationFormat>On-screen Show (4:3)</PresentationFormat>
  <Paragraphs>269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Cambria Math</vt:lpstr>
      <vt:lpstr>Helvetica Neue</vt:lpstr>
      <vt:lpstr>Blank Presentation</vt:lpstr>
      <vt:lpstr>STK-4051/9051  Computational Statistics  Spring 2024 Chapter 4 part 2 </vt:lpstr>
      <vt:lpstr>Last time</vt:lpstr>
      <vt:lpstr>Bootstrapping</vt:lpstr>
      <vt:lpstr>EM algorithm</vt:lpstr>
      <vt:lpstr>Last time about EM</vt:lpstr>
      <vt:lpstr>EM algorithm</vt:lpstr>
      <vt:lpstr>Mixture gaussian distribution</vt:lpstr>
      <vt:lpstr>Example: Mixture Gaussian clustering</vt:lpstr>
      <vt:lpstr>Example: Mixture Gaussian clustering</vt:lpstr>
      <vt:lpstr>E-step- Mixture Gaussian </vt:lpstr>
      <vt:lpstr>PowerPoint Presentation</vt:lpstr>
      <vt:lpstr>M-step- Mixture Gaussian </vt:lpstr>
      <vt:lpstr>Examples galaxy</vt:lpstr>
      <vt:lpstr>EM clustering of Old Faithful eruption data. </vt:lpstr>
      <vt:lpstr>Info </vt:lpstr>
      <vt:lpstr>EM in exponential family</vt:lpstr>
      <vt:lpstr>The EM algorithms in exponential families E &amp; M</vt:lpstr>
      <vt:lpstr>Results </vt:lpstr>
      <vt:lpstr>Variance estimate in EM  (4.2.3.4) </vt:lpstr>
      <vt:lpstr>Missing information (4.2.3.1)</vt:lpstr>
      <vt:lpstr>Empirical information</vt:lpstr>
      <vt:lpstr>Computing the score function in EM</vt:lpstr>
      <vt:lpstr>Bootstrapping EM algorithm</vt:lpstr>
      <vt:lpstr>PowerPoint Presentation</vt:lpstr>
      <vt:lpstr>EM-Hidden Markov model</vt:lpstr>
      <vt:lpstr>EM - Hidden Markov model </vt:lpstr>
      <vt:lpstr>General idea in hidden Markov Model</vt:lpstr>
      <vt:lpstr>Hidden Markov model</vt:lpstr>
      <vt:lpstr>HMM forward equations</vt:lpstr>
      <vt:lpstr>Backward equations</vt:lpstr>
      <vt:lpstr>Sequence probability</vt:lpstr>
      <vt:lpstr>HMM - M-step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 part 2</dc:title>
  <dc:subject/>
  <dc:creator>Odd Kolbjørnsen</dc:creator>
  <cp:keywords/>
  <dc:description/>
  <cp:lastModifiedBy>Odd Kolbjørnsen</cp:lastModifiedBy>
  <cp:revision>432</cp:revision>
  <dcterms:created xsi:type="dcterms:W3CDTF">2018-08-23T16:15:48Z</dcterms:created>
  <dcterms:modified xsi:type="dcterms:W3CDTF">2024-02-05T16:48:32Z</dcterms:modified>
  <cp:category/>
</cp:coreProperties>
</file>