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18" r:id="rId3"/>
    <p:sldId id="257" r:id="rId4"/>
    <p:sldId id="258" r:id="rId5"/>
    <p:sldId id="310" r:id="rId6"/>
    <p:sldId id="311" r:id="rId7"/>
    <p:sldId id="260" r:id="rId8"/>
    <p:sldId id="312" r:id="rId9"/>
    <p:sldId id="313" r:id="rId10"/>
    <p:sldId id="315" r:id="rId11"/>
    <p:sldId id="314" r:id="rId12"/>
    <p:sldId id="316" r:id="rId13"/>
    <p:sldId id="261" r:id="rId14"/>
    <p:sldId id="276" r:id="rId15"/>
    <p:sldId id="280" r:id="rId16"/>
    <p:sldId id="281" r:id="rId17"/>
    <p:sldId id="282" r:id="rId18"/>
    <p:sldId id="283" r:id="rId19"/>
    <p:sldId id="284" r:id="rId20"/>
    <p:sldId id="285" r:id="rId21"/>
    <p:sldId id="290" r:id="rId22"/>
    <p:sldId id="305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33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79376" autoAdjust="0"/>
  </p:normalViewPr>
  <p:slideViewPr>
    <p:cSldViewPr>
      <p:cViewPr varScale="1">
        <p:scale>
          <a:sx n="88" d="100"/>
          <a:sy n="88" d="100"/>
        </p:scale>
        <p:origin x="2952" y="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02.02.2024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dirty="0"/>
              <a:t>11. september 2024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4.png"/><Relationship Id="rId7" Type="http://schemas.openxmlformats.org/officeDocument/2006/relationships/image" Target="../media/image7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68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140.png"/><Relationship Id="rId3" Type="http://schemas.openxmlformats.org/officeDocument/2006/relationships/image" Target="../media/image83.png"/><Relationship Id="rId7" Type="http://schemas.openxmlformats.org/officeDocument/2006/relationships/image" Target="../media/image791.png"/><Relationship Id="rId12" Type="http://schemas.openxmlformats.org/officeDocument/2006/relationships/image" Target="../media/image1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120.png"/><Relationship Id="rId5" Type="http://schemas.openxmlformats.org/officeDocument/2006/relationships/image" Target="../media/image73.png"/><Relationship Id="rId10" Type="http://schemas.openxmlformats.org/officeDocument/2006/relationships/image" Target="../media/image110.png"/><Relationship Id="rId4" Type="http://schemas.openxmlformats.org/officeDocument/2006/relationships/image" Target="../media/image72.png"/><Relationship Id="rId9" Type="http://schemas.openxmlformats.org/officeDocument/2006/relationships/image" Target="../media/image76.png"/><Relationship Id="rId1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0.png"/><Relationship Id="rId4" Type="http://schemas.openxmlformats.org/officeDocument/2006/relationships/image" Target="../media/image69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80.png"/><Relationship Id="rId2" Type="http://schemas.openxmlformats.org/officeDocument/2006/relationships/image" Target="../media/image7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0.png"/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0.png"/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0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hyperlink" Target="https://www.uio.no/studier/emner/matnat/math/STK4051/dat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SGD</a:t>
            </a:r>
            <a:br>
              <a:rPr lang="en-US" dirty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84BBB-CEB6-B2E6-97D3-05A1C3EDE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Gradient Decent (SGD)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A6CB1-FB6A-0214-BB08-085FE51E8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81200"/>
            <a:ext cx="7973888" cy="4114800"/>
          </a:xfrm>
        </p:spPr>
        <p:txBody>
          <a:bodyPr/>
          <a:lstStyle/>
          <a:p>
            <a:r>
              <a:rPr lang="en-US" dirty="0"/>
              <a:t>What it is and why we do it</a:t>
            </a:r>
          </a:p>
          <a:p>
            <a:r>
              <a:rPr lang="en-US" dirty="0"/>
              <a:t>SGD for neural nets</a:t>
            </a:r>
          </a:p>
          <a:p>
            <a:r>
              <a:rPr lang="en-US" dirty="0"/>
              <a:t>Requirements for convergence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Proof of convergence !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SGD for Spatial data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dirty="0"/>
              <a:t>Note: Decent is for minimization, we can also use it for maximization. The difference is just the sign in front of the gradient.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ECC35-2599-48A2-371A-E661EDA76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98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Stochastic gradient decent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196752"/>
            <a:ext cx="7664836" cy="518457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691680" y="2751900"/>
            <a:ext cx="86409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4967034" y="1112932"/>
            <a:ext cx="147717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123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Main Idea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664" y="1107224"/>
            <a:ext cx="7076660" cy="547835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4555996" y="3634997"/>
            <a:ext cx="266700" cy="2900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4427984" y="3793587"/>
            <a:ext cx="331236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«some stochastic element»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56362" y="4365104"/>
                <a:ext cx="1483990" cy="4001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"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i="1" smtClean="0"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6362" y="4365104"/>
                <a:ext cx="1483990" cy="400110"/>
              </a:xfrm>
              <a:prstGeom prst="rect">
                <a:avLst/>
              </a:prstGeom>
              <a:blipFill>
                <a:blip r:embed="rId3"/>
                <a:stretch>
                  <a:fillRect b="-1470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83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03F15-1AC7-9305-7070-1AE7E4FAF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8065"/>
            <a:ext cx="7696200" cy="1143000"/>
          </a:xfrm>
        </p:spPr>
        <p:txBody>
          <a:bodyPr/>
          <a:lstStyle/>
          <a:p>
            <a:r>
              <a:rPr lang="en-US" dirty="0"/>
              <a:t>Example logistic regression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86969-8436-A138-4098-34D74F47B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6565E4-D86A-34C7-0D4F-EAEC2A9EB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1554" y="1271956"/>
            <a:ext cx="5117215" cy="4979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8400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9763D-3E33-6142-12DE-A71312637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404664"/>
            <a:ext cx="7696200" cy="1143000"/>
          </a:xfrm>
        </p:spPr>
        <p:txBody>
          <a:bodyPr/>
          <a:lstStyle/>
          <a:p>
            <a:r>
              <a:rPr lang="en-US" dirty="0"/>
              <a:t>Gradient ascent</a:t>
            </a:r>
            <a:br>
              <a:rPr lang="en-US" dirty="0"/>
            </a:br>
            <a:r>
              <a:rPr lang="en-US" dirty="0"/>
              <a:t>learning rate =0.5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BCC7380-45CA-D40C-C19C-3EFC97E14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545"/>
          <a:stretch/>
        </p:blipFill>
        <p:spPr>
          <a:xfrm>
            <a:off x="971600" y="1872554"/>
            <a:ext cx="6120680" cy="451793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5C090-A073-E076-C2D9-2DFFD98B8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0D06568-A215-E024-67BF-0CFDF3122D69}"/>
                  </a:ext>
                </a:extLst>
              </p:cNvPr>
              <p:cNvSpPr txBox="1"/>
              <p:nvPr/>
            </p:nvSpPr>
            <p:spPr>
              <a:xfrm>
                <a:off x="4517761" y="980728"/>
                <a:ext cx="3709221" cy="448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0D06568-A215-E024-67BF-0CFDF3122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761" y="980728"/>
                <a:ext cx="3709221" cy="448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3180E33-EBCF-AB17-8E31-C4E7803C349C}"/>
              </a:ext>
            </a:extLst>
          </p:cNvPr>
          <p:cNvSpPr/>
          <p:nvPr/>
        </p:nvSpPr>
        <p:spPr bwMode="auto">
          <a:xfrm>
            <a:off x="6923315" y="1204305"/>
            <a:ext cx="1971286" cy="3472543"/>
          </a:xfrm>
          <a:custGeom>
            <a:avLst/>
            <a:gdLst>
              <a:gd name="connsiteX0" fmla="*/ 1208314 w 1785257"/>
              <a:gd name="connsiteY0" fmla="*/ 0 h 3124200"/>
              <a:gd name="connsiteX1" fmla="*/ 1208314 w 1785257"/>
              <a:gd name="connsiteY1" fmla="*/ 0 h 3124200"/>
              <a:gd name="connsiteX2" fmla="*/ 1349828 w 1785257"/>
              <a:gd name="connsiteY2" fmla="*/ 65314 h 3124200"/>
              <a:gd name="connsiteX3" fmla="*/ 1785257 w 1785257"/>
              <a:gd name="connsiteY3" fmla="*/ 1839686 h 3124200"/>
              <a:gd name="connsiteX4" fmla="*/ 0 w 1785257"/>
              <a:gd name="connsiteY4" fmla="*/ 3124200 h 3124200"/>
              <a:gd name="connsiteX0" fmla="*/ 1393371 w 1970314"/>
              <a:gd name="connsiteY0" fmla="*/ 0 h 3472543"/>
              <a:gd name="connsiteX1" fmla="*/ 1393371 w 1970314"/>
              <a:gd name="connsiteY1" fmla="*/ 0 h 3472543"/>
              <a:gd name="connsiteX2" fmla="*/ 1534885 w 1970314"/>
              <a:gd name="connsiteY2" fmla="*/ 65314 h 3472543"/>
              <a:gd name="connsiteX3" fmla="*/ 1970314 w 1970314"/>
              <a:gd name="connsiteY3" fmla="*/ 1839686 h 3472543"/>
              <a:gd name="connsiteX4" fmla="*/ 0 w 1970314"/>
              <a:gd name="connsiteY4" fmla="*/ 3472543 h 3472543"/>
              <a:gd name="connsiteX0" fmla="*/ 1393371 w 1970314"/>
              <a:gd name="connsiteY0" fmla="*/ 0 h 3472543"/>
              <a:gd name="connsiteX1" fmla="*/ 1393371 w 1970314"/>
              <a:gd name="connsiteY1" fmla="*/ 0 h 3472543"/>
              <a:gd name="connsiteX2" fmla="*/ 1534885 w 1970314"/>
              <a:gd name="connsiteY2" fmla="*/ 65314 h 3472543"/>
              <a:gd name="connsiteX3" fmla="*/ 1970314 w 1970314"/>
              <a:gd name="connsiteY3" fmla="*/ 1839686 h 3472543"/>
              <a:gd name="connsiteX4" fmla="*/ 1415143 w 1970314"/>
              <a:gd name="connsiteY4" fmla="*/ 3061214 h 3472543"/>
              <a:gd name="connsiteX5" fmla="*/ 0 w 1970314"/>
              <a:gd name="connsiteY5" fmla="*/ 3472543 h 3472543"/>
              <a:gd name="connsiteX0" fmla="*/ 1393371 w 1971113"/>
              <a:gd name="connsiteY0" fmla="*/ 0 h 3472543"/>
              <a:gd name="connsiteX1" fmla="*/ 1393371 w 1971113"/>
              <a:gd name="connsiteY1" fmla="*/ 0 h 3472543"/>
              <a:gd name="connsiteX2" fmla="*/ 1534885 w 1971113"/>
              <a:gd name="connsiteY2" fmla="*/ 65314 h 3472543"/>
              <a:gd name="connsiteX3" fmla="*/ 1970314 w 1971113"/>
              <a:gd name="connsiteY3" fmla="*/ 1839686 h 3472543"/>
              <a:gd name="connsiteX4" fmla="*/ 1415143 w 1971113"/>
              <a:gd name="connsiteY4" fmla="*/ 3061214 h 3472543"/>
              <a:gd name="connsiteX5" fmla="*/ 0 w 1971113"/>
              <a:gd name="connsiteY5" fmla="*/ 3472543 h 3472543"/>
              <a:gd name="connsiteX0" fmla="*/ 1393371 w 1971113"/>
              <a:gd name="connsiteY0" fmla="*/ 87252 h 3559795"/>
              <a:gd name="connsiteX1" fmla="*/ 1393371 w 1971113"/>
              <a:gd name="connsiteY1" fmla="*/ 87252 h 3559795"/>
              <a:gd name="connsiteX2" fmla="*/ 1534885 w 1971113"/>
              <a:gd name="connsiteY2" fmla="*/ 152566 h 3559795"/>
              <a:gd name="connsiteX3" fmla="*/ 1970314 w 1971113"/>
              <a:gd name="connsiteY3" fmla="*/ 1926938 h 3559795"/>
              <a:gd name="connsiteX4" fmla="*/ 1415143 w 1971113"/>
              <a:gd name="connsiteY4" fmla="*/ 3148466 h 3559795"/>
              <a:gd name="connsiteX5" fmla="*/ 0 w 1971113"/>
              <a:gd name="connsiteY5" fmla="*/ 3559795 h 3559795"/>
              <a:gd name="connsiteX0" fmla="*/ 1393371 w 2014673"/>
              <a:gd name="connsiteY0" fmla="*/ 250372 h 3722915"/>
              <a:gd name="connsiteX1" fmla="*/ 2013857 w 2014673"/>
              <a:gd name="connsiteY1" fmla="*/ 0 h 3722915"/>
              <a:gd name="connsiteX2" fmla="*/ 1534885 w 2014673"/>
              <a:gd name="connsiteY2" fmla="*/ 315686 h 3722915"/>
              <a:gd name="connsiteX3" fmla="*/ 1970314 w 2014673"/>
              <a:gd name="connsiteY3" fmla="*/ 2090058 h 3722915"/>
              <a:gd name="connsiteX4" fmla="*/ 1415143 w 2014673"/>
              <a:gd name="connsiteY4" fmla="*/ 3311586 h 3722915"/>
              <a:gd name="connsiteX5" fmla="*/ 0 w 2014673"/>
              <a:gd name="connsiteY5" fmla="*/ 3722915 h 3722915"/>
              <a:gd name="connsiteX0" fmla="*/ 1393371 w 1970941"/>
              <a:gd name="connsiteY0" fmla="*/ 0 h 3472543"/>
              <a:gd name="connsiteX1" fmla="*/ 1534885 w 1970941"/>
              <a:gd name="connsiteY1" fmla="*/ 65314 h 3472543"/>
              <a:gd name="connsiteX2" fmla="*/ 1970314 w 1970941"/>
              <a:gd name="connsiteY2" fmla="*/ 1839686 h 3472543"/>
              <a:gd name="connsiteX3" fmla="*/ 1415143 w 1970941"/>
              <a:gd name="connsiteY3" fmla="*/ 3061214 h 3472543"/>
              <a:gd name="connsiteX4" fmla="*/ 0 w 1970941"/>
              <a:gd name="connsiteY4" fmla="*/ 3472543 h 3472543"/>
              <a:gd name="connsiteX0" fmla="*/ 1393371 w 1971073"/>
              <a:gd name="connsiteY0" fmla="*/ 0 h 3472543"/>
              <a:gd name="connsiteX1" fmla="*/ 1545771 w 1971073"/>
              <a:gd name="connsiteY1" fmla="*/ 304800 h 3472543"/>
              <a:gd name="connsiteX2" fmla="*/ 1970314 w 1971073"/>
              <a:gd name="connsiteY2" fmla="*/ 1839686 h 3472543"/>
              <a:gd name="connsiteX3" fmla="*/ 1415143 w 1971073"/>
              <a:gd name="connsiteY3" fmla="*/ 3061214 h 3472543"/>
              <a:gd name="connsiteX4" fmla="*/ 0 w 1971073"/>
              <a:gd name="connsiteY4" fmla="*/ 3472543 h 3472543"/>
              <a:gd name="connsiteX0" fmla="*/ 1393371 w 1971286"/>
              <a:gd name="connsiteY0" fmla="*/ 0 h 3472543"/>
              <a:gd name="connsiteX1" fmla="*/ 1545771 w 1971286"/>
              <a:gd name="connsiteY1" fmla="*/ 304800 h 3472543"/>
              <a:gd name="connsiteX2" fmla="*/ 1970314 w 1971286"/>
              <a:gd name="connsiteY2" fmla="*/ 1839686 h 3472543"/>
              <a:gd name="connsiteX3" fmla="*/ 1415143 w 1971286"/>
              <a:gd name="connsiteY3" fmla="*/ 3061214 h 3472543"/>
              <a:gd name="connsiteX4" fmla="*/ 0 w 1971286"/>
              <a:gd name="connsiteY4" fmla="*/ 3472543 h 3472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1286" h="3472543">
                <a:moveTo>
                  <a:pt x="1393371" y="0"/>
                </a:moveTo>
                <a:cubicBezTo>
                  <a:pt x="1444171" y="101600"/>
                  <a:pt x="1449614" y="-1814"/>
                  <a:pt x="1545771" y="304800"/>
                </a:cubicBezTo>
                <a:cubicBezTo>
                  <a:pt x="1641928" y="611414"/>
                  <a:pt x="1992085" y="1380284"/>
                  <a:pt x="1970314" y="1839686"/>
                </a:cubicBezTo>
                <a:cubicBezTo>
                  <a:pt x="1948543" y="2299088"/>
                  <a:pt x="1743529" y="2789071"/>
                  <a:pt x="1415143" y="3061214"/>
                </a:cubicBezTo>
                <a:cubicBezTo>
                  <a:pt x="1086757" y="3333357"/>
                  <a:pt x="156029" y="3336860"/>
                  <a:pt x="0" y="3472543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311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650" y="332656"/>
            <a:ext cx="7696200" cy="1143000"/>
          </a:xfrm>
        </p:spPr>
        <p:txBody>
          <a:bodyPr/>
          <a:lstStyle/>
          <a:p>
            <a:r>
              <a:rPr lang="en-US" dirty="0"/>
              <a:t>Convergence Gradient ascent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BB831EE-FD12-EC3E-4CE2-CFD3399B5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371600"/>
            <a:ext cx="6303818" cy="4114800"/>
          </a:xfrm>
        </p:spPr>
      </p:pic>
    </p:spTree>
    <p:extLst>
      <p:ext uri="{BB962C8B-B14F-4D97-AF65-F5344CB8AC3E}">
        <p14:creationId xmlns:p14="http://schemas.microsoft.com/office/powerpoint/2010/main" val="2144912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F05D4-02D6-1291-6609-5C67C3F46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SGD (really SGA), </a:t>
            </a:r>
            <a:br>
              <a:rPr lang="en-US" dirty="0"/>
            </a:br>
            <a:r>
              <a:rPr lang="en-US" dirty="0"/>
              <a:t>batch size 10, learning rate =0.1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412CEC9-E0F9-2BDC-8FD7-8AD500BB4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9689" y="2849557"/>
            <a:ext cx="7587111" cy="317511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BFCD1-89BA-B676-5D7B-E5C56AD1A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AA0D9F-CF05-A2AF-CA4D-A364AA00DB5F}"/>
                  </a:ext>
                </a:extLst>
              </p:cNvPr>
              <p:cNvSpPr txBox="1"/>
              <p:nvPr/>
            </p:nvSpPr>
            <p:spPr>
              <a:xfrm>
                <a:off x="1110652" y="2027002"/>
                <a:ext cx="3662734" cy="448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AA0D9F-CF05-A2AF-CA4D-A364AA00D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652" y="2027002"/>
                <a:ext cx="3662734" cy="448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4FF8253-E038-5E30-4A2B-877A575C1D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990" t="42042" r="30554" b="51048"/>
          <a:stretch/>
        </p:blipFill>
        <p:spPr bwMode="auto">
          <a:xfrm>
            <a:off x="5724128" y="2165694"/>
            <a:ext cx="1872208" cy="378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F5D7EA-E737-3483-CDE7-1909B6E6AADC}"/>
              </a:ext>
            </a:extLst>
          </p:cNvPr>
          <p:cNvSpPr/>
          <p:nvPr/>
        </p:nvSpPr>
        <p:spPr bwMode="auto">
          <a:xfrm>
            <a:off x="2256858" y="4437112"/>
            <a:ext cx="298918" cy="15490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039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87839-A909-46D1-492F-2F3E4D35C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38200"/>
            <a:ext cx="8291264" cy="1143000"/>
          </a:xfrm>
        </p:spPr>
        <p:txBody>
          <a:bodyPr/>
          <a:lstStyle/>
          <a:p>
            <a:r>
              <a:rPr lang="en-US" dirty="0"/>
              <a:t>Convergence SGD constant learning rate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0305810-CF4B-D746-8C6E-8D89CADD2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00"/>
          <a:stretch/>
        </p:blipFill>
        <p:spPr>
          <a:xfrm>
            <a:off x="971600" y="1700807"/>
            <a:ext cx="7029400" cy="426508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04485-D7FA-6FA5-37B0-0E0A297FB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B6A83E-7B15-A4B8-F027-2350937636DD}"/>
              </a:ext>
            </a:extLst>
          </p:cNvPr>
          <p:cNvSpPr txBox="1"/>
          <p:nvPr/>
        </p:nvSpPr>
        <p:spPr>
          <a:xfrm>
            <a:off x="6948264" y="4980518"/>
            <a:ext cx="237796" cy="178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B4610E-3F0C-1372-839F-9464F251CB7F}"/>
              </a:ext>
            </a:extLst>
          </p:cNvPr>
          <p:cNvSpPr txBox="1"/>
          <p:nvPr/>
        </p:nvSpPr>
        <p:spPr>
          <a:xfrm>
            <a:off x="6861176" y="4939126"/>
            <a:ext cx="4651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k=10</a:t>
            </a:r>
          </a:p>
        </p:txBody>
      </p:sp>
    </p:spTree>
    <p:extLst>
      <p:ext uri="{BB962C8B-B14F-4D97-AF65-F5344CB8AC3E}">
        <p14:creationId xmlns:p14="http://schemas.microsoft.com/office/powerpoint/2010/main" val="4020170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5938A-E899-E1C7-3265-3B1BF2A4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r>
              <a:rPr lang="en-US" dirty="0"/>
              <a:t>SGD (really SGA), batch size 10 or 1</a:t>
            </a:r>
            <a:br>
              <a:rPr lang="en-US" dirty="0"/>
            </a:br>
            <a:r>
              <a:rPr lang="en-US" dirty="0"/>
              <a:t>learning rate =1/iteration or 10/iteration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78CCDD7-B187-C303-13E9-EC16D16FF0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733" y="1966055"/>
            <a:ext cx="4829175" cy="2705100"/>
          </a:xfr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257EA-F124-ACEF-6072-01D335024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9EE960-BA07-048E-FE4D-968B7D0F3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3854436"/>
            <a:ext cx="4781550" cy="270510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D7E0C27-A6B0-F951-B6A0-59B2488C3BD4}"/>
                  </a:ext>
                </a:extLst>
              </p:cNvPr>
              <p:cNvSpPr txBox="1"/>
              <p:nvPr/>
            </p:nvSpPr>
            <p:spPr>
              <a:xfrm>
                <a:off x="5438731" y="2372834"/>
                <a:ext cx="3248069" cy="384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D7E0C27-A6B0-F951-B6A0-59B2488C3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8731" y="2372834"/>
                <a:ext cx="3248069" cy="3846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DB9117E2-36FC-5DCA-4775-6F4D1A2640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990" t="42042" r="30554" b="51048"/>
          <a:stretch/>
        </p:blipFill>
        <p:spPr bwMode="auto">
          <a:xfrm>
            <a:off x="5796136" y="3293322"/>
            <a:ext cx="1872208" cy="378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744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8B242-E917-E8EF-C46B-49D023716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Convergence SGD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C8881-174E-8874-582C-1B213D865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C92F482-B9A1-FC3D-FEFD-0A4739DD1D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6791" y="1981200"/>
            <a:ext cx="6303818" cy="4114800"/>
          </a:xfrm>
        </p:spPr>
      </p:pic>
    </p:spTree>
    <p:extLst>
      <p:ext uri="{BB962C8B-B14F-4D97-AF65-F5344CB8AC3E}">
        <p14:creationId xmlns:p14="http://schemas.microsoft.com/office/powerpoint/2010/main" val="311159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208" y="341784"/>
            <a:ext cx="7696200" cy="1143000"/>
          </a:xfrm>
        </p:spPr>
        <p:txBody>
          <a:bodyPr/>
          <a:lstStyle/>
          <a:p>
            <a:r>
              <a:rPr lang="en-US" dirty="0"/>
              <a:t>Assumptions for proof of convergence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665"/>
          <a:stretch/>
        </p:blipFill>
        <p:spPr>
          <a:xfrm>
            <a:off x="1320272" y="1173892"/>
            <a:ext cx="7696200" cy="260405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768" y="3933056"/>
            <a:ext cx="7813736" cy="18926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4474456" y="3949365"/>
            <a:ext cx="144016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9176" y="3889856"/>
            <a:ext cx="379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x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6005624" y="6136846"/>
            <a:ext cx="223528" cy="737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474456" y="6001394"/>
                <a:ext cx="1531168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 h</a:t>
                </a:r>
                <a:r>
                  <a:rPr lang="en-US" sz="1400" b="0" dirty="0"/>
                  <a:t>as same sign as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456" y="6001394"/>
                <a:ext cx="1531168" cy="523220"/>
              </a:xfrm>
              <a:prstGeom prst="rect">
                <a:avLst/>
              </a:prstGeom>
              <a:blipFill>
                <a:blip r:embed="rId4"/>
                <a:stretch>
                  <a:fillRect l="-791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Freeform 32"/>
          <p:cNvSpPr/>
          <p:nvPr/>
        </p:nvSpPr>
        <p:spPr bwMode="auto">
          <a:xfrm>
            <a:off x="6207968" y="5874479"/>
            <a:ext cx="1463040" cy="548640"/>
          </a:xfrm>
          <a:custGeom>
            <a:avLst/>
            <a:gdLst>
              <a:gd name="connsiteX0" fmla="*/ 0 w 1463040"/>
              <a:gd name="connsiteY0" fmla="*/ 548640 h 548640"/>
              <a:gd name="connsiteX1" fmla="*/ 373380 w 1463040"/>
              <a:gd name="connsiteY1" fmla="*/ 365760 h 548640"/>
              <a:gd name="connsiteX2" fmla="*/ 922020 w 1463040"/>
              <a:gd name="connsiteY2" fmla="*/ 137160 h 548640"/>
              <a:gd name="connsiteX3" fmla="*/ 1463040 w 1463040"/>
              <a:gd name="connsiteY3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3040" h="548640">
                <a:moveTo>
                  <a:pt x="0" y="548640"/>
                </a:moveTo>
                <a:cubicBezTo>
                  <a:pt x="109855" y="491490"/>
                  <a:pt x="219710" y="434340"/>
                  <a:pt x="373380" y="365760"/>
                </a:cubicBezTo>
                <a:cubicBezTo>
                  <a:pt x="527050" y="297180"/>
                  <a:pt x="740410" y="198120"/>
                  <a:pt x="922020" y="137160"/>
                </a:cubicBezTo>
                <a:cubicBezTo>
                  <a:pt x="1103630" y="76200"/>
                  <a:pt x="1283335" y="38100"/>
                  <a:pt x="146304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5" name="Straight Connector 34"/>
          <p:cNvCxnSpPr/>
          <p:nvPr/>
        </p:nvCxnSpPr>
        <p:spPr bwMode="auto">
          <a:xfrm flipH="1">
            <a:off x="6939488" y="5733256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flipV="1">
            <a:off x="6140936" y="6081966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6333242" y="6231963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3242" y="6231963"/>
                <a:ext cx="65992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6996382" y="6244796"/>
                <a:ext cx="6599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6382" y="6244796"/>
                <a:ext cx="659924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7551277" y="5666955"/>
                <a:ext cx="77226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1277" y="5666955"/>
                <a:ext cx="772263" cy="400110"/>
              </a:xfrm>
              <a:prstGeom prst="rect">
                <a:avLst/>
              </a:prstGeom>
              <a:blipFill>
                <a:blip r:embed="rId7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42"/>
          <p:cNvSpPr/>
          <p:nvPr/>
        </p:nvSpPr>
        <p:spPr bwMode="auto">
          <a:xfrm>
            <a:off x="2356872" y="5881760"/>
            <a:ext cx="1783080" cy="381244"/>
          </a:xfrm>
          <a:custGeom>
            <a:avLst/>
            <a:gdLst>
              <a:gd name="connsiteX0" fmla="*/ 0 w 1783080"/>
              <a:gd name="connsiteY0" fmla="*/ 45720 h 381244"/>
              <a:gd name="connsiteX1" fmla="*/ 678180 w 1783080"/>
              <a:gd name="connsiteY1" fmla="*/ 381000 h 381244"/>
              <a:gd name="connsiteX2" fmla="*/ 1783080 w 1783080"/>
              <a:gd name="connsiteY2" fmla="*/ 0 h 38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3080" h="381244">
                <a:moveTo>
                  <a:pt x="0" y="45720"/>
                </a:moveTo>
                <a:cubicBezTo>
                  <a:pt x="190500" y="217170"/>
                  <a:pt x="381000" y="388620"/>
                  <a:pt x="678180" y="381000"/>
                </a:cubicBezTo>
                <a:cubicBezTo>
                  <a:pt x="975360" y="373380"/>
                  <a:pt x="1379220" y="186690"/>
                  <a:pt x="1783080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44" name="Straight Connector 43"/>
          <p:cNvCxnSpPr/>
          <p:nvPr/>
        </p:nvCxnSpPr>
        <p:spPr bwMode="auto">
          <a:xfrm flipH="1">
            <a:off x="2499600" y="5716751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 flipH="1">
            <a:off x="6300192" y="5517232"/>
            <a:ext cx="8776" cy="86409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flipV="1">
            <a:off x="2339752" y="6378535"/>
            <a:ext cx="1800000" cy="27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flipH="1">
            <a:off x="3028196" y="5716751"/>
            <a:ext cx="8776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3182516" y="5746171"/>
                <a:ext cx="7593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516" y="5746171"/>
                <a:ext cx="759375" cy="400110"/>
              </a:xfrm>
              <a:prstGeom prst="rect">
                <a:avLst/>
              </a:prstGeom>
              <a:blipFill>
                <a:blip r:embed="rId8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752727" y="6398593"/>
                <a:ext cx="56848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727" y="6398593"/>
                <a:ext cx="568489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6173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Convergence of SGD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40768"/>
            <a:ext cx="8208912" cy="4536504"/>
          </a:xfrm>
        </p:spPr>
        <p:txBody>
          <a:bodyPr/>
          <a:lstStyle/>
          <a:p>
            <a:r>
              <a:rPr lang="en-US" sz="2400" dirty="0"/>
              <a:t>Want to show that the SGD procedure is consistent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Do this in three steps (with some sub-steps on the way)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Prove that L2 convergence gives consistency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Prove that the sequence converge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Prove that  we converge to the true parameter </a:t>
            </a:r>
          </a:p>
          <a:p>
            <a:pPr marL="57150" indent="0"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8249"/>
          <a:stretch/>
        </p:blipFill>
        <p:spPr>
          <a:xfrm>
            <a:off x="1079748" y="1844824"/>
            <a:ext cx="7264152" cy="15196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E664F1-09C6-F42E-58B8-4233F08FA633}"/>
              </a:ext>
            </a:extLst>
          </p:cNvPr>
          <p:cNvSpPr txBox="1"/>
          <p:nvPr/>
        </p:nvSpPr>
        <p:spPr>
          <a:xfrm rot="21089125">
            <a:off x="2229322" y="5289642"/>
            <a:ext cx="3414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Next time </a:t>
            </a:r>
            <a:r>
              <a:rPr lang="en-US" sz="4000" dirty="0">
                <a:sym typeface="Wingdings" panose="05000000000000000000" pitchFamily="2" charset="2"/>
              </a:rPr>
              <a:t>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98788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9776"/>
            <a:ext cx="7696200" cy="1143000"/>
          </a:xfrm>
        </p:spPr>
        <p:txBody>
          <a:bodyPr/>
          <a:lstStyle/>
          <a:p>
            <a:r>
              <a:rPr lang="en-US" dirty="0"/>
              <a:t>Stochastic gradients and neural nets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705" b="3699"/>
          <a:stretch/>
        </p:blipFill>
        <p:spPr>
          <a:xfrm>
            <a:off x="691956" y="2545645"/>
            <a:ext cx="7558950" cy="394779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00" y="1219272"/>
            <a:ext cx="2880320" cy="5991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18835" b="14757"/>
          <a:stretch/>
        </p:blipFill>
        <p:spPr>
          <a:xfrm>
            <a:off x="3554020" y="1118243"/>
            <a:ext cx="3131151" cy="881401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 flipH="1" flipV="1">
            <a:off x="5868138" y="1716875"/>
            <a:ext cx="72014" cy="3316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724128" y="1754625"/>
                <a:ext cx="3240360" cy="87120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𝑁𝑁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 +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1754625"/>
                <a:ext cx="3240360" cy="8712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8138" y="3573016"/>
            <a:ext cx="2589585" cy="16935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7711832" y="3836948"/>
                <a:ext cx="42832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832" y="3836948"/>
                <a:ext cx="428322" cy="400110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8260080" y="4519544"/>
                <a:ext cx="4267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0080" y="4519544"/>
                <a:ext cx="426720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5836143" y="5218747"/>
            <a:ext cx="1744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One hidden layer</a:t>
            </a:r>
          </a:p>
        </p:txBody>
      </p:sp>
    </p:spTree>
    <p:extLst>
      <p:ext uri="{BB962C8B-B14F-4D97-AF65-F5344CB8AC3E}">
        <p14:creationId xmlns:p14="http://schemas.microsoft.com/office/powerpoint/2010/main" val="367380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2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17CD0C-10B5-78CF-34C8-C6B3B87E0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253" y="297551"/>
            <a:ext cx="2589585" cy="16935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13792"/>
            <a:ext cx="7696200" cy="1143000"/>
          </a:xfrm>
        </p:spPr>
        <p:txBody>
          <a:bodyPr/>
          <a:lstStyle/>
          <a:p>
            <a:r>
              <a:rPr lang="en-US" dirty="0"/>
              <a:t>Fitting neural networks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36747" y="3059303"/>
                <a:ext cx="3643405" cy="318117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𝑖𝑘</m:t>
                                          </m:r>
                                        </m:sub>
                                      </m:s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 −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̂"/>
                                              <m:ctrlP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𝑖𝑘</m:t>
                                      </m:r>
                                    </m:sub>
                                  </m:s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36747" y="3059303"/>
                <a:ext cx="3643405" cy="318117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spring 2023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580112" y="288064"/>
                <a:ext cx="1080120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(=1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88064"/>
                <a:ext cx="1080120" cy="400110"/>
              </a:xfrm>
              <a:prstGeom prst="rect">
                <a:avLst/>
              </a:prstGeom>
              <a:blipFill>
                <a:blip r:embed="rId4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584494" y="857779"/>
                <a:ext cx="360040" cy="400110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494" y="857779"/>
                <a:ext cx="360040" cy="400110"/>
              </a:xfrm>
              <a:prstGeom prst="rect">
                <a:avLst/>
              </a:prstGeom>
              <a:blipFill>
                <a:blip r:embed="rId5"/>
                <a:stretch>
                  <a:fillRect r="-1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580112" y="1611540"/>
                <a:ext cx="360040" cy="400110"/>
              </a:xfrm>
              <a:prstGeom prst="rect">
                <a:avLst/>
              </a:prstGeom>
              <a:solidFill>
                <a:srgbClr val="00FFF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1611540"/>
                <a:ext cx="360040" cy="400110"/>
              </a:xfrm>
              <a:prstGeom prst="rect">
                <a:avLst/>
              </a:prstGeom>
              <a:blipFill>
                <a:blip r:embed="rId6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40724" y="1329271"/>
                <a:ext cx="4529894" cy="17075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Statistical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slang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all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parameters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b="0" dirty="0"/>
                  <a:t>  Here: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,#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parameters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: 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+1  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,#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parameters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: 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24" y="1329271"/>
                <a:ext cx="4529894" cy="17075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401810" y="1298753"/>
                <a:ext cx="4267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810" y="1298753"/>
                <a:ext cx="426720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915578" y="413792"/>
                <a:ext cx="42832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578" y="413792"/>
                <a:ext cx="428322" cy="400110"/>
              </a:xfrm>
              <a:prstGeom prst="rect">
                <a:avLst/>
              </a:prstGeom>
              <a:blipFill>
                <a:blip r:embed="rId9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647326" y="1953147"/>
                <a:ext cx="78674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326" y="1953147"/>
                <a:ext cx="786746" cy="400110"/>
              </a:xfrm>
              <a:prstGeom prst="rect">
                <a:avLst/>
              </a:prstGeom>
              <a:blipFill>
                <a:blip r:embed="rId10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556080" y="1952198"/>
                <a:ext cx="3600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080" y="1952198"/>
                <a:ext cx="360040" cy="400110"/>
              </a:xfrm>
              <a:prstGeom prst="rect">
                <a:avLst/>
              </a:prstGeom>
              <a:blipFill>
                <a:blip r:embed="rId11"/>
                <a:stretch>
                  <a:fillRect r="-118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83329" y="2283435"/>
                <a:ext cx="36004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329" y="2283435"/>
                <a:ext cx="360040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598178" y="2276872"/>
                <a:ext cx="909321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178" y="2276872"/>
                <a:ext cx="909321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 bwMode="auto">
          <a:xfrm>
            <a:off x="3458450" y="2276872"/>
            <a:ext cx="1512168" cy="754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Rectangle 18"/>
          <p:cNvSpPr/>
          <p:nvPr/>
        </p:nvSpPr>
        <p:spPr bwMode="auto">
          <a:xfrm flipV="1">
            <a:off x="3563888" y="1776690"/>
            <a:ext cx="1512168" cy="2121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3431201" y="2612211"/>
            <a:ext cx="1512168" cy="1955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80038" y="3344530"/>
            <a:ext cx="360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“standard” approach: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Minimize the loss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steepest decent to solve this minimization problem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key to success is the efficient way of computing the gradient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6404" y="3942004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84653" y="5443367"/>
            <a:ext cx="264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Contribution of </a:t>
            </a:r>
            <a:br>
              <a:rPr lang="en-US" sz="1400" dirty="0"/>
            </a:br>
            <a:r>
              <a:rPr lang="en-US" sz="1400" dirty="0"/>
              <a:t>the </a:t>
            </a:r>
            <a:r>
              <a:rPr lang="en-US" sz="1400" dirty="0" err="1"/>
              <a:t>i’th</a:t>
            </a:r>
            <a:r>
              <a:rPr lang="en-US" sz="1400" dirty="0"/>
              <a:t> data record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920" y="3648748"/>
            <a:ext cx="1719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Quadratic loss</a:t>
            </a:r>
          </a:p>
          <a:p>
            <a:r>
              <a:rPr lang="en-US" sz="1400" dirty="0"/>
              <a:t>K output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7944DF8C-45C9-44B4-AEC8-E5621A5E67A5}"/>
                  </a:ext>
                </a:extLst>
              </p:cNvPr>
              <p:cNvSpPr/>
              <p:nvPr/>
            </p:nvSpPr>
            <p:spPr>
              <a:xfrm>
                <a:off x="4954377" y="2241045"/>
                <a:ext cx="4092744" cy="69814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𝑁𝑁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+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7944DF8C-45C9-44B4-AEC8-E5621A5E67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4377" y="2241045"/>
                <a:ext cx="4092744" cy="6981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3935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Steepest decent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981200"/>
                <a:ext cx="7696200" cy="2671936"/>
              </a:xfrm>
            </p:spPr>
            <p:txBody>
              <a:bodyPr/>
              <a:lstStyle/>
              <a:p>
                <a:r>
                  <a:rPr lang="en-US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Minimize</a:t>
                </a:r>
                <a:r>
                  <a:rPr lang="en-US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b="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wrt</a:t>
                </a:r>
                <a:r>
                  <a:rPr lang="en-US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Initialize: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(0)</m:t>
                        </m:r>
                      </m:sup>
                    </m:sSup>
                  </m:oMath>
                </a14:m>
                <a:r>
                  <a:rPr lang="en-US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Iterate:</a:t>
                </a:r>
                <a:endParaRPr lang="en-US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981200"/>
                <a:ext cx="7696200" cy="2671936"/>
              </a:xfrm>
              <a:blipFill>
                <a:blip r:embed="rId2"/>
                <a:stretch>
                  <a:fillRect l="-1585" t="-22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spring 2023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4644008" y="4064934"/>
            <a:ext cx="72008" cy="3367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563888" y="4253026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Learning rate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92197" y="4819292"/>
                <a:ext cx="2463046" cy="990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197" y="4819292"/>
                <a:ext cx="2463046" cy="990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164288" y="4926180"/>
                <a:ext cx="1010982" cy="7764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4926180"/>
                <a:ext cx="1010982" cy="7764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358889" y="4967711"/>
            <a:ext cx="3894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we compute term per data record</a:t>
            </a:r>
          </a:p>
          <a:p>
            <a:pPr algn="ctr"/>
            <a:r>
              <a:rPr lang="en-US" sz="1800" dirty="0"/>
              <a:t>(easily aggregated from </a:t>
            </a:r>
          </a:p>
          <a:p>
            <a:pPr algn="ctr"/>
            <a:r>
              <a:rPr lang="en-US" sz="1800" dirty="0"/>
              <a:t>parallel computation)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654990" y="1745506"/>
                <a:ext cx="2520280" cy="95782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4990" y="1745506"/>
                <a:ext cx="2520280" cy="9578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9747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Squared error 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b="0" dirty="0">
                    <a:ea typeface="Cambria Math" panose="02040503050406030204" pitchFamily="18" charset="0"/>
                  </a:rPr>
                  <a:t>                     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                  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⋅        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4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𝑘𝑚</m:t>
                              </m:r>
                            </m:sub>
                          </m:sSub>
                        </m:e>
                      </m:nary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=                                         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⋅                        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spring 2023</a:t>
            </a: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4991076" y="1114422"/>
            <a:ext cx="362688" cy="297562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ight Brace 12"/>
          <p:cNvSpPr/>
          <p:nvPr/>
        </p:nvSpPr>
        <p:spPr bwMode="auto">
          <a:xfrm rot="5400000">
            <a:off x="5242155" y="2199543"/>
            <a:ext cx="188620" cy="451974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412032" y="1916831"/>
            <a:ext cx="7274768" cy="130413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412032" y="3522594"/>
            <a:ext cx="7274768" cy="132124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9512" y="1868710"/>
            <a:ext cx="108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7556" y="5232737"/>
            <a:ext cx="1744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Back propagation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051720" y="5279486"/>
                <a:ext cx="3480568" cy="95782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5279486"/>
                <a:ext cx="3480568" cy="9578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331912" y="3678170"/>
            <a:ext cx="108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Hidden layer: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4DF94C4-5E2F-4161-98EA-A3BBBA41C510}"/>
                  </a:ext>
                </a:extLst>
              </p:cNvPr>
              <p:cNvSpPr/>
              <p:nvPr/>
            </p:nvSpPr>
            <p:spPr>
              <a:xfrm>
                <a:off x="2222392" y="536797"/>
                <a:ext cx="2702470" cy="7846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𝑖𝑘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4DF94C4-5E2F-4161-98EA-A3BBBA41C5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392" y="536797"/>
                <a:ext cx="2702470" cy="7846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AE79930-3234-4174-A5ED-1AA6985C6C47}"/>
                  </a:ext>
                </a:extLst>
              </p:cNvPr>
              <p:cNvSpPr/>
              <p:nvPr/>
            </p:nvSpPr>
            <p:spPr>
              <a:xfrm>
                <a:off x="5040052" y="582474"/>
                <a:ext cx="3780420" cy="78592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𝑁𝑁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 +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AE79930-3234-4174-A5ED-1AA6985C6C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052" y="582474"/>
                <a:ext cx="3780420" cy="7859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>
            <a:extLst>
              <a:ext uri="{FF2B5EF4-FFF2-40B4-BE49-F238E27FC236}">
                <a16:creationId xmlns:a16="http://schemas.microsoft.com/office/drawing/2014/main" id="{85D517D3-C1B6-AB98-CA49-1A2B7E588C13}"/>
              </a:ext>
            </a:extLst>
          </p:cNvPr>
          <p:cNvSpPr/>
          <p:nvPr/>
        </p:nvSpPr>
        <p:spPr bwMode="auto">
          <a:xfrm rot="5400000">
            <a:off x="7860558" y="632423"/>
            <a:ext cx="148305" cy="1051441"/>
          </a:xfrm>
          <a:prstGeom prst="righ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790E73C-03CE-633F-6332-BC661563FAD8}"/>
                  </a:ext>
                </a:extLst>
              </p:cNvPr>
              <p:cNvSpPr txBox="1"/>
              <p:nvPr/>
            </p:nvSpPr>
            <p:spPr>
              <a:xfrm>
                <a:off x="7198988" y="1232296"/>
                <a:ext cx="1487812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790E73C-03CE-633F-6332-BC661563F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8988" y="1232296"/>
                <a:ext cx="1487812" cy="4135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2283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Back propagation (delta rule)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124744"/>
                <a:ext cx="7696200" cy="4114800"/>
              </a:xfrm>
            </p:spPr>
            <p:txBody>
              <a:bodyPr/>
              <a:lstStyle/>
              <a:p>
                <a:r>
                  <a:rPr lang="en-US" sz="2000" dirty="0"/>
                  <a:t>At top level. compute: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∀(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 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en-US" sz="2000" dirty="0"/>
                  <a:t>At hidden level, compute: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∑"/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∀(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18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Evaluate:</a:t>
                </a:r>
                <a:endParaRPr lang="en-US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&amp;   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  <a:p>
                <a:r>
                  <a:rPr lang="en-US" sz="1800" dirty="0"/>
                  <a:t>Update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1800" dirty="0"/>
                  <a:t> is fixed   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124744"/>
                <a:ext cx="7696200" cy="4114800"/>
              </a:xfrm>
              <a:blipFill>
                <a:blip r:embed="rId2"/>
                <a:stretch>
                  <a:fillRect l="-713" t="-7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spring 2023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483768" y="4437112"/>
                <a:ext cx="4050532" cy="18557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+1)</m:t>
                          </m:r>
                        </m:sup>
                      </m:sSubSup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b="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b="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US" b="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  <m:r>
                                            <a:rPr lang="en-US" b="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b="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+1)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4437112"/>
                <a:ext cx="4050532" cy="18557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5767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08" y="470147"/>
            <a:ext cx="8856984" cy="978034"/>
          </a:xfrm>
        </p:spPr>
        <p:txBody>
          <a:bodyPr/>
          <a:lstStyle/>
          <a:p>
            <a:r>
              <a:rPr lang="en-US" dirty="0"/>
              <a:t>Stochastic gradient decent using minibatch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9592" y="2194520"/>
                <a:ext cx="8101408" cy="3466728"/>
              </a:xfrm>
            </p:spPr>
            <p:txBody>
              <a:bodyPr/>
              <a:lstStyle/>
              <a:p>
                <a:r>
                  <a:rPr lang="en-US" sz="1800" dirty="0"/>
                  <a:t>Equations above updates with all data at the same time</a:t>
                </a:r>
              </a:p>
              <a:p>
                <a:r>
                  <a:rPr lang="en-US" sz="1800" dirty="0"/>
                  <a:t>The form  invites to update estimate using fractions of data</a:t>
                </a:r>
              </a:p>
              <a:p>
                <a:pPr lvl="1"/>
                <a:r>
                  <a:rPr lang="en-US" sz="1600" dirty="0"/>
                  <a:t>Perform a random partition of training data in to batches: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Batches</m:t>
                        </m:r>
                      </m:sup>
                    </m:sSubSup>
                  </m:oMath>
                </a14:m>
                <a:endParaRPr lang="en-US" sz="1600" dirty="0"/>
              </a:p>
              <a:p>
                <a:pPr lvl="1"/>
                <a:r>
                  <a:rPr lang="en-US" sz="1600" dirty="0"/>
                  <a:t>For all batches cycle over the data in this batch to update data</a:t>
                </a:r>
              </a:p>
              <a:p>
                <a:pPr lvl="1"/>
                <a:endParaRPr lang="en-US" sz="1600" dirty="0"/>
              </a:p>
              <a:p>
                <a:pPr lvl="1"/>
                <a:endParaRPr lang="en-US" sz="1600" dirty="0"/>
              </a:p>
              <a:p>
                <a:pPr lvl="1"/>
                <a:endParaRPr lang="en-US" sz="1600" dirty="0"/>
              </a:p>
              <a:p>
                <a:pPr lvl="1"/>
                <a:r>
                  <a:rPr lang="en-US" sz="1600" dirty="0"/>
                  <a:t>Repeat </a:t>
                </a:r>
                <a:r>
                  <a:rPr lang="en-US" sz="1800" dirty="0"/>
                  <a:t> </a:t>
                </a:r>
              </a:p>
              <a:p>
                <a:endParaRPr lang="en-US" sz="1800" dirty="0"/>
              </a:p>
              <a:p>
                <a:r>
                  <a:rPr lang="en-US" sz="1800" dirty="0"/>
                  <a:t>One </a:t>
                </a:r>
                <a:r>
                  <a:rPr lang="en-US" sz="1800" b="1" dirty="0"/>
                  <a:t>iteration</a:t>
                </a:r>
                <a:r>
                  <a:rPr lang="en-US" sz="1800" dirty="0"/>
                  <a:t> is one update of the parameter (using one batch)</a:t>
                </a:r>
              </a:p>
              <a:p>
                <a:r>
                  <a:rPr lang="en-US" sz="1800" dirty="0"/>
                  <a:t>One </a:t>
                </a:r>
                <a:r>
                  <a:rPr lang="en-US" sz="1800" b="1" dirty="0"/>
                  <a:t>Epoch</a:t>
                </a:r>
                <a:r>
                  <a:rPr lang="en-US" sz="1800" dirty="0"/>
                  <a:t> is one scan through all data  (using all batches in the partition)</a:t>
                </a:r>
              </a:p>
              <a:p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592" y="2194520"/>
                <a:ext cx="8101408" cy="3466728"/>
              </a:xfrm>
              <a:blipFill>
                <a:blip r:embed="rId2"/>
                <a:stretch>
                  <a:fillRect l="-527" t="-1054" r="-226" b="-49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spring 2023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5496" y="1268760"/>
                <a:ext cx="9001000" cy="8712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+1)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nary>
                        <m:naryPr>
                          <m:chr m:val="∑"/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sub>
                          </m:sSub>
                        </m:e>
                      </m:nary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+1)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nary>
                        <m:naryPr>
                          <m:chr m:val="∑"/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1268760"/>
                <a:ext cx="9001000" cy="8712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11560" y="3582841"/>
                <a:ext cx="8262664" cy="8430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+1)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nary>
                        <m:naryPr>
                          <m:chr m:val="∑"/>
                          <m:supHide m:val="on"/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B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sub>
                          </m:sSub>
                        </m:e>
                      </m:nary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+1)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nary>
                        <m:naryPr>
                          <m:chr m:val="∑"/>
                          <m:supHide m:val="on"/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582841"/>
                <a:ext cx="8262664" cy="8430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/>
          <p:cNvSpPr/>
          <p:nvPr/>
        </p:nvSpPr>
        <p:spPr bwMode="auto">
          <a:xfrm>
            <a:off x="421108" y="3130624"/>
            <a:ext cx="982540" cy="1430335"/>
          </a:xfrm>
          <a:custGeom>
            <a:avLst/>
            <a:gdLst>
              <a:gd name="connsiteX0" fmla="*/ 687256 w 920224"/>
              <a:gd name="connsiteY0" fmla="*/ 0 h 2446166"/>
              <a:gd name="connsiteX1" fmla="*/ 256265 w 920224"/>
              <a:gd name="connsiteY1" fmla="*/ 215496 h 2446166"/>
              <a:gd name="connsiteX2" fmla="*/ 46594 w 920224"/>
              <a:gd name="connsiteY2" fmla="*/ 972642 h 2446166"/>
              <a:gd name="connsiteX3" fmla="*/ 0 w 920224"/>
              <a:gd name="connsiteY3" fmla="*/ 1788031 h 2446166"/>
              <a:gd name="connsiteX4" fmla="*/ 920224 w 920224"/>
              <a:gd name="connsiteY4" fmla="*/ 2446166 h 2446166"/>
              <a:gd name="connsiteX0" fmla="*/ 687256 w 920224"/>
              <a:gd name="connsiteY0" fmla="*/ 0 h 2446166"/>
              <a:gd name="connsiteX1" fmla="*/ 256265 w 920224"/>
              <a:gd name="connsiteY1" fmla="*/ 215496 h 2446166"/>
              <a:gd name="connsiteX2" fmla="*/ 46594 w 920224"/>
              <a:gd name="connsiteY2" fmla="*/ 972642 h 2446166"/>
              <a:gd name="connsiteX3" fmla="*/ 0 w 920224"/>
              <a:gd name="connsiteY3" fmla="*/ 1788031 h 2446166"/>
              <a:gd name="connsiteX4" fmla="*/ 920224 w 920224"/>
              <a:gd name="connsiteY4" fmla="*/ 2446166 h 2446166"/>
              <a:gd name="connsiteX0" fmla="*/ 749572 w 982540"/>
              <a:gd name="connsiteY0" fmla="*/ 0 h 2446166"/>
              <a:gd name="connsiteX1" fmla="*/ 318581 w 982540"/>
              <a:gd name="connsiteY1" fmla="*/ 215496 h 2446166"/>
              <a:gd name="connsiteX2" fmla="*/ 108910 w 982540"/>
              <a:gd name="connsiteY2" fmla="*/ 972642 h 2446166"/>
              <a:gd name="connsiteX3" fmla="*/ 62316 w 982540"/>
              <a:gd name="connsiteY3" fmla="*/ 1788031 h 2446166"/>
              <a:gd name="connsiteX4" fmla="*/ 982540 w 982540"/>
              <a:gd name="connsiteY4" fmla="*/ 2446166 h 2446166"/>
              <a:gd name="connsiteX0" fmla="*/ 749572 w 982540"/>
              <a:gd name="connsiteY0" fmla="*/ 0 h 2446166"/>
              <a:gd name="connsiteX1" fmla="*/ 318581 w 982540"/>
              <a:gd name="connsiteY1" fmla="*/ 215496 h 2446166"/>
              <a:gd name="connsiteX2" fmla="*/ 108910 w 982540"/>
              <a:gd name="connsiteY2" fmla="*/ 972642 h 2446166"/>
              <a:gd name="connsiteX3" fmla="*/ 62316 w 982540"/>
              <a:gd name="connsiteY3" fmla="*/ 1788031 h 2446166"/>
              <a:gd name="connsiteX4" fmla="*/ 982540 w 982540"/>
              <a:gd name="connsiteY4" fmla="*/ 2446166 h 2446166"/>
              <a:gd name="connsiteX0" fmla="*/ 749572 w 982540"/>
              <a:gd name="connsiteY0" fmla="*/ 0 h 2446166"/>
              <a:gd name="connsiteX1" fmla="*/ 318581 w 982540"/>
              <a:gd name="connsiteY1" fmla="*/ 215496 h 2446166"/>
              <a:gd name="connsiteX2" fmla="*/ 108910 w 982540"/>
              <a:gd name="connsiteY2" fmla="*/ 972642 h 2446166"/>
              <a:gd name="connsiteX3" fmla="*/ 62316 w 982540"/>
              <a:gd name="connsiteY3" fmla="*/ 1788031 h 2446166"/>
              <a:gd name="connsiteX4" fmla="*/ 982540 w 982540"/>
              <a:gd name="connsiteY4" fmla="*/ 2446166 h 2446166"/>
              <a:gd name="connsiteX0" fmla="*/ 749572 w 982540"/>
              <a:gd name="connsiteY0" fmla="*/ 0 h 2446166"/>
              <a:gd name="connsiteX1" fmla="*/ 318581 w 982540"/>
              <a:gd name="connsiteY1" fmla="*/ 215496 h 2446166"/>
              <a:gd name="connsiteX2" fmla="*/ 108910 w 982540"/>
              <a:gd name="connsiteY2" fmla="*/ 972642 h 2446166"/>
              <a:gd name="connsiteX3" fmla="*/ 62316 w 982540"/>
              <a:gd name="connsiteY3" fmla="*/ 1788031 h 2446166"/>
              <a:gd name="connsiteX4" fmla="*/ 982540 w 982540"/>
              <a:gd name="connsiteY4" fmla="*/ 2446166 h 244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540" h="2446166">
                <a:moveTo>
                  <a:pt x="749572" y="0"/>
                </a:moveTo>
                <a:cubicBezTo>
                  <a:pt x="582611" y="71832"/>
                  <a:pt x="425358" y="53389"/>
                  <a:pt x="318581" y="215496"/>
                </a:cubicBezTo>
                <a:cubicBezTo>
                  <a:pt x="211804" y="377603"/>
                  <a:pt x="151621" y="710553"/>
                  <a:pt x="108910" y="972642"/>
                </a:cubicBezTo>
                <a:cubicBezTo>
                  <a:pt x="66199" y="1234731"/>
                  <a:pt x="-83289" y="1542444"/>
                  <a:pt x="62316" y="1788031"/>
                </a:cubicBezTo>
                <a:cubicBezTo>
                  <a:pt x="207921" y="2033618"/>
                  <a:pt x="675799" y="2226788"/>
                  <a:pt x="982540" y="2446166"/>
                </a:cubicBezTo>
              </a:path>
            </a:pathLst>
          </a:custGeom>
          <a:noFill/>
          <a:ln w="44450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317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learning  </a:t>
            </a:r>
            <a:r>
              <a:rPr lang="en-US" sz="2000" dirty="0"/>
              <a:t>(Batch size =1)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9592" y="1772816"/>
                <a:ext cx="7696200" cy="4320480"/>
              </a:xfrm>
            </p:spPr>
            <p:txBody>
              <a:bodyPr/>
              <a:lstStyle/>
              <a:p>
                <a:r>
                  <a:rPr lang="en-US" sz="2000" dirty="0"/>
                  <a:t>Learning based on one data point at the time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You might re-iterate (for several epochs) when completed or if you have an abundance of data just take on new data as they come along (hence the name)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For convergence: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</m:oMath>
                </a14:m>
                <a:r>
                  <a:rPr lang="en-US" sz="2000" dirty="0"/>
                  <a:t> as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∑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en-US" sz="2000" dirty="0"/>
                  <a:t> , </a:t>
                </a:r>
                <a:br>
                  <a:rPr lang="en-US" sz="2000" dirty="0"/>
                </a:br>
                <a:r>
                  <a:rPr lang="en-US" sz="2000" dirty="0"/>
                  <a:t>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000" dirty="0"/>
                  <a:t>  (as shown earlier)</a:t>
                </a:r>
              </a:p>
              <a:p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592" y="1772816"/>
                <a:ext cx="7696200" cy="4320480"/>
              </a:xfrm>
              <a:blipFill>
                <a:blip r:embed="rId2"/>
                <a:stretch>
                  <a:fillRect l="-713" t="-705" b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spring 2023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291108" y="2284921"/>
                <a:ext cx="6552728" cy="1545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p>
                        </m:sub>
                      </m:sSub>
                    </m:oMath>
                  </m:oMathPara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−1)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108" y="2284921"/>
                <a:ext cx="6552728" cy="15452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2262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96200" cy="1143000"/>
          </a:xfrm>
        </p:spPr>
        <p:txBody>
          <a:bodyPr/>
          <a:lstStyle/>
          <a:p>
            <a:r>
              <a:rPr lang="en-US" dirty="0"/>
              <a:t>Stochastic gradients and neural nets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1052736"/>
            <a:ext cx="6482750" cy="554461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361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6BA01-0F4B-4521-A762-99AE38CA5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8557"/>
            <a:ext cx="7696200" cy="1143000"/>
          </a:xfrm>
        </p:spPr>
        <p:txBody>
          <a:bodyPr/>
          <a:lstStyle/>
          <a:p>
            <a:r>
              <a:rPr lang="nb-NO" dirty="0"/>
              <a:t>ANN2_zip.R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FBB7D-1D42-4317-B612-26E1CD543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878"/>
            <a:ext cx="8867328" cy="4114800"/>
          </a:xfrm>
        </p:spPr>
        <p:txBody>
          <a:bodyPr/>
          <a:lstStyle/>
          <a:p>
            <a:r>
              <a:rPr lang="nb-NO" dirty="0"/>
              <a:t>Data: </a:t>
            </a:r>
            <a:r>
              <a:rPr lang="nb-NO" sz="2000" dirty="0">
                <a:hlinkClick r:id="rId2"/>
              </a:rPr>
              <a:t>https://www.uio.no/studier/emner/matnat/math/STK4051/data/</a:t>
            </a:r>
            <a:endParaRPr lang="nb-NO" sz="2000" dirty="0"/>
          </a:p>
          <a:p>
            <a:r>
              <a:rPr lang="nb-NO" dirty="0"/>
              <a:t>Code: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339DC7-7794-4431-BF80-86A465995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2D26D4-9F34-4001-8E8B-A92289768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761" y="2170571"/>
            <a:ext cx="2257425" cy="4133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C33DE9-1006-417C-9042-0ECE108B3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14" y="4044140"/>
            <a:ext cx="3162483" cy="23632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D7886B-2302-4BFC-A0C4-B3C381887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3797" y="3864358"/>
            <a:ext cx="2727964" cy="27279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B8FB40-B849-48CC-8D7D-DA7C057DDC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848" y="2204864"/>
            <a:ext cx="4286242" cy="1686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137771-D18C-417A-BD36-1498319A18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1799" y="4046620"/>
            <a:ext cx="2545702" cy="254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7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26270</TotalTime>
  <Words>804</Words>
  <Application>Microsoft Office PowerPoint</Application>
  <PresentationFormat>On-screen Show (4:3)</PresentationFormat>
  <Paragraphs>169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Cambria Math</vt:lpstr>
      <vt:lpstr>Wingdings</vt:lpstr>
      <vt:lpstr>Blank Presentation</vt:lpstr>
      <vt:lpstr>STK-4051/9051  Computational Statistics  Spring 2024 SGD </vt:lpstr>
      <vt:lpstr>Stochastic Gradient Decent (SGD)</vt:lpstr>
      <vt:lpstr>Stochastic gradient decent</vt:lpstr>
      <vt:lpstr>Main Idea</vt:lpstr>
      <vt:lpstr>Example logistic regression</vt:lpstr>
      <vt:lpstr>Gradient ascent learning rate =0.5</vt:lpstr>
      <vt:lpstr>Convergence Gradient ascent</vt:lpstr>
      <vt:lpstr>SGD (really SGA),  batch size 10, learning rate =0.1 </vt:lpstr>
      <vt:lpstr>Convergence SGD constant learning rate</vt:lpstr>
      <vt:lpstr>SGD (really SGA), batch size 10 or 1 learning rate =1/iteration or 10/iteration </vt:lpstr>
      <vt:lpstr>Convergence SGD</vt:lpstr>
      <vt:lpstr>Assumptions for proof of convergence</vt:lpstr>
      <vt:lpstr>Convergence of SGD</vt:lpstr>
      <vt:lpstr>Stochastic gradients and neural nets</vt:lpstr>
      <vt:lpstr>Fitting neural networks</vt:lpstr>
      <vt:lpstr>Steepest decent</vt:lpstr>
      <vt:lpstr>Squared error loss</vt:lpstr>
      <vt:lpstr>Back propagation (delta rule) </vt:lpstr>
      <vt:lpstr>Stochastic gradient decent using minibatch</vt:lpstr>
      <vt:lpstr>Online learning  (Batch size =1)</vt:lpstr>
      <vt:lpstr>Stochastic gradients and neural nets</vt:lpstr>
      <vt:lpstr>ANN2_zip.R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nets</dc:title>
  <dc:subject/>
  <dc:creator>Odd Kolbjørnsen</dc:creator>
  <cp:keywords/>
  <dc:description/>
  <cp:lastModifiedBy>Odd Kolbjørnsen</cp:lastModifiedBy>
  <cp:revision>419</cp:revision>
  <dcterms:created xsi:type="dcterms:W3CDTF">2018-08-23T16:15:48Z</dcterms:created>
  <dcterms:modified xsi:type="dcterms:W3CDTF">2024-02-02T18:43:55Z</dcterms:modified>
  <cp:category/>
</cp:coreProperties>
</file>