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258" r:id="rId3"/>
    <p:sldId id="399" r:id="rId4"/>
    <p:sldId id="281" r:id="rId5"/>
    <p:sldId id="391" r:id="rId6"/>
    <p:sldId id="282" r:id="rId7"/>
    <p:sldId id="283" r:id="rId8"/>
    <p:sldId id="295" r:id="rId9"/>
    <p:sldId id="300" r:id="rId10"/>
    <p:sldId id="298" r:id="rId11"/>
    <p:sldId id="304" r:id="rId12"/>
    <p:sldId id="299" r:id="rId13"/>
    <p:sldId id="302" r:id="rId14"/>
    <p:sldId id="301" r:id="rId15"/>
    <p:sldId id="320" r:id="rId16"/>
    <p:sldId id="296" r:id="rId17"/>
    <p:sldId id="303" r:id="rId18"/>
    <p:sldId id="286" r:id="rId19"/>
    <p:sldId id="285" r:id="rId20"/>
    <p:sldId id="305" r:id="rId21"/>
    <p:sldId id="333" r:id="rId22"/>
    <p:sldId id="306" r:id="rId23"/>
    <p:sldId id="287" r:id="rId24"/>
    <p:sldId id="288" r:id="rId25"/>
    <p:sldId id="307" r:id="rId26"/>
    <p:sldId id="311" r:id="rId27"/>
    <p:sldId id="289" r:id="rId28"/>
    <p:sldId id="308" r:id="rId29"/>
    <p:sldId id="292" r:id="rId30"/>
    <p:sldId id="291" r:id="rId31"/>
    <p:sldId id="310" r:id="rId32"/>
    <p:sldId id="309" r:id="rId33"/>
    <p:sldId id="312" r:id="rId34"/>
    <p:sldId id="293" r:id="rId35"/>
    <p:sldId id="313" r:id="rId36"/>
    <p:sldId id="314" r:id="rId37"/>
    <p:sldId id="316" r:id="rId38"/>
    <p:sldId id="317" r:id="rId39"/>
    <p:sldId id="318" r:id="rId40"/>
    <p:sldId id="319" r:id="rId41"/>
    <p:sldId id="373" r:id="rId4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033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74523" autoAdjust="0"/>
  </p:normalViewPr>
  <p:slideViewPr>
    <p:cSldViewPr>
      <p:cViewPr varScale="1">
        <p:scale>
          <a:sx n="89" d="100"/>
          <a:sy n="89" d="100"/>
        </p:scale>
        <p:origin x="2916" y="7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12.03.2024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spring 2024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350.png"/><Relationship Id="rId18" Type="http://schemas.openxmlformats.org/officeDocument/2006/relationships/image" Target="../media/image400.png"/><Relationship Id="rId3" Type="http://schemas.openxmlformats.org/officeDocument/2006/relationships/image" Target="../media/image260.png"/><Relationship Id="rId21" Type="http://schemas.openxmlformats.org/officeDocument/2006/relationships/image" Target="../media/image24.png"/><Relationship Id="rId7" Type="http://schemas.openxmlformats.org/officeDocument/2006/relationships/image" Target="../media/image300.png"/><Relationship Id="rId12" Type="http://schemas.openxmlformats.org/officeDocument/2006/relationships/image" Target="../media/image340.png"/><Relationship Id="rId17" Type="http://schemas.openxmlformats.org/officeDocument/2006/relationships/image" Target="../media/image43.png"/><Relationship Id="rId2" Type="http://schemas.openxmlformats.org/officeDocument/2006/relationships/image" Target="../media/image250.png"/><Relationship Id="rId16" Type="http://schemas.openxmlformats.org/officeDocument/2006/relationships/image" Target="../media/image380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0.png"/><Relationship Id="rId11" Type="http://schemas.openxmlformats.org/officeDocument/2006/relationships/image" Target="../media/image330.png"/><Relationship Id="rId5" Type="http://schemas.openxmlformats.org/officeDocument/2006/relationships/image" Target="../media/image280.png"/><Relationship Id="rId15" Type="http://schemas.openxmlformats.org/officeDocument/2006/relationships/image" Target="../media/image370.png"/><Relationship Id="rId23" Type="http://schemas.openxmlformats.org/officeDocument/2006/relationships/image" Target="../media/image450.png"/><Relationship Id="rId10" Type="http://schemas.openxmlformats.org/officeDocument/2006/relationships/image" Target="../media/image320.png"/><Relationship Id="rId19" Type="http://schemas.openxmlformats.org/officeDocument/2006/relationships/image" Target="../media/image6.png"/><Relationship Id="rId4" Type="http://schemas.openxmlformats.org/officeDocument/2006/relationships/image" Target="../media/image270.png"/><Relationship Id="rId9" Type="http://schemas.openxmlformats.org/officeDocument/2006/relationships/image" Target="../media/image310.png"/><Relationship Id="rId14" Type="http://schemas.openxmlformats.org/officeDocument/2006/relationships/image" Target="../media/image360.png"/><Relationship Id="rId22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0.png"/><Relationship Id="rId3" Type="http://schemas.openxmlformats.org/officeDocument/2006/relationships/image" Target="../media/image26.png"/><Relationship Id="rId7" Type="http://schemas.openxmlformats.org/officeDocument/2006/relationships/image" Target="../media/image50.png"/><Relationship Id="rId12" Type="http://schemas.openxmlformats.org/officeDocument/2006/relationships/image" Target="../media/image55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0.png"/><Relationship Id="rId11" Type="http://schemas.openxmlformats.org/officeDocument/2006/relationships/image" Target="../media/image54.png"/><Relationship Id="rId5" Type="http://schemas.openxmlformats.org/officeDocument/2006/relationships/image" Target="../media/image6.png"/><Relationship Id="rId15" Type="http://schemas.openxmlformats.org/officeDocument/2006/relationships/image" Target="../media/image580.png"/><Relationship Id="rId10" Type="http://schemas.openxmlformats.org/officeDocument/2006/relationships/image" Target="../media/image53.png"/><Relationship Id="rId4" Type="http://schemas.openxmlformats.org/officeDocument/2006/relationships/image" Target="../media/image27.png"/><Relationship Id="rId9" Type="http://schemas.openxmlformats.org/officeDocument/2006/relationships/image" Target="../media/image52.png"/><Relationship Id="rId14" Type="http://schemas.openxmlformats.org/officeDocument/2006/relationships/image" Target="../media/image57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6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0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48.png"/><Relationship Id="rId7" Type="http://schemas.openxmlformats.org/officeDocument/2006/relationships/image" Target="../media/image5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49.png"/><Relationship Id="rId9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9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9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7" Type="http://schemas.openxmlformats.org/officeDocument/2006/relationships/image" Target="../media/image107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105.png"/><Relationship Id="rId4" Type="http://schemas.openxmlformats.org/officeDocument/2006/relationships/image" Target="../media/image7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7" Type="http://schemas.openxmlformats.org/officeDocument/2006/relationships/image" Target="../media/image79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0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STK-4051/9051  Computational Statistics  Spring 2024</a:t>
            </a:r>
            <a:br>
              <a:rPr lang="en-US" dirty="0"/>
            </a:br>
            <a:r>
              <a:rPr lang="en-US" dirty="0"/>
              <a:t>Markov Chain Monte Carlo part 1 (chapter 7.1)</a:t>
            </a:r>
            <a:br>
              <a:rPr lang="en-US" sz="1200" b="0" dirty="0"/>
            </a:br>
            <a:r>
              <a:rPr lang="en-US" dirty="0"/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Where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?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7652" y="1844824"/>
            <a:ext cx="5698321" cy="41148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11560" y="1052736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ym typeface="Symbol" panose="05050102010706020507" pitchFamily="18" charset="2"/>
              </a:rPr>
              <a:t></a:t>
            </a:r>
            <a:endParaRPr lang="nb-NO" dirty="0"/>
          </a:p>
        </p:txBody>
      </p:sp>
      <p:sp>
        <p:nvSpPr>
          <p:cNvPr id="7" name="Rectangle 6"/>
          <p:cNvSpPr/>
          <p:nvPr/>
        </p:nvSpPr>
        <p:spPr bwMode="auto">
          <a:xfrm flipV="1">
            <a:off x="1115616" y="3739296"/>
            <a:ext cx="5295830" cy="360040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7DEB78-09F8-7236-489D-6AF5CAA01779}"/>
              </a:ext>
            </a:extLst>
          </p:cNvPr>
          <p:cNvSpPr txBox="1"/>
          <p:nvPr/>
        </p:nvSpPr>
        <p:spPr>
          <a:xfrm>
            <a:off x="5639813" y="3347221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Now</a:t>
            </a:r>
          </a:p>
        </p:txBody>
      </p:sp>
    </p:spTree>
    <p:extLst>
      <p:ext uri="{BB962C8B-B14F-4D97-AF65-F5344CB8AC3E}">
        <p14:creationId xmlns:p14="http://schemas.microsoft.com/office/powerpoint/2010/main" val="392329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06446-7AC8-4E07-7BB2-BC6E4C297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809" y="476672"/>
            <a:ext cx="7696200" cy="1143000"/>
          </a:xfrm>
        </p:spPr>
        <p:txBody>
          <a:bodyPr/>
          <a:lstStyle/>
          <a:p>
            <a:r>
              <a:rPr lang="en-US" dirty="0"/>
              <a:t>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0FEB8-1998-60DB-B5C2-1EC5977CA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809" y="1619672"/>
            <a:ext cx="7696200" cy="4400128"/>
          </a:xfrm>
        </p:spPr>
        <p:txBody>
          <a:bodyPr/>
          <a:lstStyle/>
          <a:p>
            <a:r>
              <a:rPr lang="en-US" dirty="0" err="1"/>
              <a:t>McMC</a:t>
            </a:r>
            <a:r>
              <a:rPr lang="en-US" dirty="0"/>
              <a:t> the concept, discrete and continuous</a:t>
            </a:r>
          </a:p>
          <a:p>
            <a:r>
              <a:rPr lang="en-US" dirty="0"/>
              <a:t>Irreducible, aperiodic, recurrent</a:t>
            </a:r>
          </a:p>
          <a:p>
            <a:r>
              <a:rPr lang="en-US" dirty="0"/>
              <a:t>Fixpoint distribution of </a:t>
            </a:r>
            <a:r>
              <a:rPr lang="en-US" dirty="0" err="1"/>
              <a:t>McMC</a:t>
            </a:r>
            <a:endParaRPr lang="en-US" dirty="0"/>
          </a:p>
          <a:p>
            <a:r>
              <a:rPr lang="en-US" dirty="0"/>
              <a:t>Constructing the Markov transition</a:t>
            </a:r>
          </a:p>
          <a:p>
            <a:pPr lvl="1"/>
            <a:r>
              <a:rPr lang="en-US" dirty="0"/>
              <a:t>Detailed balance</a:t>
            </a:r>
          </a:p>
          <a:p>
            <a:pPr lvl="1"/>
            <a:r>
              <a:rPr lang="en-US" dirty="0"/>
              <a:t>Metropolis Hastings 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Random walk</a:t>
            </a:r>
          </a:p>
          <a:p>
            <a:pPr lvl="1"/>
            <a:r>
              <a:rPr lang="en-US" dirty="0"/>
              <a:t>Independence sampler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F0FD49-45D7-127D-E6ED-4FE89A999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64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740" y="394388"/>
            <a:ext cx="7696200" cy="1143000"/>
          </a:xfrm>
        </p:spPr>
        <p:txBody>
          <a:bodyPr/>
          <a:lstStyle/>
          <a:p>
            <a:r>
              <a:rPr lang="en-US" dirty="0"/>
              <a:t>Markov chain Monte Carlo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206413"/>
                <a:ext cx="8431088" cy="3078303"/>
              </a:xfrm>
            </p:spPr>
            <p:txBody>
              <a:bodyPr/>
              <a:lstStyle/>
              <a:p>
                <a:r>
                  <a:rPr lang="en-US" sz="2400" dirty="0"/>
                  <a:t>Previously we computed weights to correct the distribution (or used rejection sampling)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Now we will create a sequence of samples which </a:t>
                </a:r>
                <a:br>
                  <a:rPr lang="en-US" sz="2400" dirty="0"/>
                </a:br>
                <a:r>
                  <a:rPr lang="en-US" sz="2400" dirty="0"/>
                  <a:t>will converge to samples from the correct distribution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NB! </a:t>
                </a:r>
              </a:p>
              <a:p>
                <a:pPr lvl="1"/>
                <a:r>
                  <a:rPr lang="en-US" sz="2000" dirty="0"/>
                  <a:t>In SMC the Markov chain is a part of the model</a:t>
                </a:r>
              </a:p>
              <a:p>
                <a:pPr lvl="1"/>
                <a:r>
                  <a:rPr lang="en-US" sz="2000" dirty="0"/>
                  <a:t>In </a:t>
                </a:r>
                <a:r>
                  <a:rPr lang="en-US" sz="2000" dirty="0" err="1"/>
                  <a:t>McMC</a:t>
                </a:r>
                <a:r>
                  <a:rPr lang="en-US" sz="2000" dirty="0"/>
                  <a:t> the Markov chain is a tool to sample the target:</a:t>
                </a:r>
                <a14:m>
                  <m:oMath xmlns:m="http://schemas.openxmlformats.org/officeDocument/2006/math"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206413"/>
                <a:ext cx="8431088" cy="3078303"/>
              </a:xfrm>
              <a:blipFill>
                <a:blip r:embed="rId2"/>
                <a:stretch>
                  <a:fillRect l="-1012" t="-1386" r="-1374" b="-65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01000" y="6284168"/>
            <a:ext cx="685800" cy="457200"/>
          </a:xfrm>
        </p:spPr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val 5"/>
              <p:cNvSpPr/>
              <p:nvPr/>
            </p:nvSpPr>
            <p:spPr bwMode="auto">
              <a:xfrm>
                <a:off x="1187624" y="3852668"/>
                <a:ext cx="435487" cy="444137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</m:ctrlPr>
                        </m:sSubPr>
                        <m:e>
                          <m: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𝑥</m:t>
                          </m:r>
                        </m:e>
                        <m:sub>
                          <m: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1</m:t>
                          </m:r>
                        </m:sub>
                      </m:sSub>
                      <m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ヒラギノ角ゴ Pro W3" charset="-128"/>
                          <a:cs typeface="ヒラギノ角ゴ Pro W3" charset="-128"/>
                        </a:rPr>
                        <m:t> </m:t>
                      </m:r>
                    </m:oMath>
                  </m:oMathPara>
                </a14:m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ヒラギノ角ゴ Pro W3" charset="-128"/>
                  <a:cs typeface="ヒラギノ角ゴ Pro W3" charset="-128"/>
                </a:endParaRPr>
              </a:p>
            </p:txBody>
          </p:sp>
        </mc:Choice>
        <mc:Fallback xmlns="">
          <p:sp>
            <p:nvSpPr>
              <p:cNvPr id="6" name="Oval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87624" y="3852668"/>
                <a:ext cx="435487" cy="444137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6"/>
              <p:cNvSpPr/>
              <p:nvPr/>
            </p:nvSpPr>
            <p:spPr bwMode="auto">
              <a:xfrm>
                <a:off x="1934174" y="3852668"/>
                <a:ext cx="435487" cy="444137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</m:ctrlPr>
                        </m:sSubPr>
                        <m:e>
                          <m: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𝑥</m:t>
                          </m:r>
                        </m:e>
                        <m:sub>
                          <m: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2</m:t>
                          </m:r>
                        </m:sub>
                      </m:sSub>
                      <m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ヒラギノ角ゴ Pro W3" charset="-128"/>
                          <a:cs typeface="ヒラギノ角ゴ Pro W3" charset="-128"/>
                        </a:rPr>
                        <m:t> </m:t>
                      </m:r>
                    </m:oMath>
                  </m:oMathPara>
                </a14:m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ヒラギノ角ゴ Pro W3" charset="-128"/>
                  <a:cs typeface="ヒラギノ角ゴ Pro W3" charset="-128"/>
                </a:endParaRPr>
              </a:p>
            </p:txBody>
          </p:sp>
        </mc:Choice>
        <mc:Fallback xmlns="">
          <p:sp>
            <p:nvSpPr>
              <p:cNvPr id="7" name="Ova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34174" y="3852668"/>
                <a:ext cx="435487" cy="444137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val 7"/>
              <p:cNvSpPr/>
              <p:nvPr/>
            </p:nvSpPr>
            <p:spPr bwMode="auto">
              <a:xfrm>
                <a:off x="2680723" y="3852668"/>
                <a:ext cx="435487" cy="444137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</m:ctrlPr>
                        </m:sSubPr>
                        <m:e>
                          <m: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𝑥</m:t>
                          </m:r>
                        </m:e>
                        <m:sub>
                          <m: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3</m:t>
                          </m:r>
                        </m:sub>
                      </m:sSub>
                      <m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ヒラギノ角ゴ Pro W3" charset="-128"/>
                          <a:cs typeface="ヒラギノ角ゴ Pro W3" charset="-128"/>
                        </a:rPr>
                        <m:t> </m:t>
                      </m:r>
                    </m:oMath>
                  </m:oMathPara>
                </a14:m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ヒラギノ角ゴ Pro W3" charset="-128"/>
                  <a:cs typeface="ヒラギノ角ゴ Pro W3" charset="-128"/>
                </a:endParaRPr>
              </a:p>
            </p:txBody>
          </p:sp>
        </mc:Choice>
        <mc:Fallback xmlns="">
          <p:sp>
            <p:nvSpPr>
              <p:cNvPr id="8" name="Oval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80723" y="3852668"/>
                <a:ext cx="435487" cy="444137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val 8"/>
              <p:cNvSpPr/>
              <p:nvPr/>
            </p:nvSpPr>
            <p:spPr bwMode="auto">
              <a:xfrm>
                <a:off x="3427273" y="3852668"/>
                <a:ext cx="435487" cy="444137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</m:ctrlPr>
                        </m:sSubPr>
                        <m:e>
                          <m: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𝑥</m:t>
                          </m:r>
                        </m:e>
                        <m:sub>
                          <m: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4</m:t>
                          </m:r>
                        </m:sub>
                      </m:sSub>
                      <m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ヒラギノ角ゴ Pro W3" charset="-128"/>
                          <a:cs typeface="ヒラギノ角ゴ Pro W3" charset="-128"/>
                        </a:rPr>
                        <m:t> </m:t>
                      </m:r>
                    </m:oMath>
                  </m:oMathPara>
                </a14:m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ヒラギノ角ゴ Pro W3" charset="-128"/>
                  <a:cs typeface="ヒラギノ角ゴ Pro W3" charset="-128"/>
                </a:endParaRPr>
              </a:p>
            </p:txBody>
          </p:sp>
        </mc:Choice>
        <mc:Fallback xmlns="">
          <p:sp>
            <p:nvSpPr>
              <p:cNvPr id="9" name="Oval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7273" y="3852668"/>
                <a:ext cx="435487" cy="444137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val 9"/>
              <p:cNvSpPr/>
              <p:nvPr/>
            </p:nvSpPr>
            <p:spPr bwMode="auto">
              <a:xfrm>
                <a:off x="4920372" y="3852668"/>
                <a:ext cx="435487" cy="444137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</m:ctrlPr>
                        </m:sSubPr>
                        <m:e>
                          <m: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𝑥</m:t>
                          </m:r>
                        </m:e>
                        <m:sub>
                          <m: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𝑡</m:t>
                          </m:r>
                        </m:sub>
                      </m:sSub>
                      <m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ヒラギノ角ゴ Pro W3" charset="-128"/>
                          <a:cs typeface="ヒラギノ角ゴ Pro W3" charset="-128"/>
                        </a:rPr>
                        <m:t> </m:t>
                      </m:r>
                    </m:oMath>
                  </m:oMathPara>
                </a14:m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ヒラギノ角ゴ Pro W3" charset="-128"/>
                  <a:cs typeface="ヒラギノ角ゴ Pro W3" charset="-128"/>
                </a:endParaRPr>
              </a:p>
            </p:txBody>
          </p:sp>
        </mc:Choice>
        <mc:Fallback xmlns="">
          <p:sp>
            <p:nvSpPr>
              <p:cNvPr id="10" name="Oval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20372" y="3852668"/>
                <a:ext cx="435487" cy="444137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 bwMode="auto">
          <a:xfrm>
            <a:off x="1623111" y="4074737"/>
            <a:ext cx="31106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2369661" y="4068191"/>
            <a:ext cx="31106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3116210" y="4061645"/>
            <a:ext cx="31106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3862760" y="4055099"/>
            <a:ext cx="31106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4609309" y="4048553"/>
            <a:ext cx="31106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270986" y="3852669"/>
                <a:ext cx="32681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⋯ 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0986" y="3852669"/>
                <a:ext cx="326815" cy="307777"/>
              </a:xfrm>
              <a:prstGeom prst="rect">
                <a:avLst/>
              </a:prstGeom>
              <a:blipFill>
                <a:blip r:embed="rId8"/>
                <a:stretch>
                  <a:fillRect r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val 16"/>
              <p:cNvSpPr/>
              <p:nvPr/>
            </p:nvSpPr>
            <p:spPr bwMode="auto">
              <a:xfrm>
                <a:off x="5651138" y="3852668"/>
                <a:ext cx="435487" cy="444137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</m:ctrlPr>
                        </m:sSubPr>
                        <m:e>
                          <m: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𝑥</m:t>
                          </m:r>
                        </m:e>
                        <m:sub>
                          <m: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𝑡</m:t>
                          </m:r>
                          <m: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+1</m:t>
                          </m:r>
                        </m:sub>
                      </m:sSub>
                      <m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ヒラギノ角ゴ Pro W3" charset="-128"/>
                          <a:cs typeface="ヒラギノ角ゴ Pro W3" charset="-128"/>
                        </a:rPr>
                        <m:t> </m:t>
                      </m:r>
                    </m:oMath>
                  </m:oMathPara>
                </a14:m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ヒラギノ角ゴ Pro W3" charset="-128"/>
                  <a:cs typeface="ヒラギノ角ゴ Pro W3" charset="-128"/>
                </a:endParaRPr>
              </a:p>
            </p:txBody>
          </p:sp>
        </mc:Choice>
        <mc:Fallback xmlns="">
          <p:sp>
            <p:nvSpPr>
              <p:cNvPr id="17" name="Oval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51138" y="3852668"/>
                <a:ext cx="435487" cy="444137"/>
              </a:xfrm>
              <a:prstGeom prst="ellipse">
                <a:avLst/>
              </a:prstGeom>
              <a:blipFill>
                <a:blip r:embed="rId9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5340075" y="4061645"/>
            <a:ext cx="31106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6086625" y="4055099"/>
            <a:ext cx="31106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494851" y="3852669"/>
                <a:ext cx="32681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⋯ 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4851" y="3852669"/>
                <a:ext cx="326815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920247" y="3356992"/>
                <a:ext cx="118203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0247" y="3356992"/>
                <a:ext cx="1182037" cy="400110"/>
              </a:xfrm>
              <a:prstGeom prst="rect">
                <a:avLst/>
              </a:prstGeom>
              <a:blipFill>
                <a:blip r:embed="rId10"/>
                <a:stretch>
                  <a:fillRect r="-14433" b="-18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219172" y="3381213"/>
                <a:ext cx="118203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172" y="3381213"/>
                <a:ext cx="1182037" cy="400110"/>
              </a:xfrm>
              <a:prstGeom prst="rect">
                <a:avLst/>
              </a:prstGeom>
              <a:blipFill>
                <a:blip r:embed="rId11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52136" y="4284716"/>
                <a:ext cx="118203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136" y="4284716"/>
                <a:ext cx="1182037" cy="400110"/>
              </a:xfrm>
              <a:prstGeom prst="rect">
                <a:avLst/>
              </a:prstGeom>
              <a:blipFill>
                <a:blip r:embed="rId12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517755" y="4284716"/>
                <a:ext cx="118203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7755" y="4284716"/>
                <a:ext cx="1182037" cy="400110"/>
              </a:xfrm>
              <a:prstGeom prst="rect">
                <a:avLst/>
              </a:prstGeom>
              <a:blipFill>
                <a:blip r:embed="rId13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680723" y="4284716"/>
                <a:ext cx="32681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⋯ 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0723" y="4284716"/>
                <a:ext cx="326815" cy="307777"/>
              </a:xfrm>
              <a:prstGeom prst="rect">
                <a:avLst/>
              </a:prstGeom>
              <a:blipFill>
                <a:blip r:embed="rId14"/>
                <a:stretch>
                  <a:fillRect r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465201" y="3473546"/>
                <a:ext cx="32681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⋯ 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5201" y="3473546"/>
                <a:ext cx="326815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496552" y="4284716"/>
                <a:ext cx="118203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6552" y="4284716"/>
                <a:ext cx="1182037" cy="400110"/>
              </a:xfrm>
              <a:prstGeom prst="rect">
                <a:avLst/>
              </a:prstGeom>
              <a:blipFill>
                <a:blip r:embed="rId1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262171" y="4284716"/>
                <a:ext cx="118203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2171" y="4284716"/>
                <a:ext cx="1182037" cy="400110"/>
              </a:xfrm>
              <a:prstGeom prst="rect">
                <a:avLst/>
              </a:prstGeom>
              <a:blipFill>
                <a:blip r:embed="rId1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887726" y="4284716"/>
                <a:ext cx="17794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7726" y="4284716"/>
                <a:ext cx="1779478" cy="400110"/>
              </a:xfrm>
              <a:prstGeom prst="rect">
                <a:avLst/>
              </a:prstGeom>
              <a:blipFill>
                <a:blip r:embed="rId1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8314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2A1A7-7090-4B26-A7CF-366DC6AA7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470892"/>
            <a:ext cx="7696200" cy="1143000"/>
          </a:xfrm>
        </p:spPr>
        <p:txBody>
          <a:bodyPr/>
          <a:lstStyle/>
          <a:p>
            <a:r>
              <a:rPr lang="en-US"/>
              <a:t>MCMC why?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584DB-6ABE-4DC2-8EBE-88D5E11B7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484784"/>
            <a:ext cx="7696200" cy="4608512"/>
          </a:xfrm>
        </p:spPr>
        <p:txBody>
          <a:bodyPr/>
          <a:lstStyle/>
          <a:p>
            <a:r>
              <a:rPr lang="en-US" dirty="0"/>
              <a:t>Our other methods to sample the target distribution do not work </a:t>
            </a:r>
          </a:p>
          <a:p>
            <a:pPr lvl="1"/>
            <a:r>
              <a:rPr lang="en-US" dirty="0"/>
              <a:t>Direct not possible</a:t>
            </a:r>
          </a:p>
          <a:p>
            <a:pPr lvl="1"/>
            <a:r>
              <a:rPr lang="en-US" dirty="0"/>
              <a:t>Importance sampling weight variance too big</a:t>
            </a:r>
          </a:p>
          <a:p>
            <a:pPr lvl="1"/>
            <a:r>
              <a:rPr lang="en-US" dirty="0"/>
              <a:t>SIR degeneracy</a:t>
            </a:r>
          </a:p>
          <a:p>
            <a:pPr lvl="1"/>
            <a:r>
              <a:rPr lang="en-US" dirty="0"/>
              <a:t>Sequential Monte Carlo</a:t>
            </a:r>
          </a:p>
          <a:p>
            <a:pPr lvl="2"/>
            <a:r>
              <a:rPr lang="en-US" dirty="0"/>
              <a:t>Want joint distribution</a:t>
            </a:r>
          </a:p>
          <a:p>
            <a:pPr lvl="2"/>
            <a:r>
              <a:rPr lang="en-US" dirty="0"/>
              <a:t>Want smoothing distribution</a:t>
            </a:r>
          </a:p>
          <a:p>
            <a:r>
              <a:rPr lang="en-US" dirty="0"/>
              <a:t>MCMC gives the opportunity to </a:t>
            </a:r>
            <a:br>
              <a:rPr lang="en-US" dirty="0"/>
            </a:br>
            <a:r>
              <a:rPr lang="en-US" dirty="0"/>
              <a:t>«iterate towards a distribution»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CAC59A-A78E-4703-BC53-E57682EAC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754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21568"/>
            <a:ext cx="7696200" cy="1143000"/>
          </a:xfrm>
        </p:spPr>
        <p:txBody>
          <a:bodyPr/>
          <a:lstStyle/>
          <a:p>
            <a:r>
              <a:rPr lang="en-US" dirty="0"/>
              <a:t>Markov chain Monte Carlo  (</a:t>
            </a:r>
            <a:r>
              <a:rPr lang="en-US" dirty="0" err="1"/>
              <a:t>McMC</a:t>
            </a:r>
            <a:r>
              <a:rPr lang="en-US" dirty="0"/>
              <a:t>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7" t="8982" r="-247" b="5690"/>
          <a:stretch/>
        </p:blipFill>
        <p:spPr>
          <a:xfrm>
            <a:off x="683568" y="1464568"/>
            <a:ext cx="8158123" cy="290053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C6C8DF-D85E-0313-8C86-2DA86B9CEB2F}"/>
              </a:ext>
            </a:extLst>
          </p:cNvPr>
          <p:cNvSpPr txBox="1"/>
          <p:nvPr/>
        </p:nvSpPr>
        <p:spPr>
          <a:xfrm>
            <a:off x="1115616" y="4797152"/>
            <a:ext cx="634821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Note:  </a:t>
            </a:r>
          </a:p>
          <a:p>
            <a:r>
              <a:rPr lang="en-US" dirty="0"/>
              <a:t>* Expression converge even if samples are dependent</a:t>
            </a:r>
          </a:p>
          <a:p>
            <a:r>
              <a:rPr lang="en-US" dirty="0"/>
              <a:t>  (but we need more samples)</a:t>
            </a:r>
          </a:p>
          <a:p>
            <a:r>
              <a:rPr lang="en-US" dirty="0"/>
              <a:t>* Expression converge regardless of distribution of </a:t>
            </a:r>
            <a:r>
              <a:rPr lang="en-US" b="1" dirty="0"/>
              <a:t>X</a:t>
            </a:r>
            <a:r>
              <a:rPr lang="en-US" baseline="30000" dirty="0"/>
              <a:t>(1)</a:t>
            </a:r>
            <a:br>
              <a:rPr lang="en-US" baseline="30000" dirty="0"/>
            </a:br>
            <a:r>
              <a:rPr lang="en-US" baseline="30000" dirty="0"/>
              <a:t>    </a:t>
            </a:r>
            <a:r>
              <a:rPr lang="en-US" dirty="0"/>
              <a:t>(but we might reduce bias by  starting sum at t= L 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4FF7CF2-54F0-7415-AC7C-718AC9C561E6}"/>
              </a:ext>
            </a:extLst>
          </p:cNvPr>
          <p:cNvCxnSpPr>
            <a:cxnSpLocks/>
          </p:cNvCxnSpPr>
          <p:nvPr/>
        </p:nvCxnSpPr>
        <p:spPr bwMode="auto">
          <a:xfrm flipV="1">
            <a:off x="2051720" y="4365104"/>
            <a:ext cx="792088" cy="7920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869936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/>
              <a:t>Markov chain theory – discrete case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3702" y="1268760"/>
            <a:ext cx="7110232" cy="497964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9870D0-A71B-4AB3-9E9D-5566B7293CC5}"/>
              </a:ext>
            </a:extLst>
          </p:cNvPr>
          <p:cNvSpPr txBox="1"/>
          <p:nvPr/>
        </p:nvSpPr>
        <p:spPr>
          <a:xfrm>
            <a:off x="5976087" y="3558525"/>
            <a:ext cx="2024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Limit distribution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1A7941-15D1-409C-897B-6C9A4A55739A}"/>
              </a:ext>
            </a:extLst>
          </p:cNvPr>
          <p:cNvSpPr txBox="1"/>
          <p:nvPr/>
        </p:nvSpPr>
        <p:spPr>
          <a:xfrm>
            <a:off x="5868144" y="4749574"/>
            <a:ext cx="26500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Stationary distribution</a:t>
            </a:r>
          </a:p>
          <a:p>
            <a:r>
              <a:rPr lang="en-US"/>
              <a:t>(fix point)</a:t>
            </a:r>
          </a:p>
        </p:txBody>
      </p:sp>
    </p:spTree>
    <p:extLst>
      <p:ext uri="{BB962C8B-B14F-4D97-AF65-F5344CB8AC3E}">
        <p14:creationId xmlns:p14="http://schemas.microsoft.com/office/powerpoint/2010/main" val="3928750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76672"/>
            <a:ext cx="7696200" cy="864096"/>
          </a:xfrm>
        </p:spPr>
        <p:txBody>
          <a:bodyPr/>
          <a:lstStyle/>
          <a:p>
            <a:r>
              <a:rPr lang="en-US" dirty="0"/>
              <a:t>Discrete Transition probability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71004" y="2792293"/>
                <a:ext cx="7696200" cy="3115808"/>
              </a:xfrm>
            </p:spPr>
            <p:txBody>
              <a:bodyPr/>
              <a:lstStyle/>
              <a:p>
                <a:r>
                  <a:rPr lang="en-US" sz="1800" dirty="0"/>
                  <a:t>Need initial distribution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, say  we have 4 possible classes</a:t>
                </a:r>
              </a:p>
              <a:p>
                <a:r>
                  <a:rPr lang="en-US" sz="1800" dirty="0"/>
                  <a:t>and transition probability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, we need a transition to each state</a:t>
                </a:r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71004" y="2792293"/>
                <a:ext cx="7696200" cy="3115808"/>
              </a:xfrm>
              <a:blipFill>
                <a:blip r:embed="rId2"/>
                <a:stretch>
                  <a:fillRect l="-475" t="-97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/>
              <p:cNvSpPr/>
              <p:nvPr/>
            </p:nvSpPr>
            <p:spPr bwMode="auto">
              <a:xfrm>
                <a:off x="1187624" y="1620420"/>
                <a:ext cx="435487" cy="444137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</m:ctrlPr>
                        </m:sSubPr>
                        <m:e>
                          <m: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𝑥</m:t>
                          </m:r>
                        </m:e>
                        <m:sub>
                          <m: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1</m:t>
                          </m:r>
                        </m:sub>
                      </m:sSub>
                      <m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ヒラギノ角ゴ Pro W3" charset="-128"/>
                          <a:cs typeface="ヒラギノ角ゴ Pro W3" charset="-128"/>
                        </a:rPr>
                        <m:t> </m:t>
                      </m:r>
                    </m:oMath>
                  </m:oMathPara>
                </a14:m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ヒラギノ角ゴ Pro W3" charset="-128"/>
                  <a:cs typeface="ヒラギノ角ゴ Pro W3" charset="-128"/>
                </a:endParaRPr>
              </a:p>
            </p:txBody>
          </p:sp>
        </mc:Choice>
        <mc:Fallback xmlns="">
          <p:sp>
            <p:nvSpPr>
              <p:cNvPr id="5" name="Ova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87624" y="1620420"/>
                <a:ext cx="435487" cy="444137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val 5"/>
              <p:cNvSpPr/>
              <p:nvPr/>
            </p:nvSpPr>
            <p:spPr bwMode="auto">
              <a:xfrm>
                <a:off x="1934174" y="1620420"/>
                <a:ext cx="435487" cy="444137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</m:ctrlPr>
                        </m:sSubPr>
                        <m:e>
                          <m: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𝑥</m:t>
                          </m:r>
                        </m:e>
                        <m:sub>
                          <m: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2</m:t>
                          </m:r>
                        </m:sub>
                      </m:sSub>
                      <m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ヒラギノ角ゴ Pro W3" charset="-128"/>
                          <a:cs typeface="ヒラギノ角ゴ Pro W3" charset="-128"/>
                        </a:rPr>
                        <m:t> </m:t>
                      </m:r>
                    </m:oMath>
                  </m:oMathPara>
                </a14:m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ヒラギノ角ゴ Pro W3" charset="-128"/>
                  <a:cs typeface="ヒラギノ角ゴ Pro W3" charset="-128"/>
                </a:endParaRPr>
              </a:p>
            </p:txBody>
          </p:sp>
        </mc:Choice>
        <mc:Fallback xmlns="">
          <p:sp>
            <p:nvSpPr>
              <p:cNvPr id="6" name="Oval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34174" y="1620420"/>
                <a:ext cx="435487" cy="444137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6"/>
              <p:cNvSpPr/>
              <p:nvPr/>
            </p:nvSpPr>
            <p:spPr bwMode="auto">
              <a:xfrm>
                <a:off x="2680723" y="1620420"/>
                <a:ext cx="435487" cy="444137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</m:ctrlPr>
                        </m:sSubPr>
                        <m:e>
                          <m: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𝑥</m:t>
                          </m:r>
                        </m:e>
                        <m:sub>
                          <m: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3</m:t>
                          </m:r>
                        </m:sub>
                      </m:sSub>
                      <m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ヒラギノ角ゴ Pro W3" charset="-128"/>
                          <a:cs typeface="ヒラギノ角ゴ Pro W3" charset="-128"/>
                        </a:rPr>
                        <m:t> </m:t>
                      </m:r>
                    </m:oMath>
                  </m:oMathPara>
                </a14:m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ヒラギノ角ゴ Pro W3" charset="-128"/>
                  <a:cs typeface="ヒラギノ角ゴ Pro W3" charset="-128"/>
                </a:endParaRPr>
              </a:p>
            </p:txBody>
          </p:sp>
        </mc:Choice>
        <mc:Fallback xmlns="">
          <p:sp>
            <p:nvSpPr>
              <p:cNvPr id="7" name="Ova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80723" y="1620420"/>
                <a:ext cx="435487" cy="444137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val 7"/>
              <p:cNvSpPr/>
              <p:nvPr/>
            </p:nvSpPr>
            <p:spPr bwMode="auto">
              <a:xfrm>
                <a:off x="3427273" y="1620420"/>
                <a:ext cx="435487" cy="444137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</m:ctrlPr>
                        </m:sSubPr>
                        <m:e>
                          <m: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𝑥</m:t>
                          </m:r>
                        </m:e>
                        <m:sub>
                          <m: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4</m:t>
                          </m:r>
                        </m:sub>
                      </m:sSub>
                      <m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ヒラギノ角ゴ Pro W3" charset="-128"/>
                          <a:cs typeface="ヒラギノ角ゴ Pro W3" charset="-128"/>
                        </a:rPr>
                        <m:t> </m:t>
                      </m:r>
                    </m:oMath>
                  </m:oMathPara>
                </a14:m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ヒラギノ角ゴ Pro W3" charset="-128"/>
                  <a:cs typeface="ヒラギノ角ゴ Pro W3" charset="-128"/>
                </a:endParaRPr>
              </a:p>
            </p:txBody>
          </p:sp>
        </mc:Choice>
        <mc:Fallback xmlns="">
          <p:sp>
            <p:nvSpPr>
              <p:cNvPr id="8" name="Oval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7273" y="1620420"/>
                <a:ext cx="435487" cy="444137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val 8"/>
              <p:cNvSpPr/>
              <p:nvPr/>
            </p:nvSpPr>
            <p:spPr bwMode="auto">
              <a:xfrm>
                <a:off x="4920372" y="1620420"/>
                <a:ext cx="435487" cy="444137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</m:ctrlPr>
                        </m:sSubPr>
                        <m:e>
                          <m: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𝑥</m:t>
                          </m:r>
                        </m:e>
                        <m:sub>
                          <m: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𝑡</m:t>
                          </m:r>
                        </m:sub>
                      </m:sSub>
                      <m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ヒラギノ角ゴ Pro W3" charset="-128"/>
                          <a:cs typeface="ヒラギノ角ゴ Pro W3" charset="-128"/>
                        </a:rPr>
                        <m:t> </m:t>
                      </m:r>
                    </m:oMath>
                  </m:oMathPara>
                </a14:m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ヒラギノ角ゴ Pro W3" charset="-128"/>
                  <a:cs typeface="ヒラギノ角ゴ Pro W3" charset="-128"/>
                </a:endParaRPr>
              </a:p>
            </p:txBody>
          </p:sp>
        </mc:Choice>
        <mc:Fallback xmlns="">
          <p:sp>
            <p:nvSpPr>
              <p:cNvPr id="9" name="Oval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20372" y="1620420"/>
                <a:ext cx="435487" cy="444137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 bwMode="auto">
          <a:xfrm>
            <a:off x="1623111" y="1842489"/>
            <a:ext cx="31106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2369661" y="1835943"/>
            <a:ext cx="31106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3116210" y="1829397"/>
            <a:ext cx="31106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3862760" y="1822851"/>
            <a:ext cx="31106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609309" y="1816305"/>
            <a:ext cx="31106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270986" y="1620421"/>
                <a:ext cx="32681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⋯ 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0986" y="1620421"/>
                <a:ext cx="326815" cy="307777"/>
              </a:xfrm>
              <a:prstGeom prst="rect">
                <a:avLst/>
              </a:prstGeom>
              <a:blipFill>
                <a:blip r:embed="rId8"/>
                <a:stretch>
                  <a:fillRect r="-18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val 15"/>
              <p:cNvSpPr/>
              <p:nvPr/>
            </p:nvSpPr>
            <p:spPr bwMode="auto">
              <a:xfrm>
                <a:off x="5651138" y="1620420"/>
                <a:ext cx="435487" cy="444137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</m:ctrlPr>
                        </m:sSubPr>
                        <m:e>
                          <m: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𝑥</m:t>
                          </m:r>
                        </m:e>
                        <m:sub>
                          <m: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𝑡</m:t>
                          </m:r>
                          <m:r>
                            <a:rPr kumimoji="0" lang="en-US" sz="1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ヒラギノ角ゴ Pro W3" charset="-128"/>
                              <a:cs typeface="ヒラギノ角ゴ Pro W3" charset="-128"/>
                            </a:rPr>
                            <m:t>+1</m:t>
                          </m:r>
                        </m:sub>
                      </m:sSub>
                      <m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ヒラギノ角ゴ Pro W3" charset="-128"/>
                          <a:cs typeface="ヒラギノ角ゴ Pro W3" charset="-128"/>
                        </a:rPr>
                        <m:t> </m:t>
                      </m:r>
                    </m:oMath>
                  </m:oMathPara>
                </a14:m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ヒラギノ角ゴ Pro W3" charset="-128"/>
                  <a:cs typeface="ヒラギノ角ゴ Pro W3" charset="-128"/>
                </a:endParaRPr>
              </a:p>
            </p:txBody>
          </p:sp>
        </mc:Choice>
        <mc:Fallback xmlns="">
          <p:sp>
            <p:nvSpPr>
              <p:cNvPr id="16" name="Oval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51138" y="1620420"/>
                <a:ext cx="435487" cy="444137"/>
              </a:xfrm>
              <a:prstGeom prst="ellipse">
                <a:avLst/>
              </a:prstGeom>
              <a:blipFill>
                <a:blip r:embed="rId9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 bwMode="auto">
          <a:xfrm>
            <a:off x="5340075" y="1829397"/>
            <a:ext cx="31106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6086625" y="1822851"/>
            <a:ext cx="31106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494851" y="1620421"/>
                <a:ext cx="32681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⋯ 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4851" y="1620421"/>
                <a:ext cx="326815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920247" y="1124744"/>
                <a:ext cx="118203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0247" y="1124744"/>
                <a:ext cx="1182037" cy="400110"/>
              </a:xfrm>
              <a:prstGeom prst="rect">
                <a:avLst/>
              </a:prstGeom>
              <a:blipFill>
                <a:blip r:embed="rId10"/>
                <a:stretch>
                  <a:fillRect r="-14433" b="-18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219172" y="1148965"/>
                <a:ext cx="118203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172" y="1148965"/>
                <a:ext cx="1182037" cy="400110"/>
              </a:xfrm>
              <a:prstGeom prst="rect">
                <a:avLst/>
              </a:prstGeom>
              <a:blipFill>
                <a:blip r:embed="rId11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52136" y="2052468"/>
                <a:ext cx="118203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136" y="2052468"/>
                <a:ext cx="1182037" cy="400110"/>
              </a:xfrm>
              <a:prstGeom prst="rect">
                <a:avLst/>
              </a:prstGeom>
              <a:blipFill>
                <a:blip r:embed="rId12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517755" y="2052468"/>
                <a:ext cx="118203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7755" y="2052468"/>
                <a:ext cx="1182037" cy="400110"/>
              </a:xfrm>
              <a:prstGeom prst="rect">
                <a:avLst/>
              </a:prstGeom>
              <a:blipFill>
                <a:blip r:embed="rId13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2680723" y="2052468"/>
                <a:ext cx="32681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⋯ 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0723" y="2052468"/>
                <a:ext cx="326815" cy="307777"/>
              </a:xfrm>
              <a:prstGeom prst="rect">
                <a:avLst/>
              </a:prstGeom>
              <a:blipFill>
                <a:blip r:embed="rId8"/>
                <a:stretch>
                  <a:fillRect r="-18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465201" y="1241298"/>
                <a:ext cx="32681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⋯ 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5201" y="1241298"/>
                <a:ext cx="326815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496552" y="2052468"/>
                <a:ext cx="118203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6552" y="2052468"/>
                <a:ext cx="1182037" cy="400110"/>
              </a:xfrm>
              <a:prstGeom prst="rect">
                <a:avLst/>
              </a:prstGeom>
              <a:blipFill>
                <a:blip r:embed="rId14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262171" y="2052468"/>
                <a:ext cx="118203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2171" y="2052468"/>
                <a:ext cx="1182037" cy="400110"/>
              </a:xfrm>
              <a:prstGeom prst="rect">
                <a:avLst/>
              </a:prstGeom>
              <a:blipFill>
                <a:blip r:embed="rId15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887726" y="2052468"/>
                <a:ext cx="17794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7726" y="2052468"/>
                <a:ext cx="1779478" cy="400110"/>
              </a:xfrm>
              <a:prstGeom prst="rect">
                <a:avLst/>
              </a:prstGeom>
              <a:blipFill>
                <a:blip r:embed="rId16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3" name="Table 3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46040075"/>
                  </p:ext>
                </p:extLst>
              </p:nvPr>
            </p:nvGraphicFramePr>
            <p:xfrm>
              <a:off x="1448552" y="3819858"/>
              <a:ext cx="6075776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9472">
                      <a:extLst>
                        <a:ext uri="{9D8B030D-6E8A-4147-A177-3AD203B41FA5}">
                          <a16:colId xmlns:a16="http://schemas.microsoft.com/office/drawing/2014/main" val="2900300276"/>
                        </a:ext>
                      </a:extLst>
                    </a:gridCol>
                    <a:gridCol w="759472">
                      <a:extLst>
                        <a:ext uri="{9D8B030D-6E8A-4147-A177-3AD203B41FA5}">
                          <a16:colId xmlns:a16="http://schemas.microsoft.com/office/drawing/2014/main" val="2074379923"/>
                        </a:ext>
                      </a:extLst>
                    </a:gridCol>
                    <a:gridCol w="1748520">
                      <a:extLst>
                        <a:ext uri="{9D8B030D-6E8A-4147-A177-3AD203B41FA5}">
                          <a16:colId xmlns:a16="http://schemas.microsoft.com/office/drawing/2014/main" val="1755056552"/>
                        </a:ext>
                      </a:extLst>
                    </a:gridCol>
                    <a:gridCol w="529896">
                      <a:extLst>
                        <a:ext uri="{9D8B030D-6E8A-4147-A177-3AD203B41FA5}">
                          <a16:colId xmlns:a16="http://schemas.microsoft.com/office/drawing/2014/main" val="188681012"/>
                        </a:ext>
                      </a:extLst>
                    </a:gridCol>
                    <a:gridCol w="759472">
                      <a:extLst>
                        <a:ext uri="{9D8B030D-6E8A-4147-A177-3AD203B41FA5}">
                          <a16:colId xmlns:a16="http://schemas.microsoft.com/office/drawing/2014/main" val="2588078036"/>
                        </a:ext>
                      </a:extLst>
                    </a:gridCol>
                    <a:gridCol w="759472">
                      <a:extLst>
                        <a:ext uri="{9D8B030D-6E8A-4147-A177-3AD203B41FA5}">
                          <a16:colId xmlns:a16="http://schemas.microsoft.com/office/drawing/2014/main" val="1603246899"/>
                        </a:ext>
                      </a:extLst>
                    </a:gridCol>
                    <a:gridCol w="759472">
                      <a:extLst>
                        <a:ext uri="{9D8B030D-6E8A-4147-A177-3AD203B41FA5}">
                          <a16:colId xmlns:a16="http://schemas.microsoft.com/office/drawing/2014/main" val="274985601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nb-NO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nb-NO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nb-NO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nb-NO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61038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0.8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0.0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5901896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05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90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05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0.0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024764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=3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0.0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05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90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05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7945644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=4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0.0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0.8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261994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3" name="Table 3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46040075"/>
                  </p:ext>
                </p:extLst>
              </p:nvPr>
            </p:nvGraphicFramePr>
            <p:xfrm>
              <a:off x="1448552" y="3819858"/>
              <a:ext cx="6075776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9472">
                      <a:extLst>
                        <a:ext uri="{9D8B030D-6E8A-4147-A177-3AD203B41FA5}">
                          <a16:colId xmlns:a16="http://schemas.microsoft.com/office/drawing/2014/main" val="2900300276"/>
                        </a:ext>
                      </a:extLst>
                    </a:gridCol>
                    <a:gridCol w="759472">
                      <a:extLst>
                        <a:ext uri="{9D8B030D-6E8A-4147-A177-3AD203B41FA5}">
                          <a16:colId xmlns:a16="http://schemas.microsoft.com/office/drawing/2014/main" val="2074379923"/>
                        </a:ext>
                      </a:extLst>
                    </a:gridCol>
                    <a:gridCol w="1748520">
                      <a:extLst>
                        <a:ext uri="{9D8B030D-6E8A-4147-A177-3AD203B41FA5}">
                          <a16:colId xmlns:a16="http://schemas.microsoft.com/office/drawing/2014/main" val="1755056552"/>
                        </a:ext>
                      </a:extLst>
                    </a:gridCol>
                    <a:gridCol w="529896">
                      <a:extLst>
                        <a:ext uri="{9D8B030D-6E8A-4147-A177-3AD203B41FA5}">
                          <a16:colId xmlns:a16="http://schemas.microsoft.com/office/drawing/2014/main" val="188681012"/>
                        </a:ext>
                      </a:extLst>
                    </a:gridCol>
                    <a:gridCol w="759472">
                      <a:extLst>
                        <a:ext uri="{9D8B030D-6E8A-4147-A177-3AD203B41FA5}">
                          <a16:colId xmlns:a16="http://schemas.microsoft.com/office/drawing/2014/main" val="2588078036"/>
                        </a:ext>
                      </a:extLst>
                    </a:gridCol>
                    <a:gridCol w="759472">
                      <a:extLst>
                        <a:ext uri="{9D8B030D-6E8A-4147-A177-3AD203B41FA5}">
                          <a16:colId xmlns:a16="http://schemas.microsoft.com/office/drawing/2014/main" val="1603246899"/>
                        </a:ext>
                      </a:extLst>
                    </a:gridCol>
                    <a:gridCol w="759472">
                      <a:extLst>
                        <a:ext uri="{9D8B030D-6E8A-4147-A177-3AD203B41FA5}">
                          <a16:colId xmlns:a16="http://schemas.microsoft.com/office/drawing/2014/main" val="274985601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800" t="-1639" r="-701600" b="-4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100800" t="-1639" r="-601600" b="-4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618391" t="-1639" r="-434483" b="-4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500000" t="-1639" r="-202400" b="-4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604839" t="-1639" r="-104032" b="-4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699200" t="-1639" r="-3200" b="-4131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1038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800" t="-101639" r="-701600" b="-3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100800" t="-101639" r="-601600" b="-3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87456" t="-101639" r="-162021" b="-3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618391" t="-101639" r="-434483" b="-3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500000" t="-101639" r="-202400" b="-3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604839" t="-101639" r="-104032" b="-3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699200" t="-101639" r="-3200" b="-3131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5901896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800" t="-201639" r="-701600" b="-2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100800" t="-201639" r="-601600" b="-2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87456" t="-201639" r="-162021" b="-2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618391" t="-201639" r="-434483" b="-2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500000" t="-201639" r="-202400" b="-2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604839" t="-201639" r="-104032" b="-2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699200" t="-201639" r="-3200" b="-2131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024764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800" t="-301639" r="-7016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100800" t="-301639" r="-6016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87456" t="-301639" r="-162021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618391" t="-301639" r="-434483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500000" t="-301639" r="-20240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604839" t="-301639" r="-104032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699200" t="-301639" r="-3200" b="-1131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7945644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800" t="-401639" r="-7016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100800" t="-401639" r="-6016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87456" t="-401639" r="-162021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618391" t="-401639" r="-434483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500000" t="-401639" r="-20240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604839" t="-401639" r="-104032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17"/>
                          <a:stretch>
                            <a:fillRect l="-699200" t="-401639" r="-3200" b="-131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61994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5742228" y="3456573"/>
                <a:ext cx="52552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2228" y="3456573"/>
                <a:ext cx="525528" cy="400110"/>
              </a:xfrm>
              <a:prstGeom prst="rect">
                <a:avLst/>
              </a:prstGeom>
              <a:blipFill>
                <a:blip r:embed="rId18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 bwMode="auto">
          <a:xfrm>
            <a:off x="2987824" y="4196398"/>
            <a:ext cx="4536504" cy="3600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2987824" y="4565630"/>
            <a:ext cx="4536504" cy="3600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2987824" y="4930836"/>
            <a:ext cx="4536504" cy="3600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2987824" y="5296042"/>
            <a:ext cx="4536504" cy="3600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436095" y="5717238"/>
            <a:ext cx="947375" cy="855143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467828" y="5764763"/>
            <a:ext cx="248860" cy="841198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21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00775" y="3896880"/>
            <a:ext cx="267452" cy="26708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3050773" y="5940039"/>
                <a:ext cx="3177586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0773" y="5940039"/>
                <a:ext cx="3177586" cy="400110"/>
              </a:xfrm>
              <a:prstGeom prst="rect">
                <a:avLst/>
              </a:prstGeom>
              <a:blipFill>
                <a:blip r:embed="rId22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1717041" y="5985307"/>
                <a:ext cx="77296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7041" y="5985307"/>
                <a:ext cx="772969" cy="400110"/>
              </a:xfrm>
              <a:prstGeom prst="rect">
                <a:avLst/>
              </a:prstGeom>
              <a:blipFill>
                <a:blip r:embed="rId23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8299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rcRect b="1907"/>
          <a:stretch/>
        </p:blipFill>
        <p:spPr>
          <a:xfrm>
            <a:off x="800870" y="631858"/>
            <a:ext cx="7560840" cy="15730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2297" y="2751544"/>
            <a:ext cx="7571603" cy="15994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rcRect b="1848"/>
          <a:stretch/>
        </p:blipFill>
        <p:spPr>
          <a:xfrm>
            <a:off x="827584" y="4725145"/>
            <a:ext cx="7704856" cy="15841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3840" y="2413636"/>
            <a:ext cx="360040" cy="3483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9632" y="4554175"/>
            <a:ext cx="240442" cy="2326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1416" y="4554175"/>
            <a:ext cx="240442" cy="2326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3200" y="4554175"/>
            <a:ext cx="240442" cy="23264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4984" y="4554175"/>
            <a:ext cx="240442" cy="23264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6768" y="4554175"/>
            <a:ext cx="240442" cy="23264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8552" y="4554175"/>
            <a:ext cx="240442" cy="23264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2120" y="4554175"/>
            <a:ext cx="240442" cy="23264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3904" y="4554175"/>
            <a:ext cx="240442" cy="23264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5688" y="4554175"/>
            <a:ext cx="240442" cy="23264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7472" y="4554175"/>
            <a:ext cx="240442" cy="23264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9256" y="4554175"/>
            <a:ext cx="240442" cy="23264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1040" y="4554175"/>
            <a:ext cx="240442" cy="23264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2824" y="4554175"/>
            <a:ext cx="240442" cy="23264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8" y="4554175"/>
            <a:ext cx="240442" cy="23264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6392" y="4554175"/>
            <a:ext cx="240442" cy="23264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176" y="4554175"/>
            <a:ext cx="240442" cy="23264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9960" y="4554175"/>
            <a:ext cx="240442" cy="23264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1751" y="4554175"/>
            <a:ext cx="240442" cy="23264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336" y="4554175"/>
            <a:ext cx="240442" cy="2326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29559160"/>
                  </p:ext>
                </p:extLst>
              </p:nvPr>
            </p:nvGraphicFramePr>
            <p:xfrm>
              <a:off x="8322884" y="4509119"/>
              <a:ext cx="749259" cy="165618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9259">
                      <a:extLst>
                        <a:ext uri="{9D8B030D-6E8A-4147-A177-3AD203B41FA5}">
                          <a16:colId xmlns:a16="http://schemas.microsoft.com/office/drawing/2014/main" val="3096116944"/>
                        </a:ext>
                      </a:extLst>
                    </a:gridCol>
                  </a:tblGrid>
                  <a:tr h="331237"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20</m:t>
                                    </m:r>
                                  </m:sub>
                                </m:sSub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3997443"/>
                      </a:ext>
                    </a:extLst>
                  </a:tr>
                  <a:tr h="33123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dirty="0" smtClean="0">
                                    <a:latin typeface="Cambria Math" panose="02040503050406030204" pitchFamily="18" charset="0"/>
                                  </a:rPr>
                                  <m:t>0.17</m:t>
                                </m:r>
                              </m:oMath>
                            </m:oMathPara>
                          </a14:m>
                          <a:endParaRPr lang="nb-NO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69486399"/>
                      </a:ext>
                    </a:extLst>
                  </a:tr>
                  <a:tr h="33123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0.33</m:t>
                                </m:r>
                              </m:oMath>
                            </m:oMathPara>
                          </a14:m>
                          <a:endParaRPr lang="nb-NO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68653922"/>
                      </a:ext>
                    </a:extLst>
                  </a:tr>
                  <a:tr h="33123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0.33</m:t>
                                </m:r>
                              </m:oMath>
                            </m:oMathPara>
                          </a14:m>
                          <a:endParaRPr lang="nb-NO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3576075"/>
                      </a:ext>
                    </a:extLst>
                  </a:tr>
                  <a:tr h="33123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0.17</m:t>
                                </m:r>
                              </m:oMath>
                            </m:oMathPara>
                          </a14:m>
                          <a:endParaRPr lang="nb-NO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1579006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29559160"/>
                  </p:ext>
                </p:extLst>
              </p:nvPr>
            </p:nvGraphicFramePr>
            <p:xfrm>
              <a:off x="8322884" y="4509119"/>
              <a:ext cx="749259" cy="165618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9259">
                      <a:extLst>
                        <a:ext uri="{9D8B030D-6E8A-4147-A177-3AD203B41FA5}">
                          <a16:colId xmlns:a16="http://schemas.microsoft.com/office/drawing/2014/main" val="3096116944"/>
                        </a:ext>
                      </a:extLst>
                    </a:gridCol>
                  </a:tblGrid>
                  <a:tr h="33123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6"/>
                          <a:stretch>
                            <a:fillRect l="-806" t="-1818" r="-3226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63997443"/>
                      </a:ext>
                    </a:extLst>
                  </a:tr>
                  <a:tr h="33123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6"/>
                          <a:stretch>
                            <a:fillRect l="-806" t="-103704" r="-3226" b="-3074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69486399"/>
                      </a:ext>
                    </a:extLst>
                  </a:tr>
                  <a:tr h="33123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6"/>
                          <a:stretch>
                            <a:fillRect l="-806" t="-200000" r="-3226" b="-20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68653922"/>
                      </a:ext>
                    </a:extLst>
                  </a:tr>
                  <a:tr h="33123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6"/>
                          <a:stretch>
                            <a:fillRect l="-806" t="-305556" r="-3226" b="-1055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3576075"/>
                      </a:ext>
                    </a:extLst>
                  </a:tr>
                  <a:tr h="33123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6"/>
                          <a:stretch>
                            <a:fillRect l="-806" t="-398182" r="-3226" b="-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579006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7843102" y="6286073"/>
                <a:ext cx="89107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p>
                      </m:sSup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3102" y="6286073"/>
                <a:ext cx="891078" cy="400110"/>
              </a:xfrm>
              <a:prstGeom prst="rect">
                <a:avLst/>
              </a:prstGeom>
              <a:blipFill>
                <a:blip r:embed="rId7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1236650" y="6269250"/>
                <a:ext cx="67435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6650" y="6269250"/>
                <a:ext cx="674351" cy="400110"/>
              </a:xfrm>
              <a:prstGeom prst="rect">
                <a:avLst/>
              </a:prstGeom>
              <a:blipFill>
                <a:blip r:embed="rId8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3391043" y="6276945"/>
                <a:ext cx="79400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1043" y="6276945"/>
                <a:ext cx="794000" cy="400110"/>
              </a:xfrm>
              <a:prstGeom prst="rect">
                <a:avLst/>
              </a:prstGeom>
              <a:blipFill>
                <a:blip r:embed="rId9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882881" y="6248400"/>
                <a:ext cx="50937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881" y="6248400"/>
                <a:ext cx="509370" cy="400110"/>
              </a:xfrm>
              <a:prstGeom prst="rect">
                <a:avLst/>
              </a:prstGeom>
              <a:blipFill>
                <a:blip r:embed="rId10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172672" y="4104129"/>
                <a:ext cx="67435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2672" y="4104129"/>
                <a:ext cx="674351" cy="400110"/>
              </a:xfrm>
              <a:prstGeom prst="rect">
                <a:avLst/>
              </a:prstGeom>
              <a:blipFill>
                <a:blip r:embed="rId11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18903" y="4083279"/>
                <a:ext cx="50937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903" y="4083279"/>
                <a:ext cx="509370" cy="400110"/>
              </a:xfrm>
              <a:prstGeom prst="rect">
                <a:avLst/>
              </a:prstGeom>
              <a:blipFill>
                <a:blip r:embed="rId12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04947" y="1966486"/>
                <a:ext cx="50937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947" y="1966486"/>
                <a:ext cx="509370" cy="400110"/>
              </a:xfrm>
              <a:prstGeom prst="rect">
                <a:avLst/>
              </a:prstGeom>
              <a:blipFill>
                <a:blip r:embed="rId13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174078" y="6276945"/>
                <a:ext cx="50366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… 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4078" y="6276945"/>
                <a:ext cx="503664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5366208" y="6269250"/>
                <a:ext cx="50366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… 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6208" y="6269250"/>
                <a:ext cx="503664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9"/>
          <p:cNvSpPr/>
          <p:nvPr/>
        </p:nvSpPr>
        <p:spPr bwMode="auto">
          <a:xfrm>
            <a:off x="7948659" y="4786820"/>
            <a:ext cx="381427" cy="139303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134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3" grpId="0"/>
      <p:bldP spid="34" grpId="0"/>
      <p:bldP spid="35" grpId="0"/>
      <p:bldP spid="36" grpId="0"/>
      <p:bldP spid="38" grpId="0"/>
      <p:bldP spid="39" grpId="0"/>
      <p:bldP spid="4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511136"/>
            <a:ext cx="7696200" cy="1143000"/>
          </a:xfrm>
        </p:spPr>
        <p:txBody>
          <a:bodyPr/>
          <a:lstStyle/>
          <a:p>
            <a:r>
              <a:rPr lang="en-US" dirty="0"/>
              <a:t>Limiting distribution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2177" y="1541548"/>
            <a:ext cx="7618215" cy="162058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3167642"/>
            <a:ext cx="7616397" cy="16844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093" y="4830170"/>
            <a:ext cx="7632848" cy="16272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160" y="394866"/>
            <a:ext cx="1159480" cy="99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833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0693"/>
            <a:ext cx="7696200" cy="1143000"/>
          </a:xfrm>
        </p:spPr>
        <p:txBody>
          <a:bodyPr/>
          <a:lstStyle/>
          <a:p>
            <a:r>
              <a:rPr lang="en-US" dirty="0"/>
              <a:t>When the Markov chain is</a:t>
            </a:r>
            <a:br>
              <a:rPr lang="en-US" dirty="0"/>
            </a:br>
            <a:r>
              <a:rPr lang="en-US" dirty="0"/>
              <a:t>irreducible / aperiodic /recurrent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The limiting distribution is equal to the stationary distribution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Stationary distribution is fix point of iteration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514350" indent="-514350">
                  <a:buFont typeface="+mj-lt"/>
                  <a:buAutoNum type="arabicPeriod" startAt="3"/>
                </a:pPr>
                <a:r>
                  <a:rPr lang="en-US" dirty="0"/>
                  <a:t>Limiting distribution (is independent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26" t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275856" y="5442581"/>
                <a:ext cx="3027239" cy="6532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limLow>
                              <m:limLow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→∞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</m:lim>
                            </m:limLow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⁡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Lim</m:t>
                        </m:r>
                      </m:sub>
                    </m:sSub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5442581"/>
                <a:ext cx="3027239" cy="6532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953265" y="2924944"/>
                <a:ext cx="177086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Lim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3265" y="2924944"/>
                <a:ext cx="1770869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6055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7973888" cy="854968"/>
          </a:xfrm>
        </p:spPr>
        <p:txBody>
          <a:bodyPr/>
          <a:lstStyle/>
          <a:p>
            <a:r>
              <a:rPr lang="en-US" dirty="0"/>
              <a:t>Time to reach limiting distribution n=20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5568" y="1628800"/>
            <a:ext cx="7492896" cy="496855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471" y="5517232"/>
            <a:ext cx="546497" cy="4332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4005064"/>
            <a:ext cx="470384" cy="41161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557" y="2276872"/>
            <a:ext cx="486810" cy="4168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03" y="4547728"/>
            <a:ext cx="1151171" cy="32143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44" y="5942538"/>
            <a:ext cx="1183671" cy="3465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274" y="2755134"/>
            <a:ext cx="1092523" cy="33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323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9642" y="1776214"/>
            <a:ext cx="7427158" cy="482113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471" y="5517232"/>
            <a:ext cx="546497" cy="4332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4005064"/>
            <a:ext cx="470384" cy="41161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557" y="2276872"/>
            <a:ext cx="486810" cy="41689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8280920" cy="854968"/>
          </a:xfrm>
        </p:spPr>
        <p:txBody>
          <a:bodyPr/>
          <a:lstStyle/>
          <a:p>
            <a:r>
              <a:rPr lang="en-US" dirty="0"/>
              <a:t>Time to reach limiting distribution n=100 </a:t>
            </a:r>
          </a:p>
        </p:txBody>
      </p:sp>
    </p:spTree>
    <p:extLst>
      <p:ext uri="{BB962C8B-B14F-4D97-AF65-F5344CB8AC3E}">
        <p14:creationId xmlns:p14="http://schemas.microsoft.com/office/powerpoint/2010/main" val="921193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9632" y="1772816"/>
            <a:ext cx="7443979" cy="478743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8280920" cy="854968"/>
          </a:xfrm>
        </p:spPr>
        <p:txBody>
          <a:bodyPr/>
          <a:lstStyle/>
          <a:p>
            <a:r>
              <a:rPr lang="en-US" dirty="0"/>
              <a:t>Time to reach limiting distribution n=250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471" y="5517232"/>
            <a:ext cx="546497" cy="4332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4005064"/>
            <a:ext cx="470384" cy="41161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557" y="2276872"/>
            <a:ext cx="486810" cy="41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682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518097"/>
            <a:ext cx="7696200" cy="1143000"/>
          </a:xfrm>
        </p:spPr>
        <p:txBody>
          <a:bodyPr/>
          <a:lstStyle/>
          <a:p>
            <a:r>
              <a:rPr lang="en-US" dirty="0" err="1"/>
              <a:t>McMC</a:t>
            </a:r>
            <a:r>
              <a:rPr lang="en-US" dirty="0"/>
              <a:t>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8288" y="1340768"/>
            <a:ext cx="7696200" cy="4114800"/>
          </a:xfrm>
        </p:spPr>
        <p:txBody>
          <a:bodyPr/>
          <a:lstStyle/>
          <a:p>
            <a:r>
              <a:rPr lang="en-US" dirty="0"/>
              <a:t>Markov chain Monte Carlo</a:t>
            </a:r>
          </a:p>
          <a:p>
            <a:pPr lvl="1"/>
            <a:r>
              <a:rPr lang="en-US" dirty="0"/>
              <a:t>Make a Markov chain P(</a:t>
            </a:r>
            <a:r>
              <a:rPr lang="en-US" b="1" dirty="0" err="1"/>
              <a:t>y</a:t>
            </a:r>
            <a:r>
              <a:rPr lang="en-US" dirty="0" err="1"/>
              <a:t>|</a:t>
            </a:r>
            <a:r>
              <a:rPr lang="en-US" b="1" dirty="0" err="1"/>
              <a:t>x</a:t>
            </a:r>
            <a:r>
              <a:rPr lang="en-US" dirty="0"/>
              <a:t>) with  f(</a:t>
            </a:r>
            <a:r>
              <a:rPr lang="en-US" b="1" dirty="0"/>
              <a:t>x</a:t>
            </a:r>
            <a:r>
              <a:rPr lang="en-US" dirty="0"/>
              <a:t>) as </a:t>
            </a:r>
            <a:br>
              <a:rPr lang="en-US" dirty="0"/>
            </a:br>
            <a:r>
              <a:rPr lang="en-US" dirty="0"/>
              <a:t>limiting distribution / stationary distribution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Markov chain discrete/continuous</a:t>
            </a:r>
          </a:p>
          <a:p>
            <a:pPr lvl="1"/>
            <a:r>
              <a:rPr lang="en-US" dirty="0"/>
              <a:t>Irreducible, aperiodic, recurrent (always revisit)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7383AE-53A3-45B0-A6A6-0CCB3F7999EE}"/>
              </a:ext>
            </a:extLst>
          </p:cNvPr>
          <p:cNvSpPr txBox="1"/>
          <p:nvPr/>
        </p:nvSpPr>
        <p:spPr>
          <a:xfrm>
            <a:off x="714780" y="4340005"/>
            <a:ext cx="42162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Periodic examples, state transitions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96E3EED-880F-4ADA-9331-0DA151E59EE9}"/>
              </a:ext>
            </a:extLst>
          </p:cNvPr>
          <p:cNvSpPr/>
          <p:nvPr/>
        </p:nvSpPr>
        <p:spPr bwMode="auto">
          <a:xfrm>
            <a:off x="827584" y="5042301"/>
            <a:ext cx="424314" cy="400110"/>
          </a:xfrm>
          <a:prstGeom prst="ellipse">
            <a:avLst/>
          </a:prstGeom>
          <a:solidFill>
            <a:srgbClr val="DAE4D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A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EEE4FD1-2B97-4AE8-9BAD-61799A9F8AA3}"/>
              </a:ext>
            </a:extLst>
          </p:cNvPr>
          <p:cNvSpPr/>
          <p:nvPr/>
        </p:nvSpPr>
        <p:spPr bwMode="auto">
          <a:xfrm>
            <a:off x="1916449" y="5042301"/>
            <a:ext cx="424314" cy="400110"/>
          </a:xfrm>
          <a:prstGeom prst="ellipse">
            <a:avLst/>
          </a:prstGeom>
          <a:solidFill>
            <a:srgbClr val="DAE4D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B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F1A1ED3-6CDE-47EB-92BA-E9AFB50C9EC6}"/>
              </a:ext>
            </a:extLst>
          </p:cNvPr>
          <p:cNvSpPr/>
          <p:nvPr/>
        </p:nvSpPr>
        <p:spPr bwMode="auto">
          <a:xfrm>
            <a:off x="1361392" y="5811825"/>
            <a:ext cx="424314" cy="400110"/>
          </a:xfrm>
          <a:prstGeom prst="ellipse">
            <a:avLst/>
          </a:prstGeom>
          <a:solidFill>
            <a:srgbClr val="DAE4D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C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8055B04-65D1-40BB-AE4D-2E3990A31B99}"/>
              </a:ext>
            </a:extLst>
          </p:cNvPr>
          <p:cNvCxnSpPr>
            <a:cxnSpLocks/>
            <a:stCxn id="15" idx="4"/>
            <a:endCxn id="16" idx="6"/>
          </p:cNvCxnSpPr>
          <p:nvPr/>
        </p:nvCxnSpPr>
        <p:spPr bwMode="auto">
          <a:xfrm flipH="1">
            <a:off x="1785706" y="5442411"/>
            <a:ext cx="342900" cy="5694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54B32AF-2B40-4961-AAB1-6B974869A86C}"/>
              </a:ext>
            </a:extLst>
          </p:cNvPr>
          <p:cNvCxnSpPr>
            <a:cxnSpLocks/>
            <a:stCxn id="16" idx="2"/>
            <a:endCxn id="12" idx="4"/>
          </p:cNvCxnSpPr>
          <p:nvPr/>
        </p:nvCxnSpPr>
        <p:spPr bwMode="auto">
          <a:xfrm flipH="1" flipV="1">
            <a:off x="1039741" y="5442411"/>
            <a:ext cx="321651" cy="5694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0B625C7-AC89-4301-A671-22A0CD5A64E4}"/>
              </a:ext>
            </a:extLst>
          </p:cNvPr>
          <p:cNvCxnSpPr>
            <a:cxnSpLocks/>
            <a:stCxn id="12" idx="6"/>
            <a:endCxn id="15" idx="2"/>
          </p:cNvCxnSpPr>
          <p:nvPr/>
        </p:nvCxnSpPr>
        <p:spPr bwMode="auto">
          <a:xfrm>
            <a:off x="1251898" y="5242356"/>
            <a:ext cx="66455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350D0672-5996-480D-9782-DF8D04701500}"/>
              </a:ext>
            </a:extLst>
          </p:cNvPr>
          <p:cNvSpPr/>
          <p:nvPr/>
        </p:nvSpPr>
        <p:spPr bwMode="auto">
          <a:xfrm>
            <a:off x="4928836" y="5139686"/>
            <a:ext cx="424314" cy="400110"/>
          </a:xfrm>
          <a:prstGeom prst="ellipse">
            <a:avLst/>
          </a:prstGeom>
          <a:solidFill>
            <a:srgbClr val="DAE4D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A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0CCD2BE0-42EB-49A5-9B98-F669DFF42CCA}"/>
              </a:ext>
            </a:extLst>
          </p:cNvPr>
          <p:cNvSpPr/>
          <p:nvPr/>
        </p:nvSpPr>
        <p:spPr bwMode="auto">
          <a:xfrm>
            <a:off x="6017701" y="5139686"/>
            <a:ext cx="424314" cy="400110"/>
          </a:xfrm>
          <a:prstGeom prst="ellipse">
            <a:avLst/>
          </a:prstGeom>
          <a:solidFill>
            <a:srgbClr val="DAE4D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B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1E52B516-88A2-425A-8465-285E3D131C39}"/>
              </a:ext>
            </a:extLst>
          </p:cNvPr>
          <p:cNvSpPr/>
          <p:nvPr/>
        </p:nvSpPr>
        <p:spPr bwMode="auto">
          <a:xfrm>
            <a:off x="5462644" y="5909210"/>
            <a:ext cx="424314" cy="400110"/>
          </a:xfrm>
          <a:prstGeom prst="ellipse">
            <a:avLst/>
          </a:prstGeom>
          <a:solidFill>
            <a:srgbClr val="DAE4D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C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3D96124-B27A-401E-AFDD-E1604B6DEB77}"/>
              </a:ext>
            </a:extLst>
          </p:cNvPr>
          <p:cNvSpPr txBox="1"/>
          <p:nvPr/>
        </p:nvSpPr>
        <p:spPr>
          <a:xfrm>
            <a:off x="1303282" y="4891634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1.0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9476CEB-563B-42FF-91C7-128E000FC4BF}"/>
              </a:ext>
            </a:extLst>
          </p:cNvPr>
          <p:cNvSpPr txBox="1"/>
          <p:nvPr/>
        </p:nvSpPr>
        <p:spPr>
          <a:xfrm>
            <a:off x="1885499" y="5607613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1.0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B14A38A-42F5-4BA4-A982-58181B703829}"/>
              </a:ext>
            </a:extLst>
          </p:cNvPr>
          <p:cNvSpPr txBox="1"/>
          <p:nvPr/>
        </p:nvSpPr>
        <p:spPr>
          <a:xfrm>
            <a:off x="714780" y="5642465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1.0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CCD87B0B-5E3D-4F28-BEBB-E83DB64D22B7}"/>
              </a:ext>
            </a:extLst>
          </p:cNvPr>
          <p:cNvSpPr/>
          <p:nvPr/>
        </p:nvSpPr>
        <p:spPr bwMode="auto">
          <a:xfrm>
            <a:off x="5283323" y="4979346"/>
            <a:ext cx="864066" cy="192947"/>
          </a:xfrm>
          <a:custGeom>
            <a:avLst/>
            <a:gdLst>
              <a:gd name="connsiteX0" fmla="*/ 0 w 864066"/>
              <a:gd name="connsiteY0" fmla="*/ 192947 h 192947"/>
              <a:gd name="connsiteX1" fmla="*/ 369116 w 864066"/>
              <a:gd name="connsiteY1" fmla="*/ 0 h 192947"/>
              <a:gd name="connsiteX2" fmla="*/ 864066 w 864066"/>
              <a:gd name="connsiteY2" fmla="*/ 159391 h 19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4066" h="192947">
                <a:moveTo>
                  <a:pt x="0" y="192947"/>
                </a:moveTo>
                <a:lnTo>
                  <a:pt x="369116" y="0"/>
                </a:lnTo>
                <a:lnTo>
                  <a:pt x="864066" y="159391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DEF7BD0-5EDE-45A2-A3E9-61643922D08A}"/>
              </a:ext>
            </a:extLst>
          </p:cNvPr>
          <p:cNvSpPr/>
          <p:nvPr/>
        </p:nvSpPr>
        <p:spPr bwMode="auto">
          <a:xfrm>
            <a:off x="5031654" y="5524631"/>
            <a:ext cx="430990" cy="624458"/>
          </a:xfrm>
          <a:custGeom>
            <a:avLst/>
            <a:gdLst>
              <a:gd name="connsiteX0" fmla="*/ 478172 w 478172"/>
              <a:gd name="connsiteY0" fmla="*/ 746620 h 746620"/>
              <a:gd name="connsiteX1" fmla="*/ 100667 w 478172"/>
              <a:gd name="connsiteY1" fmla="*/ 545284 h 746620"/>
              <a:gd name="connsiteX2" fmla="*/ 0 w 478172"/>
              <a:gd name="connsiteY2" fmla="*/ 0 h 746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172" h="746620">
                <a:moveTo>
                  <a:pt x="478172" y="746620"/>
                </a:moveTo>
                <a:lnTo>
                  <a:pt x="100667" y="545284"/>
                </a:lnTo>
                <a:lnTo>
                  <a:pt x="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88E22833-99CE-4FC4-9FD5-CEFD821ED8F0}"/>
              </a:ext>
            </a:extLst>
          </p:cNvPr>
          <p:cNvSpPr/>
          <p:nvPr/>
        </p:nvSpPr>
        <p:spPr bwMode="auto">
          <a:xfrm>
            <a:off x="5226262" y="5510415"/>
            <a:ext cx="375843" cy="400110"/>
          </a:xfrm>
          <a:custGeom>
            <a:avLst/>
            <a:gdLst>
              <a:gd name="connsiteX0" fmla="*/ 318782 w 318782"/>
              <a:gd name="connsiteY0" fmla="*/ 369115 h 369115"/>
              <a:gd name="connsiteX1" fmla="*/ 0 w 318782"/>
              <a:gd name="connsiteY1" fmla="*/ 0 h 369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8782" h="369115">
                <a:moveTo>
                  <a:pt x="318782" y="369115"/>
                </a:moveTo>
                <a:lnTo>
                  <a:pt x="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8C67933-DF55-4CE4-987C-3FE04E732FD9}"/>
              </a:ext>
            </a:extLst>
          </p:cNvPr>
          <p:cNvSpPr txBox="1"/>
          <p:nvPr/>
        </p:nvSpPr>
        <p:spPr>
          <a:xfrm>
            <a:off x="5343081" y="5539796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1.0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2F274BED-D2B9-4908-8CDC-27667F9C710E}"/>
              </a:ext>
            </a:extLst>
          </p:cNvPr>
          <p:cNvCxnSpPr>
            <a:stCxn id="41" idx="2"/>
            <a:endCxn id="40" idx="6"/>
          </p:cNvCxnSpPr>
          <p:nvPr/>
        </p:nvCxnSpPr>
        <p:spPr bwMode="auto">
          <a:xfrm flipH="1">
            <a:off x="5353150" y="5339741"/>
            <a:ext cx="66455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E28D0EBB-5B41-44E0-A102-342BB00A5774}"/>
              </a:ext>
            </a:extLst>
          </p:cNvPr>
          <p:cNvSpPr txBox="1"/>
          <p:nvPr/>
        </p:nvSpPr>
        <p:spPr>
          <a:xfrm>
            <a:off x="5504931" y="5123635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1.0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E6F8BB-00AF-4C61-8288-5B0EAE368F90}"/>
              </a:ext>
            </a:extLst>
          </p:cNvPr>
          <p:cNvSpPr txBox="1"/>
          <p:nvPr/>
        </p:nvSpPr>
        <p:spPr>
          <a:xfrm>
            <a:off x="5697903" y="4772005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0.5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A960D09-F740-4D0A-AD0A-BA3367F9D0C2}"/>
              </a:ext>
            </a:extLst>
          </p:cNvPr>
          <p:cNvSpPr txBox="1"/>
          <p:nvPr/>
        </p:nvSpPr>
        <p:spPr>
          <a:xfrm>
            <a:off x="4788024" y="5952205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0.5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E725DF8B-DB7A-4C12-9D6C-C734564938A1}"/>
                  </a:ext>
                </a:extLst>
              </p:cNvPr>
              <p:cNvSpPr txBox="1"/>
              <p:nvPr/>
            </p:nvSpPr>
            <p:spPr>
              <a:xfrm>
                <a:off x="2571645" y="5322727"/>
                <a:ext cx="1608838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E725DF8B-DB7A-4C12-9D6C-C734564938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1645" y="5322727"/>
                <a:ext cx="1608838" cy="56977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B26E27F-58D8-48E2-9397-845123871378}"/>
                  </a:ext>
                </a:extLst>
              </p:cNvPr>
              <p:cNvSpPr txBox="1"/>
              <p:nvPr/>
            </p:nvSpPr>
            <p:spPr>
              <a:xfrm>
                <a:off x="6216256" y="5505299"/>
                <a:ext cx="1881349" cy="5741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0.5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0.5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B26E27F-58D8-48E2-9397-8451238713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6256" y="5505299"/>
                <a:ext cx="1881349" cy="5741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3" name="Content Placeholder 4">
            <a:extLst>
              <a:ext uri="{FF2B5EF4-FFF2-40B4-BE49-F238E27FC236}">
                <a16:creationId xmlns:a16="http://schemas.microsoft.com/office/drawing/2014/main" id="{E7D61130-7885-43A6-BC76-5A606A99907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347" t="10903" r="59404" b="77065"/>
          <a:stretch/>
        </p:blipFill>
        <p:spPr bwMode="auto">
          <a:xfrm>
            <a:off x="4645177" y="2622293"/>
            <a:ext cx="3587082" cy="880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3BE3AE34-0656-4534-9B02-35A4BABDB62F}"/>
                  </a:ext>
                </a:extLst>
              </p:cNvPr>
              <p:cNvSpPr/>
              <p:nvPr/>
            </p:nvSpPr>
            <p:spPr>
              <a:xfrm>
                <a:off x="779536" y="2710632"/>
                <a:ext cx="3719288" cy="6532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limLow>
                              <m:limLow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→∞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</m:lim>
                            </m:limLow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⁡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Lim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3BE3AE34-0656-4534-9B02-35A4BABDB6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536" y="2710632"/>
                <a:ext cx="3719288" cy="6532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5430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  <p:bldP spid="15" grpId="0" animBg="1"/>
      <p:bldP spid="16" grpId="0" animBg="1"/>
      <p:bldP spid="40" grpId="0" animBg="1"/>
      <p:bldP spid="41" grpId="0" animBg="1"/>
      <p:bldP spid="42" grpId="0" animBg="1"/>
      <p:bldP spid="39" grpId="0"/>
      <p:bldP spid="47" grpId="0"/>
      <p:bldP spid="48" grpId="0"/>
      <p:bldP spid="46" grpId="0" animBg="1"/>
      <p:bldP spid="50" grpId="0" animBg="1"/>
      <p:bldP spid="51" grpId="0" animBg="1"/>
      <p:bldP spid="53" grpId="0"/>
      <p:bldP spid="57" grpId="0"/>
      <p:bldP spid="58" grpId="0"/>
      <p:bldP spid="59" grpId="0"/>
      <p:bldP spid="60" grpId="0"/>
      <p:bldP spid="6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5369" y="723654"/>
            <a:ext cx="8153400" cy="1143000"/>
          </a:xfrm>
        </p:spPr>
        <p:txBody>
          <a:bodyPr/>
          <a:lstStyle/>
          <a:p>
            <a:r>
              <a:rPr lang="en-US" dirty="0"/>
              <a:t>Irreducible/ aperiodic: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 rot="16200000">
            <a:off x="99016" y="1981648"/>
            <a:ext cx="13821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Irreducible</a:t>
            </a:r>
          </a:p>
          <a:p>
            <a:r>
              <a:rPr lang="en-US" dirty="0"/>
              <a:t>aperiodic</a:t>
            </a:r>
          </a:p>
        </p:txBody>
      </p:sp>
      <p:sp>
        <p:nvSpPr>
          <p:cNvPr id="8" name="Rectangle 7"/>
          <p:cNvSpPr/>
          <p:nvPr/>
        </p:nvSpPr>
        <p:spPr>
          <a:xfrm rot="16200000">
            <a:off x="257711" y="5514755"/>
            <a:ext cx="11128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Periodic</a:t>
            </a:r>
          </a:p>
        </p:txBody>
      </p:sp>
      <p:sp>
        <p:nvSpPr>
          <p:cNvPr id="9" name="Rectangle 8"/>
          <p:cNvSpPr/>
          <p:nvPr/>
        </p:nvSpPr>
        <p:spPr>
          <a:xfrm rot="16200000">
            <a:off x="8017232" y="2002487"/>
            <a:ext cx="14253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~Limiting </a:t>
            </a:r>
          </a:p>
          <a:p>
            <a:r>
              <a:rPr lang="en-US" dirty="0"/>
              <a:t>distribution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7623" y="1628800"/>
            <a:ext cx="7217437" cy="475252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300192" y="3604954"/>
            <a:ext cx="1965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Absorbing state</a:t>
            </a:r>
          </a:p>
        </p:txBody>
      </p:sp>
      <p:sp>
        <p:nvSpPr>
          <p:cNvPr id="12" name="Rectangle 11"/>
          <p:cNvSpPr/>
          <p:nvPr/>
        </p:nvSpPr>
        <p:spPr>
          <a:xfrm rot="16200000">
            <a:off x="152400" y="3805009"/>
            <a:ext cx="12266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reducible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7884368" y="1556791"/>
            <a:ext cx="381427" cy="1512333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88134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40214"/>
            <a:ext cx="7829872" cy="1143000"/>
          </a:xfrm>
        </p:spPr>
        <p:txBody>
          <a:bodyPr/>
          <a:lstStyle/>
          <a:p>
            <a:r>
              <a:rPr lang="en-US" dirty="0"/>
              <a:t>Recurrent (OK  if finite and irreducible)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19256" cy="4114800"/>
          </a:xfrm>
        </p:spPr>
        <p:txBody>
          <a:bodyPr/>
          <a:lstStyle/>
          <a:p>
            <a:r>
              <a:rPr lang="en-US" dirty="0"/>
              <a:t>Problem if uncountable many discrete classes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027" y="1969692"/>
            <a:ext cx="3343378" cy="23239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69889" y="2292080"/>
                <a:ext cx="3907480" cy="10749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.6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       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889" y="2292080"/>
                <a:ext cx="3907480" cy="10749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4471725"/>
            <a:ext cx="8075240" cy="23098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flipH="1">
            <a:off x="683568" y="4071615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return </a:t>
            </a:r>
          </a:p>
        </p:txBody>
      </p:sp>
    </p:spTree>
    <p:extLst>
      <p:ext uri="{BB962C8B-B14F-4D97-AF65-F5344CB8AC3E}">
        <p14:creationId xmlns:p14="http://schemas.microsoft.com/office/powerpoint/2010/main" val="15319009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696200" cy="1143000"/>
          </a:xfrm>
        </p:spPr>
        <p:txBody>
          <a:bodyPr/>
          <a:lstStyle/>
          <a:p>
            <a:r>
              <a:rPr lang="en-US" dirty="0"/>
              <a:t>Markov chain theory – discrete case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053940" y="1042403"/>
            <a:ext cx="7766532" cy="543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022164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696200" cy="1143000"/>
          </a:xfrm>
        </p:spPr>
        <p:txBody>
          <a:bodyPr/>
          <a:lstStyle/>
          <a:p>
            <a:r>
              <a:rPr lang="en-US" dirty="0"/>
              <a:t>Markov chain theory - general setting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608" y="1124743"/>
            <a:ext cx="7344816" cy="516157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755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143000"/>
          </a:xfrm>
        </p:spPr>
        <p:txBody>
          <a:bodyPr/>
          <a:lstStyle/>
          <a:p>
            <a:r>
              <a:rPr lang="en-US" dirty="0"/>
              <a:t>Example of a continuous transition density, AR1 model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2339752" y="1960175"/>
                <a:ext cx="404476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1960175"/>
                <a:ext cx="4044761" cy="400110"/>
              </a:xfrm>
              <a:prstGeom prst="rect">
                <a:avLst/>
              </a:prstGeom>
              <a:blipFill>
                <a:blip r:embed="rId2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704" y="2555138"/>
            <a:ext cx="5574932" cy="388515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1197969" y="4217148"/>
                <a:ext cx="737958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00B0F0"/>
                  </a:solidFill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7969" y="4217148"/>
                <a:ext cx="737958" cy="400110"/>
              </a:xfrm>
              <a:prstGeom prst="rect">
                <a:avLst/>
              </a:prstGeom>
              <a:blipFill>
                <a:blip r:embed="rId4"/>
                <a:stretch>
                  <a:fillRect r="-10744" b="-18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1136718" y="2681604"/>
                <a:ext cx="737958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rgbClr val="00B0F0"/>
                  </a:solidFill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718" y="2681604"/>
                <a:ext cx="737958" cy="400110"/>
              </a:xfrm>
              <a:prstGeom prst="rect">
                <a:avLst/>
              </a:prstGeom>
              <a:blipFill>
                <a:blip r:embed="rId5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1142730" y="5897308"/>
                <a:ext cx="737958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00B0F0"/>
                  </a:solidFill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2730" y="5897308"/>
                <a:ext cx="737958" cy="400110"/>
              </a:xfrm>
              <a:prstGeom prst="rect">
                <a:avLst/>
              </a:prstGeom>
              <a:blipFill>
                <a:blip r:embed="rId6"/>
                <a:stretch>
                  <a:fillRect r="-9836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601DA83-A924-40C0-88A3-5C731EE77D01}"/>
                  </a:ext>
                </a:extLst>
              </p:cNvPr>
              <p:cNvSpPr/>
              <p:nvPr/>
            </p:nvSpPr>
            <p:spPr>
              <a:xfrm>
                <a:off x="7672689" y="4224534"/>
                <a:ext cx="737958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601DA83-A924-40C0-88A3-5C731EE77D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2689" y="4224534"/>
                <a:ext cx="737958" cy="400110"/>
              </a:xfrm>
              <a:prstGeom prst="rect">
                <a:avLst/>
              </a:prstGeom>
              <a:blipFill>
                <a:blip r:embed="rId7"/>
                <a:stretch>
                  <a:fillRect r="-14050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9EDAE38-6FB1-4D86-95EF-490048874E69}"/>
                  </a:ext>
                </a:extLst>
              </p:cNvPr>
              <p:cNvSpPr/>
              <p:nvPr/>
            </p:nvSpPr>
            <p:spPr>
              <a:xfrm>
                <a:off x="7689283" y="2883380"/>
                <a:ext cx="737958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9EDAE38-6FB1-4D86-95EF-490048874E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9283" y="2883380"/>
                <a:ext cx="737958" cy="400110"/>
              </a:xfrm>
              <a:prstGeom prst="rect">
                <a:avLst/>
              </a:prstGeom>
              <a:blipFill>
                <a:blip r:embed="rId8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B7AFC67-D9F3-449E-B125-40DB0C7FC5C5}"/>
                  </a:ext>
                </a:extLst>
              </p:cNvPr>
              <p:cNvSpPr/>
              <p:nvPr/>
            </p:nvSpPr>
            <p:spPr>
              <a:xfrm>
                <a:off x="7647140" y="5561744"/>
                <a:ext cx="737958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B7AFC67-D9F3-449E-B125-40DB0C7FC5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7140" y="5561744"/>
                <a:ext cx="737958" cy="400110"/>
              </a:xfrm>
              <a:prstGeom prst="rect">
                <a:avLst/>
              </a:prstGeom>
              <a:blipFill>
                <a:blip r:embed="rId9"/>
                <a:stretch>
                  <a:fillRect r="-13115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1C97E37-48BE-2A91-2BF6-4692B32C1D6F}"/>
                  </a:ext>
                </a:extLst>
              </p:cNvPr>
              <p:cNvSpPr/>
              <p:nvPr/>
            </p:nvSpPr>
            <p:spPr>
              <a:xfrm>
                <a:off x="3935697" y="6435092"/>
                <a:ext cx="737958" cy="400110"/>
              </a:xfrm>
              <a:prstGeom prst="rect">
                <a:avLst/>
              </a:prstGeom>
              <a:ln>
                <a:solidFill>
                  <a:srgbClr val="92D05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92D050"/>
                  </a:solidFill>
                </a:endParaRPr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1C97E37-48BE-2A91-2BF6-4692B32C1D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5697" y="6435092"/>
                <a:ext cx="737958" cy="400110"/>
              </a:xfrm>
              <a:prstGeom prst="rect">
                <a:avLst/>
              </a:prstGeom>
              <a:blipFill>
                <a:blip r:embed="rId10"/>
                <a:stretch>
                  <a:fillRect r="-7317" b="-16418"/>
                </a:stretch>
              </a:blipFill>
              <a:ln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4E3CC2D0-BBC5-FBB6-A9B4-014222A0473E}"/>
              </a:ext>
            </a:extLst>
          </p:cNvPr>
          <p:cNvSpPr/>
          <p:nvPr/>
        </p:nvSpPr>
        <p:spPr bwMode="auto">
          <a:xfrm>
            <a:off x="4190224" y="2439132"/>
            <a:ext cx="165752" cy="3942196"/>
          </a:xfrm>
          <a:prstGeom prst="rect">
            <a:avLst/>
          </a:prstGeom>
          <a:noFill/>
          <a:ln w="381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CED06D-4AE9-E0D6-5D17-83CDD2E482B9}"/>
              </a:ext>
            </a:extLst>
          </p:cNvPr>
          <p:cNvSpPr/>
          <p:nvPr/>
        </p:nvSpPr>
        <p:spPr bwMode="auto">
          <a:xfrm>
            <a:off x="7222206" y="2439132"/>
            <a:ext cx="165752" cy="3942196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65640D-30DB-E29E-934C-65292099AAFE}"/>
              </a:ext>
            </a:extLst>
          </p:cNvPr>
          <p:cNvSpPr/>
          <p:nvPr/>
        </p:nvSpPr>
        <p:spPr bwMode="auto">
          <a:xfrm>
            <a:off x="1974582" y="2439132"/>
            <a:ext cx="129882" cy="3942196"/>
          </a:xfrm>
          <a:prstGeom prst="rect">
            <a:avLst/>
          </a:pr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3017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3" grpId="0" animBg="1"/>
      <p:bldP spid="13" grpId="0" animBg="1"/>
      <p:bldP spid="14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696200" cy="1143000"/>
          </a:xfrm>
        </p:spPr>
        <p:txBody>
          <a:bodyPr/>
          <a:lstStyle/>
          <a:p>
            <a:r>
              <a:rPr lang="en-US" dirty="0"/>
              <a:t>Markov chain theory - general setting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608" y="1124743"/>
            <a:ext cx="7344816" cy="516157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1906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532440" cy="1143000"/>
          </a:xfrm>
        </p:spPr>
        <p:txBody>
          <a:bodyPr/>
          <a:lstStyle/>
          <a:p>
            <a:r>
              <a:rPr lang="en-US" sz="2800" dirty="0"/>
              <a:t>We want to construct  P(</a:t>
            </a:r>
            <a:r>
              <a:rPr lang="en-US" sz="2800" dirty="0" err="1"/>
              <a:t>x|y</a:t>
            </a:r>
            <a:r>
              <a:rPr lang="en-US" sz="2800" dirty="0"/>
              <a:t>) to match our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4819"/>
            <a:ext cx="8532440" cy="4824536"/>
          </a:xfrm>
        </p:spPr>
        <p:txBody>
          <a:bodyPr/>
          <a:lstStyle/>
          <a:p>
            <a:r>
              <a:rPr lang="en-US" dirty="0"/>
              <a:t>Need to have good properties</a:t>
            </a:r>
          </a:p>
          <a:p>
            <a:pPr lvl="1"/>
            <a:r>
              <a:rPr lang="en-US" dirty="0"/>
              <a:t>Stationary</a:t>
            </a:r>
          </a:p>
          <a:p>
            <a:pPr lvl="1"/>
            <a:r>
              <a:rPr lang="en-US" dirty="0"/>
              <a:t>Irreducible </a:t>
            </a:r>
          </a:p>
          <a:p>
            <a:pPr lvl="1"/>
            <a:r>
              <a:rPr lang="en-US" dirty="0"/>
              <a:t>Aperiodic</a:t>
            </a:r>
          </a:p>
          <a:p>
            <a:pPr lvl="1"/>
            <a:r>
              <a:rPr lang="en-US" dirty="0"/>
              <a:t>Recurrent</a:t>
            </a:r>
          </a:p>
          <a:p>
            <a:r>
              <a:rPr lang="en-US" dirty="0"/>
              <a:t>Also need to get our target as a stationary distribution</a:t>
            </a:r>
          </a:p>
          <a:p>
            <a:endParaRPr lang="en-US" dirty="0"/>
          </a:p>
          <a:p>
            <a:pPr lvl="1"/>
            <a:r>
              <a:rPr lang="en-US" dirty="0"/>
              <a:t>Simplify the hunt by introducing symmetry</a:t>
            </a:r>
          </a:p>
          <a:p>
            <a:pPr lvl="1"/>
            <a:r>
              <a:rPr lang="en-US" b="1" dirty="0"/>
              <a:t>detailed balance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 rotWithShape="1">
          <a:blip r:embed="rId2"/>
          <a:srcRect l="10347" t="10903" r="59404" b="77065"/>
          <a:stretch/>
        </p:blipFill>
        <p:spPr bwMode="auto">
          <a:xfrm>
            <a:off x="3084239" y="4149080"/>
            <a:ext cx="3587082" cy="880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702895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Detailed balance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1377752"/>
            <a:ext cx="8048232" cy="496855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4353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Metropolis-Hastings algorithm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6793"/>
          <a:stretch/>
        </p:blipFill>
        <p:spPr>
          <a:xfrm>
            <a:off x="1111438" y="1340768"/>
            <a:ext cx="7226982" cy="345638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59632" y="5301208"/>
            <a:ext cx="5313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Either we keep </a:t>
            </a:r>
            <a:r>
              <a:rPr lang="en-US" sz="1800" b="1" dirty="0"/>
              <a:t>x</a:t>
            </a:r>
            <a:r>
              <a:rPr lang="en-US" sz="1800" dirty="0"/>
              <a:t> with a certain probability</a:t>
            </a:r>
          </a:p>
          <a:p>
            <a:r>
              <a:rPr lang="en-US" sz="1800" dirty="0"/>
              <a:t>Or we change to </a:t>
            </a:r>
            <a:r>
              <a:rPr lang="en-US" sz="1800" b="1" dirty="0"/>
              <a:t>X*</a:t>
            </a:r>
            <a:r>
              <a:rPr lang="en-US" sz="1800" dirty="0"/>
              <a:t> which have a certain density</a:t>
            </a:r>
            <a:endParaRPr lang="en-US" sz="1800" b="0" i="0" dirty="0">
              <a:latin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0769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20688"/>
            <a:ext cx="7696200" cy="1143000"/>
          </a:xfrm>
        </p:spPr>
        <p:txBody>
          <a:bodyPr/>
          <a:lstStyle/>
          <a:p>
            <a:r>
              <a:rPr lang="en-US" dirty="0"/>
              <a:t>Metropolis-Hastings algorithm</a:t>
            </a:r>
            <a:br>
              <a:rPr lang="en-US" dirty="0"/>
            </a:br>
            <a:r>
              <a:rPr lang="en-US" dirty="0"/>
              <a:t>Detailed balance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 rotWithShape="1">
          <a:blip r:embed="rId2"/>
          <a:srcRect l="8888" t="69438" r="12307"/>
          <a:stretch/>
        </p:blipFill>
        <p:spPr bwMode="auto">
          <a:xfrm>
            <a:off x="827584" y="2348880"/>
            <a:ext cx="7661840" cy="22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740916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838200"/>
            <a:ext cx="8003232" cy="1143000"/>
          </a:xfrm>
        </p:spPr>
        <p:txBody>
          <a:bodyPr/>
          <a:lstStyle/>
          <a:p>
            <a:r>
              <a:rPr lang="en-US" dirty="0"/>
              <a:t>The probability of  a value being repeated is positive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297985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Pf: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547664" y="3114912"/>
                <a:ext cx="6107056" cy="9888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≠</m:t>
                          </m:r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x</m:t>
                          </m:r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limLoc m:val="undOvr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m:rPr>
                                  <m:sty m:val="p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x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1,</m:t>
                                  </m:r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</m:d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𝑔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|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𝑔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|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𝑑𝑦</m:t>
                              </m:r>
                            </m:e>
                          </m:nary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3114912"/>
                <a:ext cx="6107056" cy="98886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123728" y="2060848"/>
                <a:ext cx="4305730" cy="778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min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2060848"/>
                <a:ext cx="4305730" cy="7788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Brace 6"/>
          <p:cNvSpPr/>
          <p:nvPr/>
        </p:nvSpPr>
        <p:spPr bwMode="auto">
          <a:xfrm rot="5400000">
            <a:off x="4150191" y="3512181"/>
            <a:ext cx="195546" cy="792088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Right Brace 7"/>
          <p:cNvSpPr/>
          <p:nvPr/>
        </p:nvSpPr>
        <p:spPr bwMode="auto">
          <a:xfrm rot="5400000">
            <a:off x="5749933" y="3094765"/>
            <a:ext cx="215089" cy="2037556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436096" y="4264197"/>
                <a:ext cx="221862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Positive number: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4264197"/>
                <a:ext cx="2218624" cy="707886"/>
              </a:xfrm>
              <a:prstGeom prst="rect">
                <a:avLst/>
              </a:prstGeom>
              <a:blipFill>
                <a:blip r:embed="rId4"/>
                <a:stretch>
                  <a:fillRect l="-3022" t="-431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482380" y="4253173"/>
                <a:ext cx="18002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Density: </a:t>
                </a:r>
                <a:br>
                  <a:rPr lang="en-US" dirty="0"/>
                </a:br>
                <a:r>
                  <a:rPr lang="en-US" dirty="0"/>
                  <a:t>integrates to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2380" y="4253173"/>
                <a:ext cx="1800200" cy="707886"/>
              </a:xfrm>
              <a:prstGeom prst="rect">
                <a:avLst/>
              </a:prstGeom>
              <a:blipFill>
                <a:blip r:embed="rId5"/>
                <a:stretch>
                  <a:fillRect l="-3378" t="-4310" b="-155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21990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76672"/>
            <a:ext cx="7696200" cy="1143000"/>
          </a:xfrm>
        </p:spPr>
        <p:txBody>
          <a:bodyPr/>
          <a:lstStyle/>
          <a:p>
            <a:r>
              <a:rPr lang="en-US" dirty="0"/>
              <a:t>What about unknown scaling and MH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71" t="15984" r="12986" b="17416"/>
          <a:stretch/>
        </p:blipFill>
        <p:spPr>
          <a:xfrm>
            <a:off x="1009001" y="1484784"/>
            <a:ext cx="6552728" cy="18002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87624" y="3284984"/>
            <a:ext cx="5328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Important for Bayesian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5021362" y="3284984"/>
                <a:ext cx="367440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P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osterior</m:t>
                      </m:r>
                      <m:r>
                        <a:rPr lang="nb-NO" i="0">
                          <a:latin typeface="Cambria Math" panose="02040503050406030204" pitchFamily="18" charset="0"/>
                        </a:rPr>
                        <m:t>∝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Likelihood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Prior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1362" y="3284984"/>
                <a:ext cx="3674403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436611" y="3722568"/>
                <a:ext cx="4114973" cy="7422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∝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6611" y="3722568"/>
                <a:ext cx="4114973" cy="7422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1152056" y="4566637"/>
            <a:ext cx="47949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Important for Gibbs type distributions</a:t>
            </a:r>
            <a:endParaRPr lang="nb-NO" b="1" dirty="0"/>
          </a:p>
        </p:txBody>
      </p:sp>
      <p:pic>
        <p:nvPicPr>
          <p:cNvPr id="9" name="Content Placeholder 6"/>
          <p:cNvPicPr>
            <a:picLocks noChangeAspect="1"/>
          </p:cNvPicPr>
          <p:nvPr/>
        </p:nvPicPr>
        <p:blipFill rotWithShape="1">
          <a:blip r:embed="rId5"/>
          <a:srcRect l="-557" t="23593" r="44077" b="57657"/>
          <a:stretch/>
        </p:blipFill>
        <p:spPr bwMode="auto">
          <a:xfrm>
            <a:off x="1241849" y="5040125"/>
            <a:ext cx="4032447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Content Placeholder 6"/>
          <p:cNvPicPr>
            <a:picLocks noChangeAspect="1"/>
          </p:cNvPicPr>
          <p:nvPr/>
        </p:nvPicPr>
        <p:blipFill rotWithShape="1">
          <a:blip r:embed="rId5"/>
          <a:srcRect l="61105" t="10526" r="2238" b="40012"/>
          <a:stretch/>
        </p:blipFill>
        <p:spPr bwMode="auto">
          <a:xfrm>
            <a:off x="6126339" y="4653136"/>
            <a:ext cx="223224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Content Placeholder 6"/>
          <p:cNvPicPr>
            <a:picLocks noChangeAspect="1"/>
          </p:cNvPicPr>
          <p:nvPr/>
        </p:nvPicPr>
        <p:blipFill rotWithShape="1">
          <a:blip r:embed="rId5"/>
          <a:srcRect l="8535" t="48947" r="49105" b="35428"/>
          <a:stretch/>
        </p:blipFill>
        <p:spPr bwMode="auto">
          <a:xfrm>
            <a:off x="1824140" y="5877272"/>
            <a:ext cx="30243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 bwMode="auto">
          <a:xfrm>
            <a:off x="2995845" y="5969550"/>
            <a:ext cx="0" cy="24081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5102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60648"/>
            <a:ext cx="7696200" cy="1143000"/>
          </a:xfrm>
        </p:spPr>
        <p:txBody>
          <a:bodyPr/>
          <a:lstStyle/>
          <a:p>
            <a:r>
              <a:rPr lang="en-US" dirty="0"/>
              <a:t>Metropolis Hastings is a general form: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556792"/>
            <a:ext cx="5597624" cy="4114800"/>
          </a:xfrm>
        </p:spPr>
        <p:txBody>
          <a:bodyPr/>
          <a:lstStyle/>
          <a:p>
            <a:r>
              <a:rPr lang="en-US" dirty="0"/>
              <a:t>Specific chains:</a:t>
            </a:r>
          </a:p>
          <a:p>
            <a:pPr lvl="1"/>
            <a:r>
              <a:rPr lang="en-US" dirty="0"/>
              <a:t>Random walk chains	</a:t>
            </a:r>
          </a:p>
          <a:p>
            <a:pPr lvl="1"/>
            <a:r>
              <a:rPr lang="en-US" dirty="0"/>
              <a:t>Independent chains</a:t>
            </a:r>
          </a:p>
          <a:p>
            <a:pPr lvl="1"/>
            <a:r>
              <a:rPr lang="en-US" dirty="0"/>
              <a:t>Gibbs sampler</a:t>
            </a:r>
          </a:p>
          <a:p>
            <a:r>
              <a:rPr lang="en-US" dirty="0"/>
              <a:t>Tricks to customize sampling</a:t>
            </a:r>
          </a:p>
          <a:p>
            <a:pPr lvl="1"/>
            <a:r>
              <a:rPr lang="en-US" dirty="0"/>
              <a:t>Reparametrize</a:t>
            </a:r>
          </a:p>
          <a:p>
            <a:pPr lvl="1"/>
            <a:r>
              <a:rPr lang="en-US" dirty="0"/>
              <a:t>Block update</a:t>
            </a:r>
          </a:p>
          <a:p>
            <a:pPr lvl="1"/>
            <a:r>
              <a:rPr lang="en-US" dirty="0"/>
              <a:t>Hybrid</a:t>
            </a:r>
          </a:p>
          <a:p>
            <a:pPr lvl="1"/>
            <a:r>
              <a:rPr lang="en-US" dirty="0" err="1"/>
              <a:t>Griddy</a:t>
            </a:r>
            <a:r>
              <a:rPr lang="en-US" dirty="0"/>
              <a:t> Gibbs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7470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41412"/>
            <a:ext cx="7696200" cy="1143000"/>
          </a:xfrm>
        </p:spPr>
        <p:txBody>
          <a:bodyPr/>
          <a:lstStyle/>
          <a:p>
            <a:r>
              <a:rPr lang="en-US" dirty="0"/>
              <a:t>Random walk chains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2259"/>
          <a:stretch/>
        </p:blipFill>
        <p:spPr>
          <a:xfrm>
            <a:off x="960512" y="1412776"/>
            <a:ext cx="7068720" cy="361037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4021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80764"/>
            <a:ext cx="7696200" cy="1143000"/>
          </a:xfrm>
        </p:spPr>
        <p:txBody>
          <a:bodyPr/>
          <a:lstStyle/>
          <a:p>
            <a:r>
              <a:rPr lang="en-US" dirty="0"/>
              <a:t>Example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6116" b="27247"/>
          <a:stretch/>
        </p:blipFill>
        <p:spPr>
          <a:xfrm>
            <a:off x="990600" y="1135782"/>
            <a:ext cx="7696200" cy="18002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275" y="3068960"/>
            <a:ext cx="6800850" cy="2362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 flipH="1">
                <a:off x="5940152" y="1791543"/>
                <a:ext cx="406896" cy="4308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940152" y="1791543"/>
                <a:ext cx="406896" cy="430887"/>
              </a:xfrm>
              <a:prstGeom prst="rect">
                <a:avLst/>
              </a:prstGeom>
              <a:blipFill>
                <a:blip r:embed="rId4"/>
                <a:stretch>
                  <a:fillRect r="-1791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69702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668" y="332656"/>
            <a:ext cx="7696200" cy="1143000"/>
          </a:xfrm>
        </p:spPr>
        <p:txBody>
          <a:bodyPr/>
          <a:lstStyle/>
          <a:p>
            <a:r>
              <a:rPr lang="en-US" dirty="0"/>
              <a:t>Results random walk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7951" y="2262890"/>
            <a:ext cx="2631803" cy="2130795"/>
          </a:xfrm>
          <a:prstGeom prst="rect">
            <a:avLst/>
          </a:prstGeom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5346331" y="1220304"/>
            <a:ext cx="2766955" cy="49244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nb-NO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Acceptance rate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nb-NO" sz="1600" dirty="0">
                <a:solidFill>
                  <a:srgbClr val="000000"/>
                </a:solidFill>
                <a:latin typeface="Lucida Console" panose="020B0609040504020204" pitchFamily="49" charset="0"/>
              </a:rPr>
              <a:t>           </a:t>
            </a:r>
            <a:r>
              <a:rPr kumimoji="0" lang="en-US" altLang="nb-NO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= 0.2755276</a:t>
            </a:r>
            <a:endParaRPr kumimoji="0" lang="en-US" altLang="nb-NO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31640" y="4911741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Auto correlation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74991" y="1825744"/>
            <a:ext cx="2831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Lag one scatterplot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797550" y="2575942"/>
                <a:ext cx="73161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7550" y="2575942"/>
                <a:ext cx="731611" cy="400110"/>
              </a:xfrm>
              <a:prstGeom prst="rect">
                <a:avLst/>
              </a:prstGeom>
              <a:blipFill>
                <a:blip r:embed="rId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7453350" y="4193630"/>
                <a:ext cx="48635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3350" y="4193630"/>
                <a:ext cx="486351" cy="400110"/>
              </a:xfrm>
              <a:prstGeom prst="rect">
                <a:avLst/>
              </a:prstGeom>
              <a:blipFill>
                <a:blip r:embed="rId4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261" y="1320180"/>
            <a:ext cx="3795323" cy="515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1913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768" y="685800"/>
            <a:ext cx="7696200" cy="1143000"/>
          </a:xfrm>
        </p:spPr>
        <p:txBody>
          <a:bodyPr/>
          <a:lstStyle/>
          <a:p>
            <a:r>
              <a:rPr lang="en-US" dirty="0"/>
              <a:t>The repeats of a value is needed to get the correct distribution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6623" y="1981200"/>
            <a:ext cx="4575197" cy="41148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 bwMode="auto">
          <a:xfrm>
            <a:off x="4674870" y="4774085"/>
            <a:ext cx="2630742" cy="129542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flipV="1">
            <a:off x="4932040" y="4979466"/>
            <a:ext cx="2514040" cy="109004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755576" y="2053441"/>
            <a:ext cx="1803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Compare histograms </a:t>
            </a:r>
            <a:br>
              <a:rPr lang="en-US" dirty="0"/>
            </a:br>
            <a:r>
              <a:rPr lang="en-US" dirty="0"/>
              <a:t>to true distribution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1016" y="3693855"/>
            <a:ext cx="24482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is kind of similar to what we have for sampling importance resampling (SIR)</a:t>
            </a:r>
          </a:p>
          <a:p>
            <a:r>
              <a:rPr lang="en-US" dirty="0"/>
              <a:t>If a value is repeated it gets «more weight»</a:t>
            </a:r>
          </a:p>
        </p:txBody>
      </p:sp>
    </p:spTree>
    <p:extLst>
      <p:ext uri="{BB962C8B-B14F-4D97-AF65-F5344CB8AC3E}">
        <p14:creationId xmlns:p14="http://schemas.microsoft.com/office/powerpoint/2010/main" val="272107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2" cy="1143000"/>
          </a:xfrm>
        </p:spPr>
        <p:txBody>
          <a:bodyPr/>
          <a:lstStyle/>
          <a:p>
            <a:r>
              <a:rPr lang="en-US" dirty="0"/>
              <a:t>The effect variance in proposal distribution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1652516"/>
            <a:ext cx="2933695" cy="393793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79512" y="5580212"/>
            <a:ext cx="39105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nb-NO" sz="1600" dirty="0">
                <a:solidFill>
                  <a:srgbClr val="000000"/>
                </a:solidFill>
                <a:latin typeface="Lucida Console" panose="020B0609040504020204" pitchFamily="49" charset="0"/>
              </a:rPr>
              <a:t>Acc. rate =0.994</a:t>
            </a:r>
            <a:endParaRPr lang="en-US" altLang="nb-NO" sz="3600" dirty="0">
              <a:latin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5918766"/>
            <a:ext cx="2391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Too small steps, </a:t>
            </a:r>
          </a:p>
          <a:p>
            <a:r>
              <a:rPr lang="en-US" sz="1600" dirty="0"/>
              <a:t>high acceptance </a:t>
            </a:r>
          </a:p>
          <a:p>
            <a:r>
              <a:rPr lang="en-US" sz="1600" dirty="0"/>
              <a:t>high correlation </a:t>
            </a:r>
            <a:r>
              <a:rPr lang="en-US" sz="1600" dirty="0">
                <a:sym typeface="Wingdings" panose="05000000000000000000" pitchFamily="2" charset="2"/>
              </a:rPr>
              <a:t></a:t>
            </a:r>
            <a:r>
              <a:rPr lang="en-US" sz="16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11560" y="1321767"/>
                <a:ext cx="264431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0.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04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21767"/>
                <a:ext cx="2644314" cy="307777"/>
              </a:xfrm>
              <a:prstGeom prst="rect">
                <a:avLst/>
              </a:prstGeom>
              <a:blipFill>
                <a:blip r:embed="rId3"/>
                <a:stretch>
                  <a:fillRect l="-1613" r="-2765" b="-4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2483768" y="3327879"/>
            <a:ext cx="4716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</a:t>
            </a:r>
            <a:r>
              <a:rPr lang="en-US" dirty="0"/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96136" y="332656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 = 10 000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848" y="1653136"/>
            <a:ext cx="2952328" cy="39535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466509" y="1321766"/>
                <a:ext cx="230608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6509" y="1321766"/>
                <a:ext cx="2306080" cy="307777"/>
              </a:xfrm>
              <a:prstGeom prst="rect">
                <a:avLst/>
              </a:prstGeom>
              <a:blipFill>
                <a:blip r:embed="rId5"/>
                <a:stretch>
                  <a:fillRect l="-2116" r="-3439" b="-4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3260410" y="5589240"/>
            <a:ext cx="23917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nb-NO" sz="1600" dirty="0">
                <a:solidFill>
                  <a:srgbClr val="000000"/>
                </a:solidFill>
                <a:latin typeface="Lucida Console" panose="020B0609040504020204" pitchFamily="49" charset="0"/>
              </a:rPr>
              <a:t>Acc. Rate = 0.700</a:t>
            </a:r>
            <a:endParaRPr lang="en-US" altLang="nb-NO" sz="3600" dirty="0">
              <a:latin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25770" y="5927794"/>
            <a:ext cx="21115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Just about right, </a:t>
            </a:r>
          </a:p>
          <a:p>
            <a:r>
              <a:rPr lang="en-US" sz="1600" dirty="0"/>
              <a:t>good acceptance </a:t>
            </a:r>
          </a:p>
          <a:p>
            <a:r>
              <a:rPr lang="en-US" sz="1600" dirty="0"/>
              <a:t>low correlation </a:t>
            </a:r>
            <a:r>
              <a:rPr lang="en-US" sz="1600" dirty="0">
                <a:sym typeface="Wingdings" panose="05000000000000000000" pitchFamily="2" charset="2"/>
              </a:rPr>
              <a:t> </a:t>
            </a:r>
            <a:r>
              <a:rPr lang="en-US" sz="1600" dirty="0"/>
              <a:t>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37281" y="3221078"/>
            <a:ext cx="4716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</a:t>
            </a:r>
            <a:r>
              <a:rPr lang="en-US" dirty="0"/>
              <a:t> 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2149" y="1604515"/>
            <a:ext cx="3003599" cy="41287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440908" y="1256309"/>
                <a:ext cx="259141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0908" y="1256309"/>
                <a:ext cx="2591415" cy="307777"/>
              </a:xfrm>
              <a:prstGeom prst="rect">
                <a:avLst/>
              </a:prstGeom>
              <a:blipFill>
                <a:blip r:embed="rId7"/>
                <a:stretch>
                  <a:fillRect l="-1647" r="-2824" b="-372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6140730" y="5643825"/>
            <a:ext cx="23917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nb-NO" sz="1600" dirty="0">
                <a:solidFill>
                  <a:srgbClr val="000000"/>
                </a:solidFill>
                <a:latin typeface="Lucida Console" panose="020B0609040504020204" pitchFamily="49" charset="0"/>
              </a:rPr>
              <a:t>Acc. Rate = 0.012</a:t>
            </a:r>
            <a:endParaRPr lang="en-US" altLang="nb-NO" sz="3600" dirty="0">
              <a:latin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06090" y="5941173"/>
            <a:ext cx="3029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Too large changes proposed, </a:t>
            </a:r>
          </a:p>
          <a:p>
            <a:r>
              <a:rPr lang="en-US" sz="1600" dirty="0"/>
              <a:t>low acceptance </a:t>
            </a:r>
          </a:p>
          <a:p>
            <a:r>
              <a:rPr lang="en-US" sz="1600" dirty="0"/>
              <a:t>high correlation </a:t>
            </a:r>
            <a:r>
              <a:rPr lang="en-US" sz="1600" dirty="0">
                <a:sym typeface="Wingdings" panose="05000000000000000000" pitchFamily="2" charset="2"/>
              </a:rPr>
              <a:t></a:t>
            </a:r>
            <a:r>
              <a:rPr lang="en-US" sz="1600" dirty="0"/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569145" y="3355246"/>
            <a:ext cx="4716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</a:t>
            </a:r>
            <a:r>
              <a:rPr lang="en-US" dirty="0"/>
              <a:t>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267744" y="1844824"/>
            <a:ext cx="4716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</a:t>
            </a:r>
            <a:r>
              <a:rPr lang="en-US" dirty="0"/>
              <a:t>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418051" y="1656323"/>
            <a:ext cx="4716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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4164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15" grpId="0"/>
      <p:bldP spid="16" grpId="0"/>
      <p:bldP spid="19" grpId="0"/>
      <p:bldP spid="20" grpId="0"/>
      <p:bldP spid="21" grpId="0"/>
      <p:bldP spid="22" grpId="0"/>
      <p:bldP spid="2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Independent chains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9261" b="18621"/>
          <a:stretch/>
        </p:blipFill>
        <p:spPr>
          <a:xfrm>
            <a:off x="899592" y="1340768"/>
            <a:ext cx="7696200" cy="273630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187624" y="4423464"/>
            <a:ext cx="42226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Challenges similar to what seen in: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rejection sampling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importance  sampling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sampling importance resampling</a:t>
            </a:r>
          </a:p>
        </p:txBody>
      </p:sp>
    </p:spTree>
    <p:extLst>
      <p:ext uri="{BB962C8B-B14F-4D97-AF65-F5344CB8AC3E}">
        <p14:creationId xmlns:p14="http://schemas.microsoft.com/office/powerpoint/2010/main" val="21994882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80764"/>
            <a:ext cx="7696200" cy="1143000"/>
          </a:xfrm>
        </p:spPr>
        <p:txBody>
          <a:bodyPr/>
          <a:lstStyle/>
          <a:p>
            <a:r>
              <a:rPr lang="en-US" dirty="0"/>
              <a:t>Example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6116" b="57381"/>
          <a:stretch/>
        </p:blipFill>
        <p:spPr>
          <a:xfrm>
            <a:off x="990600" y="1105247"/>
            <a:ext cx="7696200" cy="63703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915816" y="1782201"/>
                <a:ext cx="322254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;0,</m:t>
                      </m:r>
                      <m:sSup>
                        <m:sSupPr>
                          <m:ctrlP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782201"/>
                <a:ext cx="3222549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2915816" y="2248247"/>
            <a:ext cx="58993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Example_MH_cubic_independence.R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875" y="2891408"/>
            <a:ext cx="7781925" cy="30384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117506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60648"/>
            <a:ext cx="7696200" cy="1143000"/>
          </a:xfrm>
        </p:spPr>
        <p:txBody>
          <a:bodyPr/>
          <a:lstStyle/>
          <a:p>
            <a:r>
              <a:rPr lang="en-US" dirty="0"/>
              <a:t>Results independent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1173158"/>
            <a:ext cx="4032448" cy="553244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2924944"/>
            <a:ext cx="3277121" cy="3030456"/>
          </a:xfrm>
          <a:prstGeom prst="rect">
            <a:avLst/>
          </a:prstGeom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189488" y="2053017"/>
            <a:ext cx="3528392" cy="24622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nb-NO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Acceptance rate= 0.9149915 </a:t>
            </a:r>
            <a:endParaRPr kumimoji="0" lang="en-US" altLang="nb-NO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6328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83" y="1693651"/>
            <a:ext cx="2671798" cy="38775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2" cy="1143000"/>
          </a:xfrm>
        </p:spPr>
        <p:txBody>
          <a:bodyPr/>
          <a:lstStyle/>
          <a:p>
            <a:r>
              <a:rPr lang="en-US" dirty="0"/>
              <a:t>The effect variance in proposal distribution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79512" y="5580212"/>
            <a:ext cx="39105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nb-NO" sz="1600" dirty="0">
                <a:solidFill>
                  <a:srgbClr val="000000"/>
                </a:solidFill>
                <a:latin typeface="Lucida Console" panose="020B0609040504020204" pitchFamily="49" charset="0"/>
              </a:rPr>
              <a:t>Acc. rate =0.419</a:t>
            </a:r>
            <a:endParaRPr lang="en-US" altLang="nb-NO" sz="3600" dirty="0">
              <a:latin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5918766"/>
            <a:ext cx="2391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Too narrow proposal, </a:t>
            </a:r>
          </a:p>
          <a:p>
            <a:r>
              <a:rPr lang="en-US" sz="1600" dirty="0"/>
              <a:t>good acceptance </a:t>
            </a:r>
          </a:p>
          <a:p>
            <a:r>
              <a:rPr lang="en-US" sz="1600" dirty="0"/>
              <a:t>high correlation </a:t>
            </a:r>
            <a:r>
              <a:rPr lang="en-US" sz="1600" dirty="0">
                <a:sym typeface="Wingdings" panose="05000000000000000000" pitchFamily="2" charset="2"/>
              </a:rPr>
              <a:t></a:t>
            </a:r>
            <a:r>
              <a:rPr lang="en-US" sz="16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11560" y="1321767"/>
                <a:ext cx="264296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;0,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0.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21767"/>
                <a:ext cx="2642968" cy="307777"/>
              </a:xfrm>
              <a:prstGeom prst="rect">
                <a:avLst/>
              </a:prstGeom>
              <a:blipFill>
                <a:blip r:embed="rId3"/>
                <a:stretch>
                  <a:fillRect l="-1613" r="-2765" b="-4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 flipH="1">
            <a:off x="683568" y="3438979"/>
            <a:ext cx="5407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</a:t>
            </a:r>
            <a:r>
              <a:rPr lang="en-US" dirty="0"/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96136" y="332656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 = 10 000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466509" y="1321766"/>
                <a:ext cx="226196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6509" y="1321766"/>
                <a:ext cx="2261966" cy="307777"/>
              </a:xfrm>
              <a:prstGeom prst="rect">
                <a:avLst/>
              </a:prstGeom>
              <a:blipFill>
                <a:blip r:embed="rId4"/>
                <a:stretch>
                  <a:fillRect l="-2156" r="-3504" b="-4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3260410" y="5589240"/>
            <a:ext cx="23917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nb-NO" sz="1600" dirty="0">
                <a:solidFill>
                  <a:srgbClr val="000000"/>
                </a:solidFill>
                <a:latin typeface="Lucida Console" panose="020B0609040504020204" pitchFamily="49" charset="0"/>
              </a:rPr>
              <a:t>Acc. Rate = 0.288</a:t>
            </a:r>
            <a:endParaRPr lang="en-US" altLang="nb-NO" sz="3600" dirty="0">
              <a:latin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25770" y="5927794"/>
            <a:ext cx="24703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Just about right, </a:t>
            </a:r>
          </a:p>
          <a:p>
            <a:r>
              <a:rPr lang="en-US" sz="1600" dirty="0"/>
              <a:t>reasonable acceptance </a:t>
            </a:r>
          </a:p>
          <a:p>
            <a:r>
              <a:rPr lang="en-US" sz="1600" dirty="0"/>
              <a:t>low correlation </a:t>
            </a:r>
            <a:r>
              <a:rPr lang="en-US" sz="1600" dirty="0">
                <a:sym typeface="Wingdings" panose="05000000000000000000" pitchFamily="2" charset="2"/>
              </a:rPr>
              <a:t> </a:t>
            </a:r>
            <a:r>
              <a:rPr lang="en-US" sz="16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440908" y="1256309"/>
                <a:ext cx="259006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;0,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0908" y="1256309"/>
                <a:ext cx="2590068" cy="307777"/>
              </a:xfrm>
              <a:prstGeom prst="rect">
                <a:avLst/>
              </a:prstGeom>
              <a:blipFill>
                <a:blip r:embed="rId5"/>
                <a:stretch>
                  <a:fillRect l="-1651" r="-3066" b="-372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6140730" y="5643825"/>
            <a:ext cx="23917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nb-NO" sz="1600" dirty="0">
                <a:solidFill>
                  <a:srgbClr val="000000"/>
                </a:solidFill>
                <a:latin typeface="Lucida Console" panose="020B0609040504020204" pitchFamily="49" charset="0"/>
              </a:rPr>
              <a:t>Acc. Rate = 0.012</a:t>
            </a:r>
            <a:endParaRPr lang="en-US" altLang="nb-NO" sz="3600" dirty="0">
              <a:latin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06090" y="5941173"/>
            <a:ext cx="3029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Too large changes proposed, </a:t>
            </a:r>
          </a:p>
          <a:p>
            <a:r>
              <a:rPr lang="en-US" sz="1600" dirty="0"/>
              <a:t>low acceptance </a:t>
            </a:r>
          </a:p>
          <a:p>
            <a:r>
              <a:rPr lang="en-US" sz="1600" dirty="0"/>
              <a:t>high correlation </a:t>
            </a:r>
            <a:r>
              <a:rPr lang="en-US" sz="1600" dirty="0">
                <a:sym typeface="Wingdings" panose="05000000000000000000" pitchFamily="2" charset="2"/>
              </a:rPr>
              <a:t></a:t>
            </a:r>
            <a:r>
              <a:rPr lang="en-US" sz="1600" dirty="0"/>
              <a:t> 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6599" y="1680110"/>
            <a:ext cx="2682810" cy="389558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063" y="1651320"/>
            <a:ext cx="2671057" cy="390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20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15" grpId="0"/>
      <p:bldP spid="19" grpId="0"/>
      <p:bldP spid="20" grpId="0"/>
      <p:bldP spid="2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04664"/>
            <a:ext cx="7696200" cy="1143000"/>
          </a:xfrm>
        </p:spPr>
        <p:txBody>
          <a:bodyPr/>
          <a:lstStyle/>
          <a:p>
            <a:r>
              <a:rPr lang="en-US" dirty="0"/>
              <a:t>M-H and multivariate settings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250"/>
          <a:stretch/>
        </p:blipFill>
        <p:spPr>
          <a:xfrm>
            <a:off x="539552" y="1340768"/>
            <a:ext cx="8451683" cy="460851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8139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826" y="404664"/>
            <a:ext cx="8854702" cy="1143000"/>
          </a:xfrm>
        </p:spPr>
        <p:txBody>
          <a:bodyPr/>
          <a:lstStyle/>
          <a:p>
            <a:r>
              <a:rPr lang="en-US" dirty="0"/>
              <a:t>Example multivariate with </a:t>
            </a:r>
            <a:br>
              <a:rPr lang="en-US" dirty="0"/>
            </a:br>
            <a:r>
              <a:rPr lang="en-US" dirty="0"/>
              <a:t>single coordinate update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333" b="5118"/>
          <a:stretch/>
        </p:blipFill>
        <p:spPr>
          <a:xfrm>
            <a:off x="889360" y="1484784"/>
            <a:ext cx="5986896" cy="170648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69826" y="6368151"/>
            <a:ext cx="79906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See also fixed scan in: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Example_MH_cubic_multivariate_2.R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1596"/>
          <a:stretch/>
        </p:blipFill>
        <p:spPr>
          <a:xfrm>
            <a:off x="1014654" y="3098350"/>
            <a:ext cx="5736307" cy="32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1051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8528" y="405637"/>
            <a:ext cx="7696200" cy="1143000"/>
          </a:xfrm>
        </p:spPr>
        <p:txBody>
          <a:bodyPr/>
          <a:lstStyle/>
          <a:p>
            <a:r>
              <a:rPr lang="en-US" dirty="0"/>
              <a:t>Results independent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0052" y="1548637"/>
            <a:ext cx="3365376" cy="485478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55576" y="6428075"/>
            <a:ext cx="2736304" cy="16927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nb-NO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Acceptance rate= 0.3053943 </a:t>
            </a:r>
            <a:endParaRPr kumimoji="0" lang="en-US" altLang="nb-N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0722" y="1548637"/>
            <a:ext cx="1575718" cy="473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7998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3614" y="402737"/>
            <a:ext cx="7696200" cy="1143000"/>
          </a:xfrm>
        </p:spPr>
        <p:txBody>
          <a:bodyPr/>
          <a:lstStyle/>
          <a:p>
            <a:r>
              <a:rPr lang="en-US" dirty="0"/>
              <a:t>Choices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3568" y="1340768"/>
                <a:ext cx="7488832" cy="4114800"/>
              </a:xfrm>
            </p:spPr>
            <p:txBody>
              <a:bodyPr/>
              <a:lstStyle/>
              <a:p>
                <a:r>
                  <a:rPr lang="en-US" sz="2400" dirty="0"/>
                  <a:t>Gibbs sampler</a:t>
                </a:r>
              </a:p>
              <a:p>
                <a:pPr lvl="1"/>
                <a:r>
                  <a:rPr lang="en-US" sz="2000" dirty="0"/>
                  <a:t>Random or deterministic scan? </a:t>
                </a:r>
              </a:p>
              <a:p>
                <a:pPr lvl="2"/>
                <a:r>
                  <a:rPr lang="en-US" sz="1800" dirty="0"/>
                  <a:t>Deterministic scan most common (?)</a:t>
                </a:r>
              </a:p>
              <a:p>
                <a:pPr lvl="2"/>
                <a:r>
                  <a:rPr lang="en-US" sz="1800" dirty="0"/>
                  <a:t> When high correlation, random scan can be more efficient</a:t>
                </a:r>
              </a:p>
              <a:p>
                <a:r>
                  <a:rPr lang="en-US" sz="2400" dirty="0"/>
                  <a:t>Independence chain:</a:t>
                </a:r>
              </a:p>
              <a:p>
                <a:pPr lvl="1"/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(·) ≈ 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 (·) </m:t>
                    </m:r>
                  </m:oMath>
                </a14:m>
                <a:endParaRPr lang="en-US" sz="2000" dirty="0"/>
              </a:p>
              <a:p>
                <a:pPr lvl="1"/>
                <a:r>
                  <a:rPr lang="en-US" sz="2000" dirty="0"/>
                  <a:t>High acceptance rate </a:t>
                </a:r>
              </a:p>
              <a:p>
                <a:pPr lvl="1"/>
                <a:r>
                  <a:rPr lang="en-US" sz="2000" dirty="0"/>
                  <a:t>Tail properties most important </a:t>
                </a:r>
              </a:p>
              <a:p>
                <a:pPr lvl="1"/>
                <a:r>
                  <a:rPr lang="en-US" sz="2000" dirty="0"/>
                  <a:t>f /g should be bounded</a:t>
                </a:r>
              </a:p>
              <a:p>
                <a:r>
                  <a:rPr lang="en-US" sz="2400" dirty="0"/>
                  <a:t>Random walk proposal </a:t>
                </a:r>
              </a:p>
              <a:p>
                <a:pPr lvl="1"/>
                <a:r>
                  <a:rPr lang="en-US" sz="2000" dirty="0"/>
                  <a:t>Tune variance so that acceptance rate </a:t>
                </a:r>
                <a:br>
                  <a:rPr lang="en-US" sz="2000" dirty="0"/>
                </a:br>
                <a:r>
                  <a:rPr lang="en-US" sz="2000" dirty="0"/>
                  <a:t>is between 25% and 50%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3568" y="1340768"/>
                <a:ext cx="7488832" cy="4114800"/>
              </a:xfrm>
              <a:blipFill>
                <a:blip r:embed="rId2"/>
                <a:stretch>
                  <a:fillRect l="-1058" t="-1037" b="-12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868144" y="1124744"/>
            <a:ext cx="3024336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My experience:</a:t>
            </a:r>
          </a:p>
          <a:p>
            <a:r>
              <a:rPr lang="en-US" sz="1600" dirty="0"/>
              <a:t>Random is robust</a:t>
            </a:r>
          </a:p>
          <a:p>
            <a:r>
              <a:rPr lang="en-US" sz="1600" dirty="0"/>
              <a:t>You should rather spend time improving other parts of code</a:t>
            </a:r>
          </a:p>
        </p:txBody>
      </p:sp>
    </p:spTree>
    <p:extLst>
      <p:ext uri="{BB962C8B-B14F-4D97-AF65-F5344CB8AC3E}">
        <p14:creationId xmlns:p14="http://schemas.microsoft.com/office/powerpoint/2010/main" val="367686265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40429</TotalTime>
  <Words>1299</Words>
  <Application>Microsoft Office PowerPoint</Application>
  <PresentationFormat>On-screen Show (4:3)</PresentationFormat>
  <Paragraphs>353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Arial</vt:lpstr>
      <vt:lpstr>Cambria Math</vt:lpstr>
      <vt:lpstr>Courier New</vt:lpstr>
      <vt:lpstr>Lucida Console</vt:lpstr>
      <vt:lpstr>Symbol</vt:lpstr>
      <vt:lpstr>Wingdings</vt:lpstr>
      <vt:lpstr>ヒラギノ角ゴ Pro W3</vt:lpstr>
      <vt:lpstr>Blank Presentation</vt:lpstr>
      <vt:lpstr>STK-4051/9051  Computational Statistics  Spring 2024 Markov Chain Monte Carlo part 1 (chapter 7.1)  </vt:lpstr>
      <vt:lpstr>Where are we?</vt:lpstr>
      <vt:lpstr>Now</vt:lpstr>
      <vt:lpstr>Markov chain Monte Carlo</vt:lpstr>
      <vt:lpstr>MCMC why?</vt:lpstr>
      <vt:lpstr>Markov chain Monte Carlo  (McMC)</vt:lpstr>
      <vt:lpstr>Markov chain theory – discrete case </vt:lpstr>
      <vt:lpstr>Discrete Transition probability</vt:lpstr>
      <vt:lpstr>PowerPoint Presentation</vt:lpstr>
      <vt:lpstr>Limiting distribution</vt:lpstr>
      <vt:lpstr>When the Markov chain is irreducible / aperiodic /recurrent</vt:lpstr>
      <vt:lpstr>Time to reach limiting distribution n=20 </vt:lpstr>
      <vt:lpstr>Time to reach limiting distribution n=100 </vt:lpstr>
      <vt:lpstr>Time to reach limiting distribution n=250 </vt:lpstr>
      <vt:lpstr>McMC requirements</vt:lpstr>
      <vt:lpstr>Irreducible/ aperiodic:</vt:lpstr>
      <vt:lpstr>Recurrent (OK  if finite and irreducible)</vt:lpstr>
      <vt:lpstr>Markov chain theory – discrete case </vt:lpstr>
      <vt:lpstr>Markov chain theory - general setting</vt:lpstr>
      <vt:lpstr>Example of a continuous transition density, AR1 model </vt:lpstr>
      <vt:lpstr>Markov chain theory - general setting</vt:lpstr>
      <vt:lpstr>We want to construct  P(x|y) to match our needs</vt:lpstr>
      <vt:lpstr>Detailed balance</vt:lpstr>
      <vt:lpstr>Metropolis-Hastings algorithm</vt:lpstr>
      <vt:lpstr>Metropolis-Hastings algorithm Detailed balance</vt:lpstr>
      <vt:lpstr>The probability of  a value being repeated is positive</vt:lpstr>
      <vt:lpstr>What about unknown scaling and MH</vt:lpstr>
      <vt:lpstr>Metropolis Hastings is a general form:</vt:lpstr>
      <vt:lpstr>Random walk chains</vt:lpstr>
      <vt:lpstr>Example</vt:lpstr>
      <vt:lpstr>Results random walk</vt:lpstr>
      <vt:lpstr>The repeats of a value is needed to get the correct distribution</vt:lpstr>
      <vt:lpstr>The effect variance in proposal distribution</vt:lpstr>
      <vt:lpstr>Independent chains</vt:lpstr>
      <vt:lpstr>Example</vt:lpstr>
      <vt:lpstr>Results independent</vt:lpstr>
      <vt:lpstr>The effect variance in proposal distribution</vt:lpstr>
      <vt:lpstr>M-H and multivariate settings</vt:lpstr>
      <vt:lpstr>Example multivariate with  single coordinate update</vt:lpstr>
      <vt:lpstr>Results independent</vt:lpstr>
      <vt:lpstr>Choices 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McMC part1</dc:title>
  <dc:subject/>
  <dc:creator>Odd Kolbjørnsen</dc:creator>
  <cp:keywords/>
  <dc:description/>
  <cp:lastModifiedBy>Odd Kolbjørnsen</cp:lastModifiedBy>
  <cp:revision>801</cp:revision>
  <dcterms:created xsi:type="dcterms:W3CDTF">2018-08-23T16:15:48Z</dcterms:created>
  <dcterms:modified xsi:type="dcterms:W3CDTF">2024-03-12T19:04:19Z</dcterms:modified>
  <cp:category/>
</cp:coreProperties>
</file>