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308" r:id="rId3"/>
    <p:sldId id="420" r:id="rId4"/>
    <p:sldId id="462" r:id="rId5"/>
    <p:sldId id="424" r:id="rId6"/>
    <p:sldId id="425" r:id="rId7"/>
    <p:sldId id="443" r:id="rId8"/>
    <p:sldId id="460" r:id="rId9"/>
    <p:sldId id="463" r:id="rId10"/>
    <p:sldId id="464" r:id="rId11"/>
    <p:sldId id="456" r:id="rId12"/>
    <p:sldId id="444" r:id="rId13"/>
    <p:sldId id="445" r:id="rId14"/>
    <p:sldId id="446" r:id="rId15"/>
    <p:sldId id="461" r:id="rId16"/>
    <p:sldId id="426" r:id="rId17"/>
    <p:sldId id="427" r:id="rId18"/>
    <p:sldId id="428" r:id="rId19"/>
    <p:sldId id="437" r:id="rId20"/>
    <p:sldId id="438" r:id="rId21"/>
    <p:sldId id="459" r:id="rId22"/>
    <p:sldId id="439" r:id="rId23"/>
    <p:sldId id="440" r:id="rId24"/>
    <p:sldId id="441" r:id="rId25"/>
    <p:sldId id="447" r:id="rId26"/>
    <p:sldId id="457" r:id="rId27"/>
    <p:sldId id="442" r:id="rId28"/>
    <p:sldId id="455" r:id="rId29"/>
    <p:sldId id="454" r:id="rId30"/>
    <p:sldId id="453" r:id="rId31"/>
    <p:sldId id="449" r:id="rId32"/>
    <p:sldId id="423" r:id="rId3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3DBD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3979" autoAdjust="0"/>
  </p:normalViewPr>
  <p:slideViewPr>
    <p:cSldViewPr>
      <p:cViewPr varScale="1">
        <p:scale>
          <a:sx n="74" d="100"/>
          <a:sy n="74" d="100"/>
        </p:scale>
        <p:origin x="1008" y="5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869335E-8B0B-E747-BF20-4F33BAEEACEB}" type="datetime1">
              <a:rPr lang="nb-NO"/>
              <a:pPr>
                <a:defRPr/>
              </a:pPr>
              <a:t>10.04.2024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A29E114-AD7D-5640-91AE-ABD55590079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0E28453-F6BE-B546-A98D-107E694FF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E28453-F6BE-B546-A98D-107E694FF34B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043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E28453-F6BE-B546-A98D-107E694FF34B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304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5F33-64F2-DC45-8242-2D1EA2FA5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D754E-87E8-3F4E-8879-2A555318E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CC4D6-CC22-5F43-961E-0E7301214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4E8AA-21C1-294F-A0F0-D96940EE5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68C4-2029-3A44-A36E-8E83129FD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1078F-7754-0E43-992F-3441E48F0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21B79-192D-244E-B153-B9BC17735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AEF93-74BC-934C-8F9E-C70852BA1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A01A-608C-4147-80C7-C8BD8A98D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5B175-C43A-5F41-B294-7D2392EA3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043E2C96-FA80-E446-99D1-91B1FF4F5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MN_MATH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36655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oddkol@math.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60.png"/><Relationship Id="rId7" Type="http://schemas.openxmlformats.org/officeDocument/2006/relationships/image" Target="../media/image2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16.png"/><Relationship Id="rId4" Type="http://schemas.openxmlformats.org/officeDocument/2006/relationships/image" Target="../media/image6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41.png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STK-4051/9051  Computational Statistics  Spring 2024</a:t>
            </a:r>
            <a:br>
              <a:rPr lang="en-US" dirty="0"/>
            </a:br>
            <a:r>
              <a:rPr lang="en-US" dirty="0"/>
              <a:t>Variational Inference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386847"/>
            <a:ext cx="7543800" cy="1752600"/>
          </a:xfrm>
        </p:spPr>
        <p:txBody>
          <a:bodyPr/>
          <a:lstStyle/>
          <a:p>
            <a:r>
              <a:rPr lang="en-US" sz="1400" dirty="0"/>
              <a:t>Instructor: Odd Kolbjørnsen, </a:t>
            </a:r>
            <a:r>
              <a:rPr lang="en-US" sz="1400" dirty="0">
                <a:hlinkClick r:id="rId2"/>
              </a:rPr>
              <a:t>oddkol@math.uio.no</a:t>
            </a:r>
            <a:endParaRPr lang="en-US" sz="1400" dirty="0"/>
          </a:p>
          <a:p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209259"/>
            <a:ext cx="7696200" cy="1143000"/>
          </a:xfrm>
        </p:spPr>
        <p:txBody>
          <a:bodyPr/>
          <a:lstStyle/>
          <a:p>
            <a:r>
              <a:rPr lang="en-US" dirty="0"/>
              <a:t>Last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052736"/>
            <a:ext cx="6821760" cy="5317504"/>
          </a:xfrm>
        </p:spPr>
        <p:txBody>
          <a:bodyPr/>
          <a:lstStyle/>
          <a:p>
            <a:r>
              <a:rPr lang="en-US" sz="2000" dirty="0"/>
              <a:t>Tricks to customize sampling</a:t>
            </a:r>
          </a:p>
          <a:p>
            <a:pPr lvl="1"/>
            <a:r>
              <a:rPr lang="en-US" sz="1800" dirty="0"/>
              <a:t>Reparametrize</a:t>
            </a:r>
          </a:p>
          <a:p>
            <a:pPr lvl="1"/>
            <a:r>
              <a:rPr lang="en-US" sz="1800" dirty="0"/>
              <a:t>Augmentation</a:t>
            </a:r>
          </a:p>
          <a:p>
            <a:pPr lvl="1"/>
            <a:r>
              <a:rPr lang="en-US" sz="1800" dirty="0"/>
              <a:t>Block update</a:t>
            </a:r>
          </a:p>
          <a:p>
            <a:pPr lvl="1"/>
            <a:r>
              <a:rPr lang="en-US" sz="1800" dirty="0"/>
              <a:t>Hybrid</a:t>
            </a:r>
          </a:p>
          <a:p>
            <a:pPr lvl="1"/>
            <a:r>
              <a:rPr lang="en-US" sz="1800" dirty="0" err="1"/>
              <a:t>Griddy</a:t>
            </a:r>
            <a:r>
              <a:rPr lang="en-US" sz="1800" dirty="0"/>
              <a:t>-Gibbs</a:t>
            </a:r>
          </a:p>
          <a:p>
            <a:r>
              <a:rPr lang="en-US" sz="2000" dirty="0"/>
              <a:t>Advanced topics in MCMC</a:t>
            </a:r>
          </a:p>
          <a:p>
            <a:pPr lvl="1"/>
            <a:r>
              <a:rPr lang="en-US" sz="1800" dirty="0"/>
              <a:t>Adaptive MCMC: Automatic tuning of proposal distributions (ex 36)</a:t>
            </a:r>
          </a:p>
          <a:p>
            <a:pPr lvl="1"/>
            <a:r>
              <a:rPr lang="en-US" sz="1800" dirty="0"/>
              <a:t>Multiple-Try M-H (improve </a:t>
            </a:r>
            <a:r>
              <a:rPr lang="en-US" sz="1800" dirty="0" err="1"/>
              <a:t>griddy</a:t>
            </a:r>
            <a:r>
              <a:rPr lang="en-US" sz="1800" dirty="0"/>
              <a:t> Gibbs)</a:t>
            </a:r>
          </a:p>
          <a:p>
            <a:pPr lvl="1"/>
            <a:r>
              <a:rPr lang="en-US" sz="1800" dirty="0"/>
              <a:t>Slice sampler</a:t>
            </a:r>
          </a:p>
          <a:p>
            <a:pPr lvl="1"/>
            <a:r>
              <a:rPr lang="en-US" sz="1800" dirty="0"/>
              <a:t>Simulated tempering</a:t>
            </a:r>
          </a:p>
          <a:p>
            <a:pPr lvl="1"/>
            <a:r>
              <a:rPr lang="en-US" sz="1800" dirty="0"/>
              <a:t>Reversible Jump MCMC (model selection)</a:t>
            </a:r>
          </a:p>
          <a:p>
            <a:pPr lvl="1"/>
            <a:r>
              <a:rPr lang="en-US" sz="1800" dirty="0"/>
              <a:t>Langevin  </a:t>
            </a:r>
          </a:p>
          <a:p>
            <a:pPr lvl="1"/>
            <a:r>
              <a:rPr lang="en-US" sz="1800" dirty="0"/>
              <a:t>Hamiltonian  [Central in STAN]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747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294320"/>
            <a:ext cx="7696200" cy="1143000"/>
          </a:xfrm>
        </p:spPr>
        <p:txBody>
          <a:bodyPr/>
          <a:lstStyle/>
          <a:p>
            <a:r>
              <a:rPr lang="en-US" dirty="0"/>
              <a:t>Today: Variational Inference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124744"/>
            <a:ext cx="8064896" cy="439414"/>
          </a:xfrm>
        </p:spPr>
        <p:txBody>
          <a:bodyPr/>
          <a:lstStyle/>
          <a:p>
            <a:r>
              <a:rPr lang="en-US" sz="1600" dirty="0"/>
              <a:t>Main source: </a:t>
            </a:r>
            <a:r>
              <a:rPr lang="en-US" sz="1600" dirty="0" err="1"/>
              <a:t>Blei</a:t>
            </a:r>
            <a:r>
              <a:rPr lang="en-US" sz="1600" dirty="0"/>
              <a:t> et al. (2017) </a:t>
            </a:r>
            <a:r>
              <a:rPr lang="en-US" sz="1600" dirty="0" err="1"/>
              <a:t>Variational</a:t>
            </a:r>
            <a:r>
              <a:rPr lang="en-US" sz="1600" dirty="0"/>
              <a:t> inference: A review for statisticians. JASA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254" y="1564158"/>
            <a:ext cx="5270922" cy="22136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3882468"/>
            <a:ext cx="8017984" cy="2570868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 flipH="1" flipV="1">
            <a:off x="5076056" y="3284984"/>
            <a:ext cx="936104" cy="2160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5972153" y="3295300"/>
            <a:ext cx="2714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integral is «easy»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56176" y="4365104"/>
            <a:ext cx="24590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optimization must be solved</a:t>
            </a:r>
          </a:p>
        </p:txBody>
      </p:sp>
      <p:cxnSp>
        <p:nvCxnSpPr>
          <p:cNvPr id="12" name="Straight Arrow Connector 11"/>
          <p:cNvCxnSpPr/>
          <p:nvPr/>
        </p:nvCxnSpPr>
        <p:spPr bwMode="auto">
          <a:xfrm flipH="1">
            <a:off x="3524971" y="4797152"/>
            <a:ext cx="2631205" cy="5981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315769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0BC33-DF94-4B36-8F8D-266C9477C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358136"/>
            <a:ext cx="6389712" cy="1143000"/>
          </a:xfrm>
        </p:spPr>
        <p:txBody>
          <a:bodyPr/>
          <a:lstStyle/>
          <a:p>
            <a:r>
              <a:rPr lang="en-US"/>
              <a:t>How to solve complex integrals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BDEA12-BEFC-48A2-BD0E-ADDED7154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F807066-2B5E-4FA6-97DD-C561CFAECC1B}"/>
                  </a:ext>
                </a:extLst>
              </p:cNvPr>
              <p:cNvSpPr/>
              <p:nvPr/>
            </p:nvSpPr>
            <p:spPr>
              <a:xfrm>
                <a:off x="3203848" y="1196752"/>
                <a:ext cx="3282630" cy="8097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)] =</m:t>
                      </m:r>
                      <m:nary>
                        <m:nary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sub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m:rPr>
                              <m:nor/>
                            </m:rPr>
                            <a:rPr lang="en-US" b="1"/>
                            <m:t> </m:t>
                          </m:r>
                        </m:e>
                      </m:nary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F807066-2B5E-4FA6-97DD-C561CFAECC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1196752"/>
                <a:ext cx="3282630" cy="80970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2CA6085-66DC-4A5D-96A7-35CF43373E95}"/>
                  </a:ext>
                </a:extLst>
              </p:cNvPr>
              <p:cNvSpPr/>
              <p:nvPr/>
            </p:nvSpPr>
            <p:spPr>
              <a:xfrm>
                <a:off x="2987824" y="2404007"/>
                <a:ext cx="3659335" cy="8097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)|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] =</m:t>
                      </m:r>
                      <m:nary>
                        <m:nary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sub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m:rPr>
                              <m:nor/>
                            </m:rPr>
                            <a:rPr lang="en-US" b="1"/>
                            <m:t> 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2CA6085-66DC-4A5D-96A7-35CF43373E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2404007"/>
                <a:ext cx="3659335" cy="8097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8F463B0E-BF3A-44C2-8A13-AD6013B7D38F}"/>
              </a:ext>
            </a:extLst>
          </p:cNvPr>
          <p:cNvSpPr txBox="1"/>
          <p:nvPr/>
        </p:nvSpPr>
        <p:spPr>
          <a:xfrm>
            <a:off x="899592" y="1401552"/>
            <a:ext cx="21643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General problem: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326C92-EDDA-4D9E-8877-9403BF10F303}"/>
              </a:ext>
            </a:extLst>
          </p:cNvPr>
          <p:cNvSpPr/>
          <p:nvPr/>
        </p:nvSpPr>
        <p:spPr>
          <a:xfrm>
            <a:off x="971600" y="2081779"/>
            <a:ext cx="37321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/>
              <a:t>Problem for Bayesian inference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8BF397-CC52-44DC-9C4D-D4AAEF76006C}"/>
              </a:ext>
            </a:extLst>
          </p:cNvPr>
          <p:cNvSpPr/>
          <p:nvPr/>
        </p:nvSpPr>
        <p:spPr>
          <a:xfrm>
            <a:off x="851084" y="3200649"/>
            <a:ext cx="7932813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We solve integration problems by Monte Carlo methods: 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Exact sampling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Transformation, rejection sampling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Using weights to adjust for not sampling the target distribution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Importance weights and resampling [also include SMC]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Markov chain to get samples using iterations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M-H, Gibbs, Hamiltonian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057251-6EDF-4245-B2AF-B1568D0E533E}"/>
              </a:ext>
            </a:extLst>
          </p:cNvPr>
          <p:cNvSpPr/>
          <p:nvPr/>
        </p:nvSpPr>
        <p:spPr>
          <a:xfrm>
            <a:off x="551656" y="5540514"/>
            <a:ext cx="77647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We try to identify an integral which approximate our target, but is simple to compute = Variational inference</a:t>
            </a:r>
          </a:p>
        </p:txBody>
      </p:sp>
    </p:spTree>
    <p:extLst>
      <p:ext uri="{BB962C8B-B14F-4D97-AF65-F5344CB8AC3E}">
        <p14:creationId xmlns:p14="http://schemas.microsoft.com/office/powerpoint/2010/main" val="282740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696200" cy="1143000"/>
          </a:xfrm>
        </p:spPr>
        <p:txBody>
          <a:bodyPr/>
          <a:lstStyle/>
          <a:p>
            <a:r>
              <a:rPr lang="en-US" dirty="0" err="1"/>
              <a:t>Variational</a:t>
            </a:r>
            <a:r>
              <a:rPr lang="en-US" dirty="0"/>
              <a:t> inference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5576" y="1196752"/>
                <a:ext cx="7931224" cy="5364832"/>
              </a:xfrm>
            </p:spPr>
            <p:txBody>
              <a:bodyPr/>
              <a:lstStyle/>
              <a:p>
                <a:r>
                  <a:rPr lang="en-US" sz="2400" dirty="0"/>
                  <a:t>Replace a «hard integral» </a:t>
                </a:r>
              </a:p>
              <a:p>
                <a:pPr marL="0" indent="0">
                  <a:buNone/>
                </a:pPr>
                <a:r>
                  <a:rPr lang="en-US" sz="2400" dirty="0"/>
                  <a:t>    </a:t>
                </a:r>
              </a:p>
              <a:p>
                <a:pPr marL="0" indent="0">
                  <a:buNone/>
                </a:pPr>
                <a:r>
                  <a:rPr lang="en-US" sz="2400" dirty="0"/>
                  <a:t>    with an «easy integral» 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    and optimization</a:t>
                </a:r>
              </a:p>
              <a:p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Approximation without «general bounds» on error</a:t>
                </a:r>
              </a:p>
              <a:p>
                <a:pPr lvl="1"/>
                <a:r>
                  <a:rPr lang="en-US" sz="2000" dirty="0"/>
                  <a:t>Often: preserve the mean but not the variance</a:t>
                </a:r>
              </a:p>
              <a:p>
                <a:r>
                  <a:rPr lang="en-US" sz="2400" dirty="0"/>
                  <a:t>We need: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𝒟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a distance measure between distributions (KL-divergence)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𝒬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class of distributions   (often: independent &amp; Gaussian)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5576" y="1196752"/>
                <a:ext cx="7931224" cy="5364832"/>
              </a:xfrm>
              <a:blipFill>
                <a:blip r:embed="rId2"/>
                <a:stretch>
                  <a:fillRect l="-1076" t="-79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904625" y="1412776"/>
                <a:ext cx="3659335" cy="8097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)|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] =</m:t>
                      </m:r>
                      <m:nary>
                        <m:nary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sub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m:rPr>
                              <m:nor/>
                            </m:rPr>
                            <a:rPr lang="en-US" b="1"/>
                            <m:t> 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4625" y="1412776"/>
                <a:ext cx="3659335" cy="8097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3892793" y="2357374"/>
                <a:ext cx="3529108" cy="8097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</m:d>
                        </m:e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sub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</m:d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m:rPr>
                              <m:nor/>
                            </m:rPr>
                            <a:rPr lang="en-US" b="1"/>
                            <m:t> 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2793" y="2357374"/>
                <a:ext cx="3529108" cy="8097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l="12059" t="15971" r="34440" b="56724"/>
          <a:stretch/>
        </p:blipFill>
        <p:spPr>
          <a:xfrm>
            <a:off x="3995935" y="3104212"/>
            <a:ext cx="4289703" cy="70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640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5223" y="404664"/>
            <a:ext cx="7696200" cy="1143000"/>
          </a:xfrm>
        </p:spPr>
        <p:txBody>
          <a:bodyPr/>
          <a:lstStyle/>
          <a:p>
            <a:r>
              <a:rPr lang="en-US" dirty="0" err="1"/>
              <a:t>Kullback-Leibler</a:t>
            </a:r>
            <a:r>
              <a:rPr lang="en-US" dirty="0"/>
              <a:t> divergence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99592" y="1550049"/>
                <a:ext cx="7696200" cy="4114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e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                                                             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 i="0">
                          <a:latin typeface="Cambria Math" panose="02040503050406030204" pitchFamily="18" charset="0"/>
                        </a:rPr>
                        <m:t>KL</m:t>
                      </m:r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)||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  <m:sup/>
                        <m:e>
                          <m:eqArr>
                            <m:eqArr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⁡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  <m:d>
                                        <m:dPr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400" b="1" i="1" smtClean="0">
                                              <a:latin typeface="Cambria Math" panose="02040503050406030204" pitchFamily="18" charset="0"/>
                                            </a:rPr>
                                            <m:t>𝒛</m:t>
                                          </m:r>
                                        </m:e>
                                      </m:d>
                                    </m:num>
                                    <m:den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400" b="1" i="1" smtClean="0">
                                              <a:latin typeface="Cambria Math" panose="02040503050406030204" pitchFamily="18" charset="0"/>
                                            </a:rPr>
                                            <m:t>𝒛</m:t>
                                          </m:r>
                                        </m:e>
                                        <m:e>
                                          <m:r>
                                            <a:rPr lang="en-US" sz="2400" b="1" i="1" smtClean="0"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</m:d>
                                    </m:den>
                                  </m:f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e/>
                          </m:eqArr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1" i="1" smtClean="0">
                                      <a:latin typeface="Cambria Math" panose="02040503050406030204" pitchFamily="18" charset="0"/>
                                    </a:rPr>
                                    <m:t>𝒁</m:t>
                                  </m:r>
                                </m:e>
                                <m:e>
                                  <m:r>
                                    <a:rPr lang="en-US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Properties: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KL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𝒛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𝒛</m:t>
                            </m:r>
                          </m:e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sz="2000" dirty="0">
                    <a:latin typeface="Cambria Math" panose="02040503050406030204" pitchFamily="18" charset="0"/>
                  </a:rPr>
                  <a:t> 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KL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d>
                          <m:dPr>
                            <m:ctrlPr>
                              <a:rPr lang="en-US" sz="2000" b="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𝒛</m:t>
                            </m:r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𝒛</m:t>
                            </m:r>
                          </m:e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</m:t>
                    </m:r>
                    <m:r>
                      <a:rPr 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endParaRPr lang="en-US" sz="2000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KL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𝒛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)||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𝒛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KL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)||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en-US" sz="2000" dirty="0"/>
                  <a:t>        (not symmetric)</a:t>
                </a:r>
              </a:p>
              <a:p>
                <a:pPr lvl="1"/>
                <a:r>
                  <a:rPr lang="en-US" sz="2000" dirty="0"/>
                  <a:t>Not a metric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99592" y="1550049"/>
                <a:ext cx="7696200" cy="4114800"/>
              </a:xfrm>
              <a:blipFill>
                <a:blip r:embed="rId2"/>
                <a:stretch>
                  <a:fillRect l="-1109" b="-2177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 flipV="1">
            <a:off x="5004048" y="3537992"/>
            <a:ext cx="576064" cy="3600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703749" y="3718720"/>
                <a:ext cx="2957295" cy="132343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nb-NO" dirty="0"/>
                  <a:t> is zero and </a:t>
                </a:r>
                <a:br>
                  <a:rPr lang="nb-NO" dirty="0"/>
                </a:b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</m:d>
                  </m:oMath>
                </a14:m>
                <a:r>
                  <a:rPr lang="nb-NO" dirty="0"/>
                  <a:t> is positive  </a:t>
                </a:r>
                <a:r>
                  <a:rPr lang="nb-NO" dirty="0">
                    <a:sym typeface="Wingdings" panose="05000000000000000000" pitchFamily="2" charset="2"/>
                  </a:rPr>
                  <a:t></a:t>
                </a:r>
              </a:p>
              <a:p>
                <a:r>
                  <a:rPr lang="nb-NO" dirty="0"/>
                  <a:t>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nb-NO" dirty="0"/>
                  <a:t> is positive and </a:t>
                </a:r>
                <a:br>
                  <a:rPr lang="nb-NO" dirty="0"/>
                </a:b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</m:d>
                  </m:oMath>
                </a14:m>
                <a:r>
                  <a:rPr lang="nb-NO" dirty="0"/>
                  <a:t> is zero  </a:t>
                </a:r>
                <a:r>
                  <a:rPr lang="nb-NO" dirty="0">
                    <a:sym typeface="Wingdings" panose="05000000000000000000" pitchFamily="2" charset="2"/>
                  </a:rPr>
                  <a:t></a:t>
                </a:r>
                <a:endParaRPr lang="nb-NO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3749" y="3718720"/>
                <a:ext cx="2957295" cy="1323439"/>
              </a:xfrm>
              <a:prstGeom prst="rect">
                <a:avLst/>
              </a:prstGeom>
              <a:blipFill>
                <a:blip r:embed="rId3"/>
                <a:stretch>
                  <a:fillRect l="-2053" t="-1370" b="-730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307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04603"/>
            <a:ext cx="8784976" cy="1143000"/>
          </a:xfrm>
        </p:spPr>
        <p:txBody>
          <a:bodyPr/>
          <a:lstStyle/>
          <a:p>
            <a:r>
              <a:rPr lang="en-US" dirty="0"/>
              <a:t>Asymmetry of </a:t>
            </a:r>
            <a:r>
              <a:rPr lang="en-US" dirty="0" err="1"/>
              <a:t>Kullback</a:t>
            </a:r>
            <a:r>
              <a:rPr lang="en-US" dirty="0"/>
              <a:t> </a:t>
            </a:r>
            <a:r>
              <a:rPr lang="en-US" dirty="0" err="1"/>
              <a:t>Lieibler</a:t>
            </a:r>
            <a:r>
              <a:rPr lang="en-US" dirty="0"/>
              <a:t> divergence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7955" y="1185664"/>
                <a:ext cx="8419393" cy="5195664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where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lit/>
                        </m:rP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∈ 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</m:oMath>
                  </m:oMathPara>
                </a14:m>
                <a:endParaRPr lang="en-US" sz="2400" dirty="0">
                  <a:latin typeface="Cambria Math" panose="02040503050406030204" pitchFamily="18" charset="0"/>
                </a:endParaRPr>
              </a:p>
              <a:p>
                <a:pPr marL="0" indent="0" algn="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where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diagonal</m:t>
                      </m:r>
                    </m:oMath>
                  </m:oMathPara>
                </a14:m>
                <a:endParaRPr lang="en-US" sz="240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400" dirty="0"/>
                  <a:t>Find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m:rPr>
                            <m:nor/>
                          </m:rPr>
                          <a:rPr lang="en-US" sz="2400" b="0" i="0" smtClean="0"/>
                          <m:t>and</m:t>
                        </m:r>
                        <m:r>
                          <m:rPr>
                            <m:nor/>
                          </m:rPr>
                          <a:rPr lang="en-US" sz="2400" b="0" i="0" smtClean="0"/>
                          <m:t> </m:t>
                        </m:r>
                        <m:r>
                          <m:rPr>
                            <m:nor/>
                          </m:rPr>
                          <a:rPr lang="en-US" sz="2400" b="0" i="0" smtClean="0"/>
                          <m:t>diagonal</m:t>
                        </m:r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which minimizes:</a:t>
                </a:r>
              </a:p>
              <a:p>
                <a:pPr marL="0" indent="0">
                  <a:buNone/>
                </a:pPr>
                <a:endParaRPr lang="en-US" sz="1000" dirty="0"/>
              </a:p>
              <a:p>
                <a:pPr marL="0" indent="0">
                  <a:buNone/>
                </a:pPr>
                <a:endParaRPr lang="en-US" sz="1000" dirty="0"/>
              </a:p>
              <a:p>
                <a:pPr marL="0" indent="0">
                  <a:buNone/>
                </a:pPr>
                <a:r>
                  <a:rPr lang="en-US" sz="2400" dirty="0"/>
                  <a:t>* Problem 1  (</a:t>
                </a:r>
                <a:r>
                  <a:rPr lang="en-US" sz="2400" dirty="0" err="1"/>
                  <a:t>Variational</a:t>
                </a:r>
                <a:r>
                  <a:rPr lang="en-US" sz="2400" dirty="0"/>
                  <a:t> inference- VI)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q</m:t>
                          </m:r>
                        </m:lim>
                      </m:limLow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smtClean="0">
                          <a:latin typeface="Cambria Math" panose="02040503050406030204" pitchFamily="18" charset="0"/>
                        </a:rPr>
                        <m:t>KL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limLow>
                            <m:limLow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nb-NO" sz="200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nb-NO" sz="200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</m:lim>
                          </m:limLow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/>
                  <a:t>             =&gt;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sup>
                    </m:sSup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  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Va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)=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Var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  <a:p>
                <a:pPr marL="0" indent="0">
                  <a:buNone/>
                </a:pPr>
                <a:endParaRPr lang="en-US" sz="1100" dirty="0"/>
              </a:p>
              <a:p>
                <a:pPr marL="0" indent="0">
                  <a:buNone/>
                </a:pPr>
                <a:endParaRPr lang="en-US" sz="1100" dirty="0"/>
              </a:p>
              <a:p>
                <a:pPr marL="0" indent="0">
                  <a:buNone/>
                </a:pPr>
                <a:r>
                  <a:rPr lang="en-US" sz="2400" dirty="0"/>
                  <a:t>* Problem 2 (Expectation propagation- EP)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q</m:t>
                          </m:r>
                        </m:lim>
                      </m:limLow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KL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q</m:t>
                          </m:r>
                        </m:lim>
                      </m:limLow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p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p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/>
                  <a:t>                =&gt;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sup>
                    </m:sSup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),   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Va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)=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Var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  <a:p>
                <a:pPr marL="0" indent="0">
                  <a:buNone/>
                </a:pP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7955" y="1185664"/>
                <a:ext cx="8419393" cy="5195664"/>
              </a:xfrm>
              <a:blipFill>
                <a:blip r:embed="rId2"/>
                <a:stretch>
                  <a:fillRect l="-108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956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439" y="831282"/>
            <a:ext cx="6215033" cy="56457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696200" cy="11430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VI vs EP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6444208" y="2132856"/>
            <a:ext cx="864096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>
            <a:off x="6444208" y="2492896"/>
            <a:ext cx="864096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6444208" y="2852936"/>
            <a:ext cx="864096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7491640" y="1932801"/>
            <a:ext cx="540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24328" y="2308810"/>
            <a:ext cx="5277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48546" y="2652881"/>
            <a:ext cx="4267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23290" y="3440931"/>
            <a:ext cx="20088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Ground truth: </a:t>
            </a:r>
          </a:p>
          <a:p>
            <a:r>
              <a:rPr lang="en-US" dirty="0"/>
              <a:t>Bi-normal</a:t>
            </a:r>
          </a:p>
          <a:p>
            <a:r>
              <a:rPr lang="en-US" dirty="0"/>
              <a:t>Correlation 0.95</a:t>
            </a:r>
          </a:p>
        </p:txBody>
      </p:sp>
      <p:cxnSp>
        <p:nvCxnSpPr>
          <p:cNvPr id="15" name="Straight Connector 14"/>
          <p:cNvCxnSpPr/>
          <p:nvPr/>
        </p:nvCxnSpPr>
        <p:spPr bwMode="auto">
          <a:xfrm flipV="1">
            <a:off x="1091489" y="3574957"/>
            <a:ext cx="4782065" cy="139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3482644" y="1431248"/>
            <a:ext cx="0" cy="415503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/>
          <p:nvPr/>
        </p:nvCxnSpPr>
        <p:spPr bwMode="auto">
          <a:xfrm flipH="1">
            <a:off x="979870" y="3978188"/>
            <a:ext cx="4968552" cy="2601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/>
          <p:nvPr/>
        </p:nvCxnSpPr>
        <p:spPr bwMode="auto">
          <a:xfrm flipH="1">
            <a:off x="1071318" y="3178382"/>
            <a:ext cx="4820708" cy="1629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>
            <a:cxnSpLocks/>
          </p:cNvCxnSpPr>
          <p:nvPr/>
        </p:nvCxnSpPr>
        <p:spPr bwMode="auto">
          <a:xfrm flipH="1">
            <a:off x="1027996" y="4845307"/>
            <a:ext cx="492042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/>
          <p:cNvCxnSpPr>
            <a:cxnSpLocks/>
          </p:cNvCxnSpPr>
          <p:nvPr/>
        </p:nvCxnSpPr>
        <p:spPr bwMode="auto">
          <a:xfrm flipH="1">
            <a:off x="1027996" y="2332663"/>
            <a:ext cx="4912156" cy="2410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979870" y="6186248"/>
            <a:ext cx="48702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Contours at 1 and 2 standard deviations</a:t>
            </a:r>
          </a:p>
        </p:txBody>
      </p:sp>
    </p:spTree>
    <p:extLst>
      <p:ext uri="{BB962C8B-B14F-4D97-AF65-F5344CB8AC3E}">
        <p14:creationId xmlns:p14="http://schemas.microsoft.com/office/powerpoint/2010/main" val="3464971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DBEE0-4A2A-4A01-881D-9BB69C74F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701" y="404664"/>
            <a:ext cx="7696200" cy="1143000"/>
          </a:xfrm>
        </p:spPr>
        <p:txBody>
          <a:bodyPr/>
          <a:lstStyle/>
          <a:p>
            <a:r>
              <a:rPr lang="en-US"/>
              <a:t>Some useful identities: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322E7F-3562-4E25-A308-8C79C8B98FB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3528" y="1484784"/>
                <a:ext cx="8820471" cy="4114800"/>
              </a:xfrm>
            </p:spPr>
            <p:txBody>
              <a:bodyPr/>
              <a:lstStyle/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smtClean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r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𝐴𝐵𝐶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Tr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𝐵𝐶𝐴</m:t>
                        </m:r>
                      </m:e>
                    </m:d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400" smtClean="0">
                        <a:latin typeface="Cambria Math" panose="02040503050406030204" pitchFamily="18" charset="0"/>
                      </a:rPr>
                      <m:t>Tr</m:t>
                    </m:r>
                    <m:d>
                      <m:dPr>
                        <m:begChr m:val="{"/>
                        <m:endChr m:val="}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𝐶𝐴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en-US" sz="2400" dirty="0"/>
                  <a:t>               </a:t>
                </a:r>
                <a:r>
                  <a:rPr lang="en-US" sz="2000" dirty="0"/>
                  <a:t>[if dimensions match]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sz="2400" dirty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E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Tr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𝑿</m:t>
                            </m:r>
                          </m:e>
                        </m:d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sz="2400" b="0" i="0" smtClean="0">
                        <a:latin typeface="Cambria Math" panose="02040503050406030204" pitchFamily="18" charset="0"/>
                      </a:rPr>
                      <m:t>Tr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sz="2400" b="0" i="0" smtClean="0">
                            <a:latin typeface="Cambria Math" panose="02040503050406030204" pitchFamily="18" charset="0"/>
                          </a:rPr>
                          <m:t>E</m:t>
                        </m:r>
                        <m:d>
                          <m:d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𝑿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400" b="0" dirty="0"/>
                  <a:t>               </a:t>
                </a:r>
                <a:r>
                  <a:rPr lang="en-US" sz="2000" b="0" dirty="0"/>
                  <a:t>[Trace and expectation are linear]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sz="2400" b="0" dirty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smtClean="0">
                        <a:latin typeface="Cambria Math" panose="02040503050406030204" pitchFamily="18" charset="0"/>
                      </a:rPr>
                      <m:t>E</m:t>
                    </m:r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sty m:val="p"/>
                      </m:rPr>
                      <a:rPr lang="en-US" sz="2400" smtClean="0">
                        <a:latin typeface="Cambria Math" panose="02040503050406030204" pitchFamily="18" charset="0"/>
                      </a:rPr>
                      <m:t>E</m:t>
                    </m:r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</m:d>
                  </m:oMath>
                </a14:m>
                <a:r>
                  <a:rPr lang="en-US" sz="2400" dirty="0"/>
                  <a:t>     </a:t>
                </a:r>
                <a:r>
                  <a:rPr lang="en-US" sz="2000" dirty="0"/>
                  <a:t>[Matrix multiplication and expectation are linear]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sz="2400" dirty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func>
                          <m:func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𝚺</m:t>
                                    </m:r>
                                  </m:e>
                                  <m:sub>
                                    <m:r>
                                      <a:rPr lang="nb-NO" sz="24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𝚺</m:t>
                            </m:r>
                          </m:e>
                          <m:sub>
                            <m:r>
                              <a:rPr lang="nb-NO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  <m:sup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bSup>
                  </m:oMath>
                </a14:m>
                <a:r>
                  <a:rPr lang="en-US" sz="2400" dirty="0"/>
                  <a:t>                                    </a:t>
                </a:r>
                <a:r>
                  <a:rPr lang="en-US" sz="2000" dirty="0"/>
                  <a:t>[Equivalent of </a:t>
                </a:r>
                <a14:m>
                  <m:oMath xmlns:m="http://schemas.openxmlformats.org/officeDocument/2006/math">
                    <m:r>
                      <a:rPr lang="nb-NO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  <m:f>
                      <m:fPr>
                        <m:ctrlP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func>
                          <m:func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000" dirty="0"/>
                  <a:t> ]</a:t>
                </a:r>
                <a:endParaRPr lang="en-US" sz="2400" dirty="0"/>
              </a:p>
              <a:p>
                <a:pPr marL="514350" indent="-514350">
                  <a:buFont typeface="+mj-lt"/>
                  <a:buAutoNum type="arabicPeriod"/>
                </a:pPr>
                <a:endParaRPr lang="en-US" sz="2400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func>
                          <m:func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𝑇𝑟</m:t>
                            </m:r>
                          </m:fName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𝚺</m:t>
                                </m:r>
                              </m:e>
                              <m:sub>
                                <m:r>
                                  <a:rPr lang="nb-NO" sz="24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𝚺</m:t>
                            </m:r>
                          </m:e>
                          <m:sub>
                            <m:r>
                              <a:rPr lang="nb-NO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</m:den>
                    </m:f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US" sz="2400" dirty="0"/>
                  <a:t>               </a:t>
                </a:r>
                <a:r>
                  <a:rPr lang="en-US" sz="2000" dirty="0"/>
                  <a:t>[Linearity of trace and matrix multiplication]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322E7F-3562-4E25-A308-8C79C8B98FB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1484784"/>
                <a:ext cx="8820471" cy="4114800"/>
              </a:xfrm>
              <a:blipFill>
                <a:blip r:embed="rId2"/>
                <a:stretch>
                  <a:fillRect l="-1037" t="-1037" b="-1392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EBA4ED-B33C-4E51-B1E8-C31C9300F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0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42ABF-630B-4AAE-B7A0-EC15FE7AE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3169" y="404664"/>
            <a:ext cx="7696200" cy="1143000"/>
          </a:xfrm>
        </p:spPr>
        <p:txBody>
          <a:bodyPr/>
          <a:lstStyle/>
          <a:p>
            <a:r>
              <a:rPr lang="en-US" dirty="0"/>
              <a:t>Example computation: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80DAF10-6730-4085-BD48-2EEC3F5C04B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73169" y="1484784"/>
                <a:ext cx="7696200" cy="4114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E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𝒛</m:t>
                                </m:r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𝝁</m:t>
                                    </m:r>
                                  </m:e>
                                  <m:sub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𝒒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𝜮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b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𝒛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𝝁</m:t>
                            </m:r>
                          </m:e>
                          <m:sub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𝒒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b="0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E</m:t>
                    </m:r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Tr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𝒛</m:t>
                                    </m:r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sz="2400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b="1" i="1">
                                            <a:latin typeface="Cambria Math" panose="02040503050406030204" pitchFamily="18" charset="0"/>
                                          </a:rPr>
                                          <m:t>𝝁</m:t>
                                        </m:r>
                                      </m:e>
                                      <m:sub>
                                        <m:r>
                                          <a:rPr lang="en-US" sz="2400" b="1" i="1">
                                            <a:latin typeface="Cambria Math" panose="02040503050406030204" pitchFamily="18" charset="0"/>
                                          </a:rPr>
                                          <m:t>𝒒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sSubSup>
                              <m:sSub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𝜮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b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𝒛</m:t>
                            </m:r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𝝁</m:t>
                                </m:r>
                              </m:e>
                              <m:sub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𝒒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b="0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</a:rPr>
                      <m:t>E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Tr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𝜮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b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𝒛</m:t>
                                </m:r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𝝁</m:t>
                                    </m:r>
                                  </m:e>
                                  <m:sub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𝒒</m:t>
                                    </m:r>
                                  </m:sub>
                                </m:sSub>
                              </m:e>
                            </m:d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𝒛</m:t>
                                    </m:r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sz="2400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b="1" i="1">
                                            <a:latin typeface="Cambria Math" panose="02040503050406030204" pitchFamily="18" charset="0"/>
                                          </a:rPr>
                                          <m:t>𝝁</m:t>
                                        </m:r>
                                      </m:e>
                                      <m:sub>
                                        <m:r>
                                          <a:rPr lang="en-US" sz="2400" b="1" i="1">
                                            <a:latin typeface="Cambria Math" panose="02040503050406030204" pitchFamily="18" charset="0"/>
                                          </a:rPr>
                                          <m:t>𝒒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</m:e>
                        </m:d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Tr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E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𝜮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b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𝒛</m:t>
                                </m:r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𝝁</m:t>
                                    </m:r>
                                  </m:e>
                                  <m:sub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𝒒</m:t>
                                    </m:r>
                                  </m:sub>
                                </m:sSub>
                              </m:e>
                            </m:d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𝒛</m:t>
                                    </m:r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sz="2400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b="1" i="1">
                                            <a:latin typeface="Cambria Math" panose="02040503050406030204" pitchFamily="18" charset="0"/>
                                          </a:rPr>
                                          <m:t>𝝁</m:t>
                                        </m:r>
                                      </m:e>
                                      <m:sub>
                                        <m:r>
                                          <a:rPr lang="en-US" sz="2400" b="1" i="1">
                                            <a:latin typeface="Cambria Math" panose="02040503050406030204" pitchFamily="18" charset="0"/>
                                          </a:rPr>
                                          <m:t>𝒒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</m:e>
                        </m:d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b="0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Tr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𝜮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bSup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E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𝒛</m:t>
                                </m:r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𝝁</m:t>
                                    </m:r>
                                  </m:e>
                                  <m:sub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𝒒</m:t>
                                    </m:r>
                                  </m:sub>
                                </m:sSub>
                              </m:e>
                            </m:d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𝒛</m:t>
                                    </m:r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sz="2400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b="1" i="1">
                                            <a:latin typeface="Cambria Math" panose="02040503050406030204" pitchFamily="18" charset="0"/>
                                          </a:rPr>
                                          <m:t>𝝁</m:t>
                                        </m:r>
                                      </m:e>
                                      <m:sub>
                                        <m:r>
                                          <a:rPr lang="en-US" sz="2400" b="1" i="1">
                                            <a:latin typeface="Cambria Math" panose="02040503050406030204" pitchFamily="18" charset="0"/>
                                          </a:rPr>
                                          <m:t>𝒒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</m:e>
                        </m:d>
                      </m:e>
                    </m:d>
                  </m:oMath>
                </a14:m>
                <a:r>
                  <a:rPr lang="en-US" sz="2400" dirty="0"/>
                  <a:t> </a:t>
                </a:r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80DAF10-6730-4085-BD48-2EEC3F5C04B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73169" y="1484784"/>
                <a:ext cx="7696200" cy="4114800"/>
              </a:xfrm>
              <a:blipFill>
                <a:blip r:embed="rId2"/>
                <a:stretch>
                  <a:fillRect b="-251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7EB67A-CE72-43FC-8525-55A96DE92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680872DB-5698-4261-B15F-FF9BA71E3AE6}"/>
                  </a:ext>
                </a:extLst>
              </p:cNvPr>
              <p:cNvSpPr/>
              <p:nvPr/>
            </p:nvSpPr>
            <p:spPr>
              <a:xfrm>
                <a:off x="6516216" y="3010293"/>
                <a:ext cx="248228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Tr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𝐴𝐵𝐶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Tr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𝐵𝐶𝐴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  <a:endParaRPr lang="nb-NO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680872DB-5698-4261-B15F-FF9BA71E3A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3010293"/>
                <a:ext cx="2482283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B12078E-80F8-40E3-9A5B-1311F7C9C308}"/>
                  </a:ext>
                </a:extLst>
              </p:cNvPr>
              <p:cNvSpPr/>
              <p:nvPr/>
            </p:nvSpPr>
            <p:spPr>
              <a:xfrm>
                <a:off x="6354827" y="3845389"/>
                <a:ext cx="2665345" cy="4397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mtClean="0">
                          <a:latin typeface="Cambria Math" panose="02040503050406030204" pitchFamily="18" charset="0"/>
                        </a:rPr>
                        <m:t>E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Tr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</m:d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Tr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B12078E-80F8-40E3-9A5B-1311F7C9C3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4827" y="3845389"/>
                <a:ext cx="2665345" cy="4397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C44E75E-7FD9-46CD-9711-470DFD2B4263}"/>
                  </a:ext>
                </a:extLst>
              </p:cNvPr>
              <p:cNvSpPr/>
              <p:nvPr/>
            </p:nvSpPr>
            <p:spPr>
              <a:xfrm>
                <a:off x="6544572" y="4720111"/>
                <a:ext cx="199041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E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E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C44E75E-7FD9-46CD-9711-470DFD2B4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4572" y="4720111"/>
                <a:ext cx="1990417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FDBF803-AEC9-4A1B-BD8C-404C96D8C7C2}"/>
                  </a:ext>
                </a:extLst>
              </p:cNvPr>
              <p:cNvSpPr/>
              <p:nvPr/>
            </p:nvSpPr>
            <p:spPr>
              <a:xfrm>
                <a:off x="6530539" y="2096361"/>
                <a:ext cx="208980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mtClean="0">
                        <a:latin typeface="Cambria Math" panose="02040503050406030204" pitchFamily="18" charset="0"/>
                      </a:rPr>
                      <m:t>Tr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nb-NO" dirty="0"/>
                  <a:t>, </a:t>
                </a:r>
                <a:r>
                  <a:rPr lang="nb-NO" dirty="0" err="1"/>
                  <a:t>scalar</a:t>
                </a:r>
                <a:endParaRPr lang="nb-NO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FDBF803-AEC9-4A1B-BD8C-404C96D8C7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0539" y="2096361"/>
                <a:ext cx="2089803" cy="400110"/>
              </a:xfrm>
              <a:prstGeom prst="rect">
                <a:avLst/>
              </a:prstGeom>
              <a:blipFill>
                <a:blip r:embed="rId6"/>
                <a:stretch>
                  <a:fillRect t="-7576" r="-2041" b="-2727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0632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/>
      <p:bldP spid="6" grpId="0" uiExpand="1"/>
      <p:bldP spid="7" grpId="0"/>
      <p:bldP spid="8" grpId="0" uiExpan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04603"/>
            <a:ext cx="7696200" cy="1143000"/>
          </a:xfrm>
        </p:spPr>
        <p:txBody>
          <a:bodyPr/>
          <a:lstStyle/>
          <a:p>
            <a:r>
              <a:rPr lang="en-US" dirty="0"/>
              <a:t>Computations:  </a:t>
            </a:r>
            <a:r>
              <a:rPr lang="en-US" dirty="0" err="1"/>
              <a:t>Variational</a:t>
            </a:r>
            <a:r>
              <a:rPr lang="en-US" dirty="0"/>
              <a:t> inference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7955" y="1052736"/>
                <a:ext cx="8419393" cy="4608512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where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lit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∈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</m:oMath>
                  </m:oMathPara>
                </a14:m>
                <a:endParaRPr lang="en-US" dirty="0">
                  <a:latin typeface="Cambria Math" panose="02040503050406030204" pitchFamily="18" charset="0"/>
                </a:endParaRPr>
              </a:p>
              <a:p>
                <a:pPr marL="0" indent="0" algn="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where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diagonal</m:t>
                      </m:r>
                    </m:oMath>
                  </m:oMathPara>
                </a14:m>
                <a:endParaRPr lang="en-US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mtClean="0">
                          <a:latin typeface="Cambria Math" panose="02040503050406030204" pitchFamily="18" charset="0"/>
                        </a:rPr>
                        <m:t>KL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unc>
                            <m:func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</m:d>
                            </m:e>
                          </m:func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  <m:r>
                                    <a:rPr lang="en-US" sz="2000" b="1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0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1" i="1" smtClean="0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en-US" sz="2000" b="1" i="1" smtClean="0">
                                          <a:latin typeface="Cambria Math" panose="02040503050406030204" pitchFamily="18" charset="0"/>
                                        </a:rPr>
                                        <m:t>𝒒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𝜮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</m:e>
                            <m:sub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1" i="1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  <m:r>
                                    <a:rPr lang="en-US" sz="2000" b="1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0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1" i="1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en-US" sz="2000" b="1" i="1">
                                          <a:latin typeface="Cambria Math" panose="02040503050406030204" pitchFamily="18" charset="0"/>
                                        </a:rPr>
                                        <m:t>𝒒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𝜮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</m:e>
                            <m:sub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𝑇𝑟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𝜮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1" i="1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  <m:r>
                                    <a:rPr lang="en-US" sz="2000" b="1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0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1" i="1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en-US" sz="2000" b="1" i="1">
                                          <a:latin typeface="Cambria Math" panose="02040503050406030204" pitchFamily="18" charset="0"/>
                                        </a:rPr>
                                        <m:t>𝒒</m:t>
                                      </m:r>
                                    </m:sub>
                                  </m:sSub>
                                </m:e>
                              </m:d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0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1" i="1"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  <m:r>
                                        <a:rPr lang="en-US" sz="2000" b="1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2000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b="1" i="1">
                                              <a:latin typeface="Cambria Math" panose="02040503050406030204" pitchFamily="18" charset="0"/>
                                            </a:rPr>
                                            <m:t>𝝁</m:t>
                                          </m:r>
                                        </m:e>
                                        <m:sub>
                                          <m:r>
                                            <a:rPr lang="en-US" sz="2000" b="1" i="1">
                                              <a:latin typeface="Cambria Math" panose="02040503050406030204" pitchFamily="18" charset="0"/>
                                            </a:rPr>
                                            <m:t>𝒒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                                        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𝑇𝑟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𝜮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0" smtClean="0">
                                  <a:latin typeface="Cambria Math" panose="02040503050406030204" pitchFamily="18" charset="0"/>
                                </a:rPr>
                                <m:t>𝚺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𝑇𝑟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unc>
                            <m:func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</m:d>
                            </m:e>
                          </m:func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7955" y="1052736"/>
                <a:ext cx="8419393" cy="4608512"/>
              </a:xfrm>
              <a:blipFill>
                <a:blip r:embed="rId2"/>
                <a:stretch>
                  <a:fillRect b="-171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03624" y="4077072"/>
                <a:ext cx="173111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e>
                    </m:d>
                  </m:oMath>
                </a14:m>
                <a:r>
                  <a:rPr lang="en-US" dirty="0"/>
                  <a:t>: 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624" y="4077072"/>
                <a:ext cx="1731115" cy="400110"/>
              </a:xfrm>
              <a:prstGeom prst="rect">
                <a:avLst/>
              </a:prstGeom>
              <a:blipFill>
                <a:blip r:embed="rId3"/>
                <a:stretch>
                  <a:fillRect t="-7692" r="-2817" b="-2923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 bwMode="auto">
          <a:xfrm>
            <a:off x="1763688" y="5733256"/>
            <a:ext cx="5256584" cy="79208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88926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39552" y="620688"/>
                <a:ext cx="8856984" cy="4114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𝑞</m:t>
                        </m:r>
                      </m:sup>
                    </m:sSup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e>
                    </m:d>
                  </m:oMath>
                </a14:m>
                <a:r>
                  <a:rPr lang="nb-NO" sz="2000" dirty="0"/>
                  <a:t>:</a:t>
                </a:r>
                <a:endParaRPr lang="nb-NO" sz="18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nb-NO" sz="1800" b="1" i="1">
                                <a:latin typeface="Cambria Math" panose="02040503050406030204" pitchFamily="18" charset="0"/>
                              </a:rPr>
                              <m:t>𝒛</m:t>
                            </m:r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func>
                    <m:r>
                      <a:rPr lang="nb-NO" sz="18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nb-NO" sz="1800">
                                    <a:latin typeface="Cambria Math" panose="02040503050406030204" pitchFamily="18" charset="0"/>
                                  </a:rPr>
                                  <m:t>Σ</m:t>
                                </m:r>
                              </m:e>
                              <m:sub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func>
                          <m:func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80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d>
                              <m:dPr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</m:d>
                          </m:e>
                        </m:func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sSup>
                          <m:sSup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b="1" i="1">
                                    <a:latin typeface="Cambria Math" panose="02040503050406030204" pitchFamily="18" charset="0"/>
                                  </a:rPr>
                                  <m:t>𝒛</m:t>
                                </m:r>
                                <m:r>
                                  <a:rPr lang="nb-NO" sz="1800" b="1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sz="18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800" b="1" i="1">
                                        <a:latin typeface="Cambria Math" panose="02040503050406030204" pitchFamily="18" charset="0"/>
                                      </a:rPr>
                                      <m:t>𝝁</m:t>
                                    </m:r>
                                  </m:e>
                                  <m:sub>
                                    <m:r>
                                      <a:rPr lang="nb-NO" sz="1800" b="1" i="1" smtClean="0">
                                        <a:latin typeface="Cambria Math" panose="02040503050406030204" pitchFamily="18" charset="0"/>
                                      </a:rPr>
                                      <m:t>𝒑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sSubSup>
                          <m:sSubSup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>
                                <a:latin typeface="Cambria Math" panose="02040503050406030204" pitchFamily="18" charset="0"/>
                              </a:rPr>
                              <m:t>𝜮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b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sz="1800" b="1" i="1">
                            <a:latin typeface="Cambria Math" panose="02040503050406030204" pitchFamily="18" charset="0"/>
                          </a:rPr>
                          <m:t>𝒛</m:t>
                        </m:r>
                        <m:r>
                          <a:rPr lang="nb-NO" sz="1800" b="1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nb-NO" sz="18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b="1" i="1">
                                <a:latin typeface="Cambria Math" panose="02040503050406030204" pitchFamily="18" charset="0"/>
                              </a:rPr>
                              <m:t>𝝁</m:t>
                            </m:r>
                          </m:e>
                          <m:sub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𝒑</m:t>
                            </m:r>
                          </m:sub>
                        </m:s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nb-NO" sz="2000" dirty="0"/>
                  <a:t> </a:t>
                </a:r>
              </a:p>
              <a:p>
                <a:endParaRPr lang="nb-NO" sz="2000" dirty="0"/>
              </a:p>
              <a:p>
                <a:endParaRPr lang="nb-NO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552" y="620688"/>
                <a:ext cx="8856984" cy="4114800"/>
              </a:xfrm>
              <a:blipFill>
                <a:blip r:embed="rId3"/>
                <a:stretch>
                  <a:fillRect l="-207" t="-74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0" y="1484784"/>
                <a:ext cx="8892480" cy="38797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  <m:t>𝒑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𝜮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</m:e>
                            <m:sub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𝑇𝑟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𝜮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p>
                          </m:sSup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  <m:t>𝒑</m:t>
                                      </m:r>
                                    </m:sub>
                                  </m:sSub>
                                </m:e>
                              </m:d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  <m:t>𝝁</m:t>
                                          </m:r>
                                        </m:e>
                                        <m:sub>
                                          <m:r>
                                            <a:rPr lang="nb-NO" b="1" i="1" smtClean="0">
                                              <a:latin typeface="Cambria Math" panose="02040503050406030204" pitchFamily="18" charset="0"/>
                                            </a:rPr>
                                            <m:t>𝒑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𝑇𝑟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𝜮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p>
                          </m:sSup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  <m:t>𝒒</m:t>
                                      </m:r>
                                    </m:sub>
                                  </m:sSub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  <m:t>𝒒</m:t>
                                      </m:r>
                                    </m:sub>
                                  </m:sSub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  <m:t>𝒑</m:t>
                                      </m:r>
                                    </m:sub>
                                  </m:sSub>
                                </m:e>
                              </m:d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  <m:t>𝝁</m:t>
                                          </m:r>
                                        </m:e>
                                        <m:sub>
                                          <m: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  <m:t>𝒒</m:t>
                                          </m:r>
                                        </m:sub>
                                      </m:sSub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  <m:t>𝝁</m:t>
                                          </m:r>
                                        </m:e>
                                        <m:sub>
                                          <m: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  <m:t>𝒒</m:t>
                                          </m:r>
                                        </m:sub>
                                      </m:sSub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  <m:t>𝝁</m:t>
                                          </m:r>
                                        </m:e>
                                        <m:sub>
                                          <m:r>
                                            <a:rPr lang="nb-NO" b="1" i="1" smtClean="0">
                                              <a:latin typeface="Cambria Math" panose="02040503050406030204" pitchFamily="18" charset="0"/>
                                            </a:rPr>
                                            <m:t>𝒑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𝑇𝑟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𝜮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p>
                          </m:sSup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𝒒</m:t>
                                      </m:r>
                                    </m:sub>
                                  </m:sSub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𝒒</m:t>
                                      </m:r>
                                    </m:sub>
                                  </m:sSub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𝒑</m:t>
                                      </m:r>
                                    </m:sub>
                                  </m:sSub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  <m:t>𝝁</m:t>
                                          </m:r>
                                        </m:e>
                                        <m:sub>
                                          <m: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  <m:t>𝒒</m:t>
                                          </m:r>
                                        </m:sub>
                                      </m:sSub>
                                      <m: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sSub>
                                        <m:sSubPr>
                                          <m:ctrlP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  <m:t>𝝁</m:t>
                                          </m:r>
                                        </m:e>
                                        <m:sub>
                                          <m: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  <m:t>𝒒</m:t>
                                          </m:r>
                                        </m:sub>
                                      </m:sSub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  <m:t>𝝁</m:t>
                                          </m:r>
                                        </m:e>
                                        <m:sub>
                                          <m: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  <m:t>𝒑</m:t>
                                          </m:r>
                                        </m:sub>
                                      </m:sSub>
                                      <m: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5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500" i="1">
                          <a:latin typeface="Cambria Math" panose="02040503050406030204" pitchFamily="18" charset="0"/>
                        </a:rPr>
                        <m:t>𝑇𝑟</m:t>
                      </m:r>
                      <m:d>
                        <m:dPr>
                          <m:ctrlPr>
                            <a:rPr lang="nb-NO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500" b="1" i="1">
                                  <a:latin typeface="Cambria Math" panose="02040503050406030204" pitchFamily="18" charset="0"/>
                                </a:rPr>
                                <m:t>𝜮</m:t>
                              </m:r>
                            </m:e>
                            <m:sub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nb-NO" sz="15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5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p>
                              <m:r>
                                <a:rPr lang="nb-NO" sz="15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p>
                          </m:sSup>
                          <m:d>
                            <m:dPr>
                              <m:ctrlPr>
                                <a:rPr lang="nb-NO" sz="15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nb-NO" sz="15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500" b="1" i="1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  <m:r>
                                    <a:rPr lang="nb-NO" sz="1500" b="1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  <m:t>𝒒</m:t>
                                      </m:r>
                                    </m:sub>
                                  </m:sSub>
                                </m:e>
                              </m:d>
                              <m:sSup>
                                <m:sSupPr>
                                  <m:ctrlPr>
                                    <a:rPr lang="nb-NO" sz="15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  <m: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nb-NO" sz="1500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500" b="1" i="1">
                                              <a:latin typeface="Cambria Math" panose="02040503050406030204" pitchFamily="18" charset="0"/>
                                            </a:rPr>
                                            <m:t>𝝁</m:t>
                                          </m:r>
                                        </m:e>
                                        <m:sub>
                                          <m:r>
                                            <a:rPr lang="nb-NO" sz="1500" b="1" i="1">
                                              <a:latin typeface="Cambria Math" panose="02040503050406030204" pitchFamily="18" charset="0"/>
                                            </a:rPr>
                                            <m:t>𝒒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nb-NO" sz="1500" b="1" i="1">
                                      <a:latin typeface="Cambria Math" panose="02040503050406030204" pitchFamily="18" charset="0"/>
                                    </a:rPr>
                                    <m:t>𝑻</m:t>
                                  </m:r>
                                </m:sup>
                              </m:sSup>
                              <m:r>
                                <a:rPr lang="nb-NO" sz="15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lang="nb-NO" sz="15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500" b="1" i="1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  <m:r>
                                    <a:rPr lang="nb-NO" sz="1500" b="1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  <m:t>𝒒</m:t>
                                      </m:r>
                                    </m:sub>
                                  </m:sSub>
                                </m:e>
                              </m:d>
                              <m:sSup>
                                <m:sSupPr>
                                  <m:ctrlPr>
                                    <a:rPr lang="nb-NO" sz="15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500" b="1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500" b="1" i="1" smtClean="0">
                                              <a:latin typeface="Cambria Math" panose="02040503050406030204" pitchFamily="18" charset="0"/>
                                            </a:rPr>
                                            <m:t>𝝁</m:t>
                                          </m:r>
                                        </m:e>
                                        <m:sub>
                                          <m:r>
                                            <a:rPr lang="nb-NO" sz="1500" b="1" i="1" smtClean="0">
                                              <a:latin typeface="Cambria Math" panose="02040503050406030204" pitchFamily="18" charset="0"/>
                                            </a:rPr>
                                            <m:t>𝒒</m:t>
                                          </m:r>
                                        </m:sub>
                                      </m:sSub>
                                      <m: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nb-NO" sz="1500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500" b="1" i="1">
                                              <a:latin typeface="Cambria Math" panose="02040503050406030204" pitchFamily="18" charset="0"/>
                                            </a:rPr>
                                            <m:t>𝝁</m:t>
                                          </m:r>
                                        </m:e>
                                        <m:sub>
                                          <m:r>
                                            <a:rPr lang="nb-NO" sz="1500" b="1" i="1" smtClean="0">
                                              <a:latin typeface="Cambria Math" panose="02040503050406030204" pitchFamily="18" charset="0"/>
                                            </a:rPr>
                                            <m:t>𝒑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nb-NO" sz="1500" b="1" i="1">
                                      <a:latin typeface="Cambria Math" panose="02040503050406030204" pitchFamily="18" charset="0"/>
                                    </a:rPr>
                                    <m:t>𝑻</m:t>
                                  </m:r>
                                </m:sup>
                              </m:sSup>
                              <m:r>
                                <a:rPr lang="nb-NO" sz="15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lang="nb-NO" sz="15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5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500" b="1" i="1" smtClean="0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nb-NO" sz="1500" b="1" i="1" smtClean="0">
                                          <a:latin typeface="Cambria Math" panose="02040503050406030204" pitchFamily="18" charset="0"/>
                                        </a:rPr>
                                        <m:t>𝒒</m:t>
                                      </m:r>
                                    </m:sub>
                                  </m:sSub>
                                  <m:r>
                                    <a:rPr lang="nb-NO" sz="1500" b="1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nb-NO" sz="1500" b="1" i="1" smtClean="0">
                                          <a:latin typeface="Cambria Math" panose="02040503050406030204" pitchFamily="18" charset="0"/>
                                        </a:rPr>
                                        <m:t>𝒑</m:t>
                                      </m:r>
                                    </m:sub>
                                  </m:sSub>
                                </m:e>
                              </m:d>
                              <m:sSup>
                                <m:sSupPr>
                                  <m:ctrlPr>
                                    <a:rPr lang="nb-NO" sz="15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  <m: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nb-NO" sz="1500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500" b="1" i="1">
                                              <a:latin typeface="Cambria Math" panose="02040503050406030204" pitchFamily="18" charset="0"/>
                                            </a:rPr>
                                            <m:t>𝝁</m:t>
                                          </m:r>
                                        </m:e>
                                        <m:sub>
                                          <m:r>
                                            <a:rPr lang="nb-NO" sz="1500" b="1" i="1">
                                              <a:latin typeface="Cambria Math" panose="02040503050406030204" pitchFamily="18" charset="0"/>
                                            </a:rPr>
                                            <m:t>𝒒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nb-NO" sz="1500" b="1" i="1">
                                      <a:latin typeface="Cambria Math" panose="02040503050406030204" pitchFamily="18" charset="0"/>
                                    </a:rPr>
                                    <m:t>𝑻</m:t>
                                  </m:r>
                                </m:sup>
                              </m:sSup>
                              <m:r>
                                <a:rPr lang="nb-NO" sz="15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lang="nb-NO" sz="15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  <m:t>𝒒</m:t>
                                      </m:r>
                                    </m:sub>
                                  </m:sSub>
                                  <m:r>
                                    <a:rPr lang="nb-NO" sz="1500" b="1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  <m:t>𝒑</m:t>
                                      </m:r>
                                    </m:sub>
                                  </m:sSub>
                                </m:e>
                              </m:d>
                              <m:sSup>
                                <m:sSupPr>
                                  <m:ctrlPr>
                                    <a:rPr lang="nb-NO" sz="15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500" b="1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500" b="1" i="1" smtClean="0">
                                              <a:latin typeface="Cambria Math" panose="02040503050406030204" pitchFamily="18" charset="0"/>
                                            </a:rPr>
                                            <m:t>𝝁</m:t>
                                          </m:r>
                                        </m:e>
                                        <m:sub>
                                          <m:r>
                                            <a:rPr lang="nb-NO" sz="1500" b="1" i="1" smtClean="0">
                                              <a:latin typeface="Cambria Math" panose="02040503050406030204" pitchFamily="18" charset="0"/>
                                            </a:rPr>
                                            <m:t>𝒒</m:t>
                                          </m:r>
                                        </m:sub>
                                      </m:sSub>
                                      <m:r>
                                        <a:rPr lang="nb-NO" sz="1500" b="1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nb-NO" sz="1500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500" b="1" i="1">
                                              <a:latin typeface="Cambria Math" panose="02040503050406030204" pitchFamily="18" charset="0"/>
                                            </a:rPr>
                                            <m:t>𝝁</m:t>
                                          </m:r>
                                        </m:e>
                                        <m:sub>
                                          <m:r>
                                            <a:rPr lang="nb-NO" sz="1500" b="1" i="1" smtClean="0">
                                              <a:latin typeface="Cambria Math" panose="02040503050406030204" pitchFamily="18" charset="0"/>
                                            </a:rPr>
                                            <m:t>𝒑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nb-NO" sz="1500" b="1" i="1">
                                      <a:latin typeface="Cambria Math" panose="02040503050406030204" pitchFamily="18" charset="0"/>
                                    </a:rPr>
                                    <m:t>𝑻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nb-NO" sz="1500" dirty="0"/>
              </a:p>
              <a:p>
                <a:pPr marL="0" indent="0">
                  <a:buNone/>
                </a:pPr>
                <a:endParaRPr lang="nb-NO" sz="1500" dirty="0"/>
              </a:p>
              <a:p>
                <a:pPr marL="0" indent="0">
                  <a:buNone/>
                </a:pPr>
                <a:endParaRPr lang="nb-NO" sz="1500" dirty="0"/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𝑇𝑟</m:t>
                      </m:r>
                      <m:d>
                        <m:d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𝜮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1" i="0" smtClean="0">
                                  <a:latin typeface="Cambria Math" panose="02040503050406030204" pitchFamily="18" charset="0"/>
                                </a:rPr>
                                <m:t>𝚺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</m:e>
                      </m:d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nb-NO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𝝁</m:t>
                                  </m:r>
                                </m:e>
                                <m:sub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𝒒</m:t>
                                  </m:r>
                                </m:sub>
                              </m:sSub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𝝁</m:t>
                                  </m:r>
                                </m:e>
                                <m:sub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𝜮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  <m:d>
                        <m:dPr>
                          <m:ctrlPr>
                            <a:rPr lang="nb-NO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</m:e>
                            <m:sub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</m:sub>
                          </m:sSub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</m:e>
                            <m:sub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484784"/>
                <a:ext cx="8892480" cy="387971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Brace 5"/>
          <p:cNvSpPr/>
          <p:nvPr/>
        </p:nvSpPr>
        <p:spPr bwMode="auto">
          <a:xfrm rot="5400000">
            <a:off x="3599892" y="3462976"/>
            <a:ext cx="432048" cy="1656184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92480" y="4333350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E()=0</a:t>
            </a:r>
          </a:p>
        </p:txBody>
      </p:sp>
      <p:sp>
        <p:nvSpPr>
          <p:cNvPr id="8" name="Right Brace 7"/>
          <p:cNvSpPr/>
          <p:nvPr/>
        </p:nvSpPr>
        <p:spPr bwMode="auto">
          <a:xfrm rot="5400000">
            <a:off x="5437110" y="3499994"/>
            <a:ext cx="502028" cy="1512168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83560" y="4299373"/>
            <a:ext cx="854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E()=0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561742" y="4273029"/>
                <a:ext cx="1339996" cy="423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E()=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1742" y="4273029"/>
                <a:ext cx="1339996" cy="423770"/>
              </a:xfrm>
              <a:prstGeom prst="rect">
                <a:avLst/>
              </a:prstGeom>
              <a:blipFill>
                <a:blip r:embed="rId5"/>
                <a:stretch>
                  <a:fillRect l="-4545" t="-8696" b="-202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ight Brace 10"/>
          <p:cNvSpPr/>
          <p:nvPr/>
        </p:nvSpPr>
        <p:spPr bwMode="auto">
          <a:xfrm rot="5400000">
            <a:off x="1847586" y="3530806"/>
            <a:ext cx="336259" cy="1368152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79512" y="5573742"/>
                <a:ext cx="8697830" cy="665760"/>
              </a:xfrm>
              <a:prstGeom prst="rect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d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  <m:sub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unc>
                            <m:func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8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</m:d>
                            </m:e>
                          </m:func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𝑇𝑟</m:t>
                          </m:r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800" b="1" i="1">
                                      <a:latin typeface="Cambria Math" panose="02040503050406030204" pitchFamily="18" charset="0"/>
                                    </a:rPr>
                                    <m:t>𝜮</m:t>
                                  </m:r>
                                </m:e>
                                <m:sub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  <m:sup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nb-NO" sz="1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800" b="1">
                                      <a:latin typeface="Cambria Math" panose="02040503050406030204" pitchFamily="18" charset="0"/>
                                    </a:rPr>
                                    <m:t>𝚺</m:t>
                                  </m:r>
                                </m:e>
                                <m:sub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8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f>
                                <m:fPr>
                                  <m:ctrlPr>
                                    <a:rPr lang="nb-NO" sz="1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800" b="1" i="1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nb-NO" sz="1800" b="1" i="1">
                                          <a:latin typeface="Cambria Math" panose="02040503050406030204" pitchFamily="18" charset="0"/>
                                        </a:rPr>
                                        <m:t>𝒒</m:t>
                                      </m:r>
                                    </m:sub>
                                  </m:sSub>
                                  <m:r>
                                    <a:rPr lang="nb-NO" sz="1800" b="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800" b="1" i="1"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nb-NO" sz="1800" b="0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nb-NO" sz="1800" b="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800" b="1" i="1">
                                  <a:latin typeface="Cambria Math" panose="02040503050406030204" pitchFamily="18" charset="0"/>
                                </a:rPr>
                                <m:t>𝜮</m:t>
                              </m:r>
                            </m:e>
                            <m:sub>
                              <m:r>
                                <a:rPr lang="nb-NO" sz="1800" b="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sz="1800" b="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800" b="1" i="1">
                                      <a:latin typeface="Cambria Math" panose="02040503050406030204" pitchFamily="18" charset="0"/>
                                    </a:rPr>
                                    <m:t>𝝁</m:t>
                                  </m:r>
                                </m:e>
                                <m:sub>
                                  <m:r>
                                    <a:rPr lang="nb-NO" sz="1800" b="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sub>
                              </m:sSub>
                              <m:r>
                                <a:rPr lang="nb-NO" sz="1800" b="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800" b="1" i="1">
                                      <a:latin typeface="Cambria Math" panose="02040503050406030204" pitchFamily="18" charset="0"/>
                                    </a:rPr>
                                    <m:t>𝝁</m:t>
                                  </m:r>
                                </m:e>
                                <m:sub>
                                  <m:r>
                                    <a:rPr lang="nb-NO" sz="1800" b="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nb-NO" sz="18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5573742"/>
                <a:ext cx="8697830" cy="66576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  <a:prstDash val="dash"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1643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/>
      <p:bldP spid="11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692696"/>
                <a:ext cx="9145016" cy="2592288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,  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where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lit/>
                        </m:rP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∈ 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</m:oMath>
                  </m:oMathPara>
                </a14:m>
                <a:endParaRPr lang="en-US" dirty="0">
                  <a:latin typeface="Cambria Math" panose="02040503050406030204" pitchFamily="18" charset="0"/>
                </a:endParaRPr>
              </a:p>
              <a:p>
                <a:pPr marL="0" indent="0" algn="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where</m:t>
                          </m:r>
                          <m:r>
                            <a:rPr lang="en-US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diagonal</m:t>
                      </m:r>
                    </m:oMath>
                  </m:oMathPara>
                </a14:m>
                <a:endParaRPr lang="en-US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KL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                                                                         </m:t>
                      </m:r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               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𝚺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sub>
                            </m:sSub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𝚺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𝑇𝑟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𝜮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bSup>
                            <m:sSub>
                              <m:sSubPr>
                                <m:ctrlP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1">
                                    <a:latin typeface="Cambria Math" panose="02040503050406030204" pitchFamily="18" charset="0"/>
                                  </a:rPr>
                                  <m:t>𝚺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sub>
                            </m:sSub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f>
                              <m:f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0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1" i="1">
                                        <a:latin typeface="Cambria Math" panose="02040503050406030204" pitchFamily="18" charset="0"/>
                                      </a:rPr>
                                      <m:t>𝝁</m:t>
                                    </m:r>
                                  </m:e>
                                  <m:sub>
                                    <m:r>
                                      <a:rPr lang="en-US" sz="2000" b="1" i="1">
                                        <a:latin typeface="Cambria Math" panose="02040503050406030204" pitchFamily="18" charset="0"/>
                                      </a:rPr>
                                      <m:t>𝒒</m:t>
                                    </m:r>
                                  </m:sub>
                                </m:s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1" i="1">
                                        <a:latin typeface="Cambria Math" panose="02040503050406030204" pitchFamily="18" charset="0"/>
                                      </a:rPr>
                                      <m:t>𝝁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sSubSup>
                          <m:sSub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𝜮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bSup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𝝁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sub>
                            </m:s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𝝁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692696"/>
                <a:ext cx="9145016" cy="2592288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48423" y="3547231"/>
                <a:ext cx="7847789" cy="17622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KL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𝒛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/>
                  <a:t>: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𝜮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b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𝝁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𝝁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  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KL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𝒛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   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𝚺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p>
                        </m:sSub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𝚺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p>
                        </m:sSub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 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(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but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only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for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diagonal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elements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423" y="3547231"/>
                <a:ext cx="7847789" cy="17622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648423" y="5394752"/>
            <a:ext cx="1183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Solution: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283968" y="4885738"/>
                <a:ext cx="3224156" cy="423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since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diagonal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4885738"/>
                <a:ext cx="3224156" cy="423770"/>
              </a:xfrm>
              <a:prstGeom prst="rect">
                <a:avLst/>
              </a:prstGeom>
              <a:blipFill>
                <a:blip r:embed="rId4"/>
                <a:stretch>
                  <a:fillRect b="-857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755576" y="5594807"/>
                <a:ext cx="4572000" cy="707886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      </m:t>
                      </m:r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Va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)=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Var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5594807"/>
                <a:ext cx="4572000" cy="707886"/>
              </a:xfrm>
              <a:prstGeom prst="rect">
                <a:avLst/>
              </a:prstGeom>
              <a:blipFill>
                <a:blip r:embed="rId5"/>
                <a:stretch>
                  <a:fillRect b="-948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0585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588803"/>
            <a:ext cx="7696200" cy="1143000"/>
          </a:xfrm>
        </p:spPr>
        <p:txBody>
          <a:bodyPr/>
          <a:lstStyle/>
          <a:p>
            <a:r>
              <a:rPr lang="en-US" dirty="0"/>
              <a:t>Independent Gaussian approximation to a general Gaussian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628800"/>
            <a:ext cx="4781550" cy="273367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62354" y="4296494"/>
                <a:ext cx="3221482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</m:t>
                      </m:r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Va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)=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Var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354" y="4296494"/>
                <a:ext cx="3221482" cy="707886"/>
              </a:xfrm>
              <a:prstGeom prst="rect">
                <a:avLst/>
              </a:prstGeom>
              <a:blipFill>
                <a:blip r:embed="rId3"/>
                <a:stretch>
                  <a:fillRect b="-948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085759" y="2466734"/>
                <a:ext cx="4572000" cy="1107226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,  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where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lit/>
                        </m:rP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∈ 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</m:oMath>
                  </m:oMathPara>
                </a14:m>
                <a:endParaRPr lang="en-US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dirty="0">
                  <a:latin typeface="Cambria Math" panose="02040503050406030204" pitchFamily="18" charset="0"/>
                </a:endParaRPr>
              </a:p>
              <a:p>
                <a:pPr marL="0" indent="0" algn="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where</m:t>
                          </m:r>
                          <m:r>
                            <a:rPr lang="en-US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diagonal</m:t>
                      </m:r>
                    </m:oMath>
                  </m:oMathPara>
                </a14:m>
                <a:endParaRPr lang="en-US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5759" y="2466734"/>
                <a:ext cx="4572000" cy="1107226"/>
              </a:xfrm>
              <a:prstGeom prst="rect">
                <a:avLst/>
              </a:prstGeom>
              <a:blipFill>
                <a:blip r:embed="rId4"/>
                <a:stretch>
                  <a:fillRect b="-33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/>
          <p:cNvSpPr/>
          <p:nvPr/>
        </p:nvSpPr>
        <p:spPr bwMode="auto">
          <a:xfrm rot="19216117">
            <a:off x="3547467" y="2503002"/>
            <a:ext cx="912642" cy="278373"/>
          </a:xfrm>
          <a:prstGeom prst="ellipse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Oval 8"/>
          <p:cNvSpPr/>
          <p:nvPr/>
        </p:nvSpPr>
        <p:spPr bwMode="auto">
          <a:xfrm rot="19216117">
            <a:off x="3845328" y="3210910"/>
            <a:ext cx="316917" cy="306914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76223" y="4059018"/>
            <a:ext cx="3751174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Match the mean  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  <a:p>
            <a:r>
              <a:rPr lang="en-US" dirty="0"/>
              <a:t> </a:t>
            </a:r>
          </a:p>
          <a:p>
            <a:r>
              <a:rPr lang="en-US" dirty="0"/>
              <a:t>Underestimate the variance  </a:t>
            </a:r>
            <a:r>
              <a:rPr lang="en-US" dirty="0">
                <a:sym typeface="Wingdings" panose="05000000000000000000" pitchFamily="2" charset="2"/>
              </a:rPr>
              <a:t>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83835" y="5304569"/>
            <a:ext cx="6984776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This is due to the direction we define the KL divergence: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Avoid «low probability» regions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Little penalty for not including «high probability» regions</a:t>
            </a:r>
          </a:p>
          <a:p>
            <a:r>
              <a:rPr lang="en-US" dirty="0"/>
              <a:t>Is this what we want? (or just what is easy to compute…)</a:t>
            </a:r>
          </a:p>
        </p:txBody>
      </p:sp>
    </p:spTree>
    <p:extLst>
      <p:ext uri="{BB962C8B-B14F-4D97-AF65-F5344CB8AC3E}">
        <p14:creationId xmlns:p14="http://schemas.microsoft.com/office/powerpoint/2010/main" val="1347101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696200" cy="1143000"/>
          </a:xfrm>
        </p:spPr>
        <p:txBody>
          <a:bodyPr/>
          <a:lstStyle/>
          <a:p>
            <a:r>
              <a:rPr lang="en-US" dirty="0" err="1"/>
              <a:t>Variational</a:t>
            </a:r>
            <a:r>
              <a:rPr lang="en-US" dirty="0"/>
              <a:t> inference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90600" y="1196752"/>
                <a:ext cx="7696200" cy="5400600"/>
              </a:xfrm>
            </p:spPr>
            <p:txBody>
              <a:bodyPr/>
              <a:lstStyle/>
              <a:p>
                <a:r>
                  <a:rPr lang="en-US" sz="2400" dirty="0"/>
                  <a:t>General set up</a:t>
                </a: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If we can 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𝒬</m:t>
                    </m:r>
                  </m:oMath>
                </a14:m>
                <a:r>
                  <a:rPr lang="en-US" sz="2400" dirty="0"/>
                  <a:t> sufficiently general we can make as good approximations as we like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When people talk about VI, they often mean: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𝒬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– Mean field approximation, (independence structure)</a:t>
                </a:r>
                <a:endParaRPr lang="en-US" sz="20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smtClean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US" sz="2000"/>
                      <m:t>hey</m:t>
                    </m:r>
                    <m:r>
                      <m:rPr>
                        <m:nor/>
                      </m:rPr>
                      <a:rPr lang="en-US" sz="2000"/>
                      <m:t> </m:t>
                    </m:r>
                    <m:r>
                      <m:rPr>
                        <m:nor/>
                      </m:rPr>
                      <a:rPr lang="en-US" sz="2000"/>
                      <m:t>maximize</m:t>
                    </m:r>
                    <m:r>
                      <m:rPr>
                        <m:nor/>
                      </m:rPr>
                      <a:rPr lang="en-US" sz="2000"/>
                      <m:t> </m:t>
                    </m:r>
                    <m:r>
                      <m:rPr>
                        <m:nor/>
                      </m:rPr>
                      <a:rPr lang="en-US" sz="2000"/>
                      <m:t>the</m:t>
                    </m:r>
                    <m:r>
                      <m:rPr>
                        <m:nor/>
                      </m:rPr>
                      <a:rPr lang="en-US" sz="2000"/>
                      <m:t> </m:t>
                    </m:r>
                    <m:r>
                      <m:rPr>
                        <m:nor/>
                      </m:rPr>
                      <a:rPr lang="en-US" sz="2000"/>
                      <m:t>ELBO</m:t>
                    </m:r>
                    <m:r>
                      <m:rPr>
                        <m:nor/>
                      </m:rPr>
                      <a:rPr lang="en-US" sz="2000" b="0" i="0" smtClean="0"/>
                      <m:t> </m:t>
                    </m:r>
                    <m:r>
                      <m:rPr>
                        <m:nor/>
                      </m:rPr>
                      <a:rPr lang="en-US" sz="2000" b="0" i="0" smtClean="0"/>
                      <m:t>which</m:t>
                    </m:r>
                    <m:r>
                      <m:rPr>
                        <m:nor/>
                      </m:rPr>
                      <a:rPr lang="en-US" sz="2000" b="0" i="0" smtClean="0"/>
                      <m:t> </m:t>
                    </m:r>
                    <m:r>
                      <m:rPr>
                        <m:nor/>
                      </m:rPr>
                      <a:rPr lang="en-US" sz="2000" b="0" i="0" smtClean="0"/>
                      <m:t>is</m:t>
                    </m:r>
                    <m:r>
                      <m:rPr>
                        <m:nor/>
                      </m:rPr>
                      <a:rPr lang="en-US" sz="2000" b="0" i="0" smtClean="0"/>
                      <m:t> </m:t>
                    </m:r>
                    <m:r>
                      <m:rPr>
                        <m:nor/>
                      </m:rPr>
                      <a:rPr lang="en-US" sz="2000" b="0" i="0" smtClean="0"/>
                      <m:t>equivalent</m:t>
                    </m:r>
                    <m:r>
                      <m:rPr>
                        <m:nor/>
                      </m:rPr>
                      <a:rPr lang="en-US" sz="2000" b="0" i="0" smtClean="0"/>
                      <m:t> </m:t>
                    </m:r>
                    <m:r>
                      <m:rPr>
                        <m:nor/>
                      </m:rPr>
                      <a:rPr lang="en-US" sz="2000" b="0" i="0" smtClean="0"/>
                      <m:t>to</m:t>
                    </m:r>
                  </m:oMath>
                </a14:m>
                <a:endParaRPr lang="en-US" sz="2000" b="0" i="0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𝐾𝐿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</m:t>
                      </m:r>
                      <m:d>
                        <m:dPr>
                          <m:begChr m:val="|"/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  <a:p>
                <a:r>
                  <a:rPr lang="en-US" sz="2400" dirty="0"/>
                  <a:t>Much «common knowledge» of VI is related to this particular choice</a:t>
                </a:r>
              </a:p>
              <a:p>
                <a:endParaRPr lang="en-US" sz="2400" dirty="0"/>
              </a:p>
              <a:p>
                <a:pPr lvl="1"/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0600" y="1196752"/>
                <a:ext cx="7696200" cy="5400600"/>
              </a:xfrm>
              <a:blipFill>
                <a:blip r:embed="rId2"/>
                <a:stretch>
                  <a:fillRect l="-1109" t="-790" b="-7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4932040" y="1070801"/>
                <a:ext cx="3529108" cy="8097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</m:d>
                        </m:e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sub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</m:d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m:rPr>
                              <m:nor/>
                            </m:rPr>
                            <a:rPr lang="en-US" b="1"/>
                            <m:t> 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1070801"/>
                <a:ext cx="3529108" cy="8097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2059" t="22259" r="34440" b="56724"/>
          <a:stretch/>
        </p:blipFill>
        <p:spPr>
          <a:xfrm>
            <a:off x="4932040" y="2006460"/>
            <a:ext cx="4289703" cy="54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2391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ontent Placeholder 4"/>
          <p:cNvPicPr>
            <a:picLocks noChangeAspect="1"/>
          </p:cNvPicPr>
          <p:nvPr/>
        </p:nvPicPr>
        <p:blipFill rotWithShape="1">
          <a:blip r:embed="rId2"/>
          <a:srcRect t="35276" b="49454"/>
          <a:stretch/>
        </p:blipFill>
        <p:spPr bwMode="auto">
          <a:xfrm>
            <a:off x="676780" y="3199698"/>
            <a:ext cx="655272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Content Placeholder 4"/>
          <p:cNvPicPr>
            <a:picLocks noChangeAspect="1"/>
          </p:cNvPicPr>
          <p:nvPr/>
        </p:nvPicPr>
        <p:blipFill rotWithShape="1">
          <a:blip r:embed="rId2"/>
          <a:srcRect t="53160" b="27432"/>
          <a:stretch/>
        </p:blipFill>
        <p:spPr bwMode="auto">
          <a:xfrm>
            <a:off x="675413" y="4076917"/>
            <a:ext cx="6552728" cy="100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7696200" cy="1143000"/>
          </a:xfrm>
        </p:spPr>
        <p:txBody>
          <a:bodyPr/>
          <a:lstStyle/>
          <a:p>
            <a:r>
              <a:rPr lang="en-US" b="0" dirty="0"/>
              <a:t>The evidence lower bound (ELBO)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68987"/>
          <a:stretch/>
        </p:blipFill>
        <p:spPr>
          <a:xfrm>
            <a:off x="683568" y="1429856"/>
            <a:ext cx="6552728" cy="160874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6406473" y="1268760"/>
                <a:ext cx="2045303" cy="741485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6473" y="1268760"/>
                <a:ext cx="2045303" cy="74148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 bwMode="auto">
          <a:xfrm flipH="1">
            <a:off x="6012160" y="1916832"/>
            <a:ext cx="394313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H="1" flipV="1">
            <a:off x="6406474" y="2952916"/>
            <a:ext cx="281108" cy="37594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687582" y="3124288"/>
                <a:ext cx="235949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Log-evidence, not dependent on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𝒛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7582" y="3124288"/>
                <a:ext cx="2359490" cy="707886"/>
              </a:xfrm>
              <a:prstGeom prst="rect">
                <a:avLst/>
              </a:prstGeom>
              <a:blipFill>
                <a:blip r:embed="rId4"/>
                <a:stretch>
                  <a:fillRect l="-2584" t="-4310" b="-155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83568" y="5168760"/>
                <a:ext cx="7483074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The evidence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the normalizing factor of Bayesian statistics</a:t>
                </a:r>
              </a:p>
              <a:p>
                <a:r>
                  <a:rPr lang="en-US" dirty="0"/>
                  <a:t>Since KL is always positive. If KL is zero we have equality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5168760"/>
                <a:ext cx="7483074" cy="707886"/>
              </a:xfrm>
              <a:prstGeom prst="rect">
                <a:avLst/>
              </a:prstGeom>
              <a:blipFill>
                <a:blip r:embed="rId5"/>
                <a:stretch>
                  <a:fillRect l="-814" t="-4310" r="-651" b="-155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2555776" y="5848290"/>
                <a:ext cx="252710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ELBO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)≤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5848290"/>
                <a:ext cx="2527102" cy="400110"/>
              </a:xfrm>
              <a:prstGeom prst="rect">
                <a:avLst/>
              </a:prstGeom>
              <a:blipFill>
                <a:blip r:embed="rId6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/>
          <p:cNvSpPr/>
          <p:nvPr/>
        </p:nvSpPr>
        <p:spPr>
          <a:xfrm>
            <a:off x="5464849" y="5848290"/>
            <a:ext cx="21916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(hence the name)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560662" y="3957565"/>
                <a:ext cx="235949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𝒛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implied 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0662" y="3957565"/>
                <a:ext cx="2359490" cy="400110"/>
              </a:xfrm>
              <a:prstGeom prst="rect">
                <a:avLst/>
              </a:prstGeom>
              <a:blipFill>
                <a:blip r:embed="rId7"/>
                <a:stretch>
                  <a:fillRect t="-6061" b="-2727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/>
          <p:nvPr/>
        </p:nvCxnSpPr>
        <p:spPr bwMode="auto">
          <a:xfrm flipH="1" flipV="1">
            <a:off x="2195736" y="3928906"/>
            <a:ext cx="4420480" cy="2674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458689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/>
      <p:bldP spid="19" grpId="0"/>
      <p:bldP spid="20" grpId="0"/>
      <p:bldP spid="21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332656"/>
            <a:ext cx="7696200" cy="1143000"/>
          </a:xfrm>
        </p:spPr>
        <p:txBody>
          <a:bodyPr/>
          <a:lstStyle/>
          <a:p>
            <a:r>
              <a:rPr lang="en-US" dirty="0"/>
              <a:t>ELBO practical use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4672" b="47238"/>
          <a:stretch/>
        </p:blipFill>
        <p:spPr>
          <a:xfrm>
            <a:off x="971600" y="1340767"/>
            <a:ext cx="7711456" cy="110431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/>
          <a:srcRect t="76882"/>
          <a:stretch/>
        </p:blipFill>
        <p:spPr bwMode="auto">
          <a:xfrm>
            <a:off x="899591" y="2489768"/>
            <a:ext cx="7711457" cy="1411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Arrow Connector 7"/>
          <p:cNvCxnSpPr/>
          <p:nvPr/>
        </p:nvCxnSpPr>
        <p:spPr bwMode="auto">
          <a:xfrm flipH="1">
            <a:off x="3851920" y="2671721"/>
            <a:ext cx="2016224" cy="1810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5945447" y="2489768"/>
                <a:ext cx="2717924" cy="40011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5447" y="2489768"/>
                <a:ext cx="2717924" cy="400110"/>
              </a:xfrm>
              <a:prstGeom prst="rect">
                <a:avLst/>
              </a:prstGeom>
              <a:blipFill>
                <a:blip r:embed="rId3"/>
                <a:stretch>
                  <a:fillRect b="-882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ight Brace 14"/>
          <p:cNvSpPr/>
          <p:nvPr/>
        </p:nvSpPr>
        <p:spPr bwMode="auto">
          <a:xfrm rot="5400000">
            <a:off x="3720001" y="1688711"/>
            <a:ext cx="263838" cy="1440160"/>
          </a:xfrm>
          <a:prstGeom prst="rightBrace">
            <a:avLst>
              <a:gd name="adj1" fmla="val 8333"/>
              <a:gd name="adj2" fmla="val 53649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6" name="Right Brace 15"/>
          <p:cNvSpPr/>
          <p:nvPr/>
        </p:nvSpPr>
        <p:spPr bwMode="auto">
          <a:xfrm rot="16200000">
            <a:off x="4319973" y="1508581"/>
            <a:ext cx="360040" cy="3024334"/>
          </a:xfrm>
          <a:prstGeom prst="rightBrace">
            <a:avLst>
              <a:gd name="adj1" fmla="val 8333"/>
              <a:gd name="adj2" fmla="val 2584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9" name="Right Brace 18"/>
          <p:cNvSpPr/>
          <p:nvPr/>
        </p:nvSpPr>
        <p:spPr bwMode="auto">
          <a:xfrm rot="5400000">
            <a:off x="5271330" y="3069604"/>
            <a:ext cx="256200" cy="1801521"/>
          </a:xfrm>
          <a:prstGeom prst="rightBrace">
            <a:avLst>
              <a:gd name="adj1" fmla="val 8333"/>
              <a:gd name="adj2" fmla="val 53649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0" name="Right Brace 19"/>
          <p:cNvSpPr/>
          <p:nvPr/>
        </p:nvSpPr>
        <p:spPr bwMode="auto">
          <a:xfrm rot="5400000">
            <a:off x="3605883" y="3174111"/>
            <a:ext cx="240701" cy="1544873"/>
          </a:xfrm>
          <a:prstGeom prst="rightBrace">
            <a:avLst>
              <a:gd name="adj1" fmla="val 8333"/>
              <a:gd name="adj2" fmla="val 53649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076056" y="4009787"/>
                <a:ext cx="381610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Maximum when: (including sign) </a:t>
                </a:r>
                <a:endParaRPr lang="nb-NO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4009787"/>
                <a:ext cx="3816103" cy="707886"/>
              </a:xfrm>
              <a:prstGeom prst="rect">
                <a:avLst/>
              </a:prstGeom>
              <a:blipFill>
                <a:blip r:embed="rId4"/>
                <a:stretch>
                  <a:fillRect l="-1757" t="-4310" r="-3355" b="-948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415133" y="4033019"/>
                <a:ext cx="2249334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Is maximum when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∝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5133" y="4033019"/>
                <a:ext cx="2249334" cy="707886"/>
              </a:xfrm>
              <a:prstGeom prst="rect">
                <a:avLst/>
              </a:prstGeom>
              <a:blipFill>
                <a:blip r:embed="rId5"/>
                <a:stretch>
                  <a:fillRect l="-2710" t="-4310" r="-1626" b="-517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4150853" y="4915125"/>
            <a:ext cx="4460195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Trade off between likelihood and prior</a:t>
            </a:r>
          </a:p>
          <a:p>
            <a:endParaRPr lang="en-US" dirty="0"/>
          </a:p>
          <a:p>
            <a:r>
              <a:rPr lang="en-US" dirty="0"/>
              <a:t>Common in Bayesian  statistics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52942" y="4775007"/>
                <a:ext cx="4168770" cy="10552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mtClean="0">
                          <a:latin typeface="Cambria Math" panose="02040503050406030204" pitchFamily="18" charset="0"/>
                        </a:rPr>
                        <m:t>KL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</m:d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nb-NO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⇕</m:t>
                      </m:r>
                    </m:oMath>
                  </m:oMathPara>
                </a14:m>
                <a:endParaRPr lang="en-US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≥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⋅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e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𝒁</m:t>
                                  </m:r>
                                </m:e>
                              </m:d>
                            </m:e>
                          </m:func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42" y="4775007"/>
                <a:ext cx="4168770" cy="1055289"/>
              </a:xfrm>
              <a:prstGeom prst="rect">
                <a:avLst/>
              </a:prstGeom>
              <a:blipFill>
                <a:blip r:embed="rId6"/>
                <a:stretch>
                  <a:fillRect b="-635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5855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" grpId="0" animBg="1"/>
      <p:bldP spid="20" grpId="0" animBg="1"/>
      <p:bldP spid="21" grpId="0"/>
      <p:bldP spid="22" grpId="0"/>
      <p:bldP spid="23" grpId="0" animBg="1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332656"/>
            <a:ext cx="7696200" cy="1143000"/>
          </a:xfrm>
        </p:spPr>
        <p:txBody>
          <a:bodyPr/>
          <a:lstStyle/>
          <a:p>
            <a:r>
              <a:rPr lang="en-US" dirty="0"/>
              <a:t>So what 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27584" y="1268760"/>
                <a:ext cx="7696200" cy="5328592"/>
              </a:xfrm>
            </p:spPr>
            <p:txBody>
              <a:bodyPr/>
              <a:lstStyle/>
              <a:p>
                <a:r>
                  <a:rPr lang="en-US" sz="2400" dirty="0"/>
                  <a:t>So far we have established that  maximizing the ELBO gives a trade off between prior and posterior</a:t>
                </a:r>
              </a:p>
              <a:p>
                <a:r>
                  <a:rPr lang="en-US" sz="2400" dirty="0"/>
                  <a:t>But we already knew that ELBO is maximized with the posterior: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So what have we achieved?</a:t>
                </a:r>
              </a:p>
              <a:p>
                <a:pPr lvl="1"/>
                <a:r>
                  <a:rPr lang="en-US" sz="2000" dirty="0"/>
                  <a:t>A </a:t>
                </a:r>
                <a:r>
                  <a:rPr lang="en-US" sz="2000" dirty="0" err="1"/>
                  <a:t>variational</a:t>
                </a:r>
                <a:r>
                  <a:rPr lang="en-US" sz="2000" dirty="0"/>
                  <a:t> form for the approximation</a:t>
                </a:r>
              </a:p>
              <a:p>
                <a:r>
                  <a:rPr lang="en-US" sz="2400" dirty="0"/>
                  <a:t>We now restrict the class of distributions  to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𝒬</m:t>
                    </m:r>
                  </m:oMath>
                </a14:m>
                <a:r>
                  <a:rPr lang="en-US" sz="2400" dirty="0"/>
                  <a:t>  so that integrals are easy to compute  thus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is not in</a:t>
                </a:r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𝒬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7584" y="1268760"/>
                <a:ext cx="7696200" cy="5328592"/>
              </a:xfrm>
              <a:blipFill>
                <a:blip r:embed="rId2"/>
                <a:stretch>
                  <a:fillRect l="-1109" t="-801" r="-126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 rotWithShape="1">
          <a:blip r:embed="rId3"/>
          <a:srcRect t="64269" b="27432"/>
          <a:stretch/>
        </p:blipFill>
        <p:spPr bwMode="auto">
          <a:xfrm>
            <a:off x="1399320" y="2924944"/>
            <a:ext cx="6552728" cy="430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2059" t="24374" r="34440" b="56724"/>
          <a:stretch/>
        </p:blipFill>
        <p:spPr>
          <a:xfrm>
            <a:off x="2170936" y="5493105"/>
            <a:ext cx="6434356" cy="72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152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349043"/>
            <a:ext cx="7696200" cy="1143000"/>
          </a:xfrm>
        </p:spPr>
        <p:txBody>
          <a:bodyPr/>
          <a:lstStyle/>
          <a:p>
            <a:r>
              <a:rPr lang="nb-NO" dirty="0" err="1"/>
              <a:t>Mean</a:t>
            </a:r>
            <a:r>
              <a:rPr lang="nb-NO" dirty="0"/>
              <a:t> </a:t>
            </a:r>
            <a:r>
              <a:rPr lang="nb-NO" dirty="0" err="1"/>
              <a:t>field</a:t>
            </a:r>
            <a:r>
              <a:rPr lang="nb-NO" dirty="0"/>
              <a:t> </a:t>
            </a:r>
            <a:r>
              <a:rPr lang="nb-NO" dirty="0" err="1"/>
              <a:t>variational</a:t>
            </a:r>
            <a:r>
              <a:rPr lang="nb-NO" dirty="0"/>
              <a:t> </a:t>
            </a:r>
            <a:r>
              <a:rPr lang="nb-NO" dirty="0" err="1"/>
              <a:t>familiy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847" y="1492043"/>
            <a:ext cx="4781550" cy="273367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r="49630" b="42256"/>
          <a:stretch/>
        </p:blipFill>
        <p:spPr>
          <a:xfrm>
            <a:off x="455053" y="1202630"/>
            <a:ext cx="3900924" cy="244239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2" t="56439" r="45062" b="11215"/>
          <a:stretch/>
        </p:blipFill>
        <p:spPr>
          <a:xfrm>
            <a:off x="827584" y="4000434"/>
            <a:ext cx="4254608" cy="136815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2" t="90093" r="351" b="1395"/>
          <a:stretch/>
        </p:blipFill>
        <p:spPr>
          <a:xfrm>
            <a:off x="455053" y="5793374"/>
            <a:ext cx="7717347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560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696200" cy="1143000"/>
          </a:xfrm>
        </p:spPr>
        <p:txBody>
          <a:bodyPr/>
          <a:lstStyle/>
          <a:p>
            <a:r>
              <a:rPr lang="nb-NO" dirty="0" err="1"/>
              <a:t>Example</a:t>
            </a:r>
            <a:r>
              <a:rPr lang="nb-NO" dirty="0"/>
              <a:t> </a:t>
            </a:r>
            <a:r>
              <a:rPr lang="nb-NO" dirty="0" err="1"/>
              <a:t>mixture</a:t>
            </a:r>
            <a:r>
              <a:rPr lang="nb-NO" dirty="0"/>
              <a:t> </a:t>
            </a:r>
            <a:r>
              <a:rPr lang="nb-NO" dirty="0" err="1"/>
              <a:t>Gaussian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6355"/>
          <a:stretch/>
        </p:blipFill>
        <p:spPr>
          <a:xfrm>
            <a:off x="827584" y="3789040"/>
            <a:ext cx="6639679" cy="291656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/>
          <a:srcRect l="73621" t="12655" r="12280" b="81612"/>
          <a:stretch/>
        </p:blipFill>
        <p:spPr bwMode="auto">
          <a:xfrm>
            <a:off x="5220072" y="6309320"/>
            <a:ext cx="936104" cy="311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2"/>
          <a:srcRect b="56664"/>
          <a:stretch/>
        </p:blipFill>
        <p:spPr bwMode="auto">
          <a:xfrm>
            <a:off x="827584" y="1216891"/>
            <a:ext cx="6639679" cy="235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0200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331116"/>
            <a:ext cx="7696200" cy="1143000"/>
          </a:xfrm>
        </p:spPr>
        <p:txBody>
          <a:bodyPr/>
          <a:lstStyle/>
          <a:p>
            <a:r>
              <a:rPr lang="nb-NO" dirty="0" err="1"/>
              <a:t>Optimization</a:t>
            </a:r>
            <a:r>
              <a:rPr lang="nb-NO" dirty="0"/>
              <a:t> - CAVI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44761" y="1388087"/>
                <a:ext cx="7696200" cy="41148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400">
                        <a:latin typeface="Cambria Math" panose="02040503050406030204" pitchFamily="18" charset="0"/>
                      </a:rPr>
                      <m:t>ELBO</m:t>
                    </m:r>
                    <m:d>
                      <m:dPr>
                        <m:ctrlPr>
                          <a:rPr lang="nb-NO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sz="2400">
                            <a:latin typeface="Cambria Math" panose="02040503050406030204" pitchFamily="18" charset="0"/>
                          </a:rPr>
                          <m:t>q</m:t>
                        </m:r>
                      </m:e>
                    </m:d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nb-NO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  <m:r>
                                  <a:rPr lang="nb-NO" sz="2400" b="1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sz="24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</m:d>
                          </m:e>
                        </m:func>
                      </m:e>
                    </m:d>
                    <m:r>
                      <a:rPr lang="nb-NO" sz="24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nb-NO" sz="24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nb-NO" sz="2400" b="1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nb-NO" sz="2400" b="1" i="1">
                                <a:latin typeface="Cambria Math" panose="02040503050406030204" pitchFamily="18" charset="0"/>
                              </a:rPr>
                              <m:t>𝒛</m:t>
                            </m:r>
                            <m:r>
                              <a:rPr lang="nb-NO" sz="2400" b="1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e>
                    </m:d>
                  </m:oMath>
                </a14:m>
                <a:endParaRPr lang="nb-NO" sz="2400" dirty="0"/>
              </a:p>
              <a:p>
                <a:endParaRPr lang="nb-NO" sz="2400" dirty="0"/>
              </a:p>
              <a:p>
                <a:r>
                  <a:rPr lang="nb-NO" sz="2400" dirty="0" err="1"/>
                  <a:t>Optimize</a:t>
                </a:r>
                <a:r>
                  <a:rPr lang="nb-NO" sz="2400" dirty="0"/>
                  <a:t> </a:t>
                </a:r>
                <a:r>
                  <a:rPr lang="nb-NO" sz="2400" dirty="0" err="1"/>
                  <a:t>one</a:t>
                </a:r>
                <a:r>
                  <a:rPr lang="nb-NO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nb-NO" sz="2400" b="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b="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nb-NO" sz="2400" b="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sz="2400" dirty="0"/>
                  <a:t> at </a:t>
                </a:r>
                <a:r>
                  <a:rPr lang="nb-NO" sz="2400" dirty="0" err="1"/>
                  <a:t>the</a:t>
                </a:r>
                <a:r>
                  <a:rPr lang="nb-NO" sz="2400" dirty="0"/>
                  <a:t> time </a:t>
                </a:r>
                <a:r>
                  <a:rPr lang="nb-NO" sz="2400" dirty="0" err="1"/>
                  <a:t>keep</a:t>
                </a:r>
                <a:r>
                  <a:rPr lang="nb-NO" sz="2400" dirty="0"/>
                  <a:t> </a:t>
                </a:r>
                <a:r>
                  <a:rPr lang="nb-NO" sz="2400" dirty="0" err="1"/>
                  <a:t>the</a:t>
                </a:r>
                <a:r>
                  <a:rPr lang="nb-NO" sz="2400" dirty="0"/>
                  <a:t> </a:t>
                </a:r>
                <a:r>
                  <a:rPr lang="nb-NO" sz="2400" dirty="0" err="1"/>
                  <a:t>others</a:t>
                </a:r>
                <a:r>
                  <a:rPr lang="nb-NO" sz="2400" dirty="0"/>
                  <a:t> </a:t>
                </a:r>
                <a:r>
                  <a:rPr lang="nb-NO" sz="2400" dirty="0" err="1"/>
                  <a:t>fixed</a:t>
                </a:r>
                <a:endParaRPr lang="nb-NO" sz="2400" dirty="0"/>
              </a:p>
              <a:p>
                <a:endParaRPr lang="nb-NO" sz="2400" b="0" i="0" dirty="0">
                  <a:latin typeface="Cambria Math" panose="02040503050406030204" pitchFamily="18" charset="0"/>
                </a:endParaRPr>
              </a:p>
              <a:p>
                <a:endParaRPr lang="nb-NO" sz="2400" dirty="0"/>
              </a:p>
              <a:p>
                <a:pPr marL="0" indent="0">
                  <a:buNone/>
                </a:pPr>
                <a:endParaRPr lang="nb-NO" sz="2400" dirty="0"/>
              </a:p>
              <a:p>
                <a:endParaRPr lang="nb-NO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4761" y="1388087"/>
                <a:ext cx="7696200" cy="4114800"/>
              </a:xfrm>
              <a:blipFill>
                <a:blip r:embed="rId2"/>
                <a:stretch>
                  <a:fillRect l="-1188" t="-103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9770" t="27239" r="65125" b="53753"/>
          <a:stretch/>
        </p:blipFill>
        <p:spPr>
          <a:xfrm>
            <a:off x="7028892" y="1249486"/>
            <a:ext cx="1944216" cy="803920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827584" y="3024389"/>
                <a:ext cx="6266459" cy="11153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q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j</m:t>
                                  </m:r>
                                </m:sub>
                              </m:sSub>
                            </m:lim>
                          </m:limLow>
                          <m:r>
                            <a:rPr lang="nb-NO">
                              <a:latin typeface="Cambria Math" panose="02040503050406030204" pitchFamily="18" charset="0"/>
                            </a:rPr>
                            <m:t> 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 </m:t>
                          </m:r>
                        </m:e>
                      </m:func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𝒁</m:t>
                                  </m:r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                                </m:t>
                      </m:r>
                    </m:oMath>
                  </m:oMathPara>
                </a14:m>
                <a:endParaRPr lang="nb-NO" b="1" dirty="0"/>
              </a:p>
              <a:p>
                <a:r>
                  <a:rPr lang="nb-NO" dirty="0"/>
                  <a:t>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nb-NO">
                                    <a:latin typeface="Cambria Math" panose="02040503050406030204" pitchFamily="18" charset="0"/>
                                  </a:rPr>
                                  <m:t>q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nb-NO">
                                    <a:latin typeface="Cambria Math" panose="02040503050406030204" pitchFamily="18" charset="0"/>
                                  </a:rPr>
                                  <m:t>j</m:t>
                                </m:r>
                              </m:sub>
                            </m:sSub>
                          </m:lim>
                        </m:limLow>
                        <m:r>
                          <a:rPr lang="nb-NO">
                            <a:latin typeface="Cambria Math" panose="02040503050406030204" pitchFamily="18" charset="0"/>
                          </a:rPr>
                          <m:t> </m:t>
                        </m:r>
                      </m:fName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  </m:t>
                        </m:r>
                      </m:e>
                    </m:func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p>
                    </m:sSub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sup>
                        </m:sSub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  <m:r>
                                  <a:rPr lang="nb-NO" b="1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</m:d>
                          </m:e>
                        </m:func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−</m:t>
                    </m:r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sup>
                    </m:sSub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nb-NO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e>
                    </m:d>
                  </m:oMath>
                </a14:m>
                <a:r>
                  <a:rPr lang="nb-NO" dirty="0"/>
                  <a:t>+ </a:t>
                </a:r>
                <a:r>
                  <a:rPr lang="nb-NO" dirty="0" err="1"/>
                  <a:t>const</a:t>
                </a:r>
                <a:endParaRPr lang="nb-NO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3024389"/>
                <a:ext cx="6266459" cy="111530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ight Brace 7"/>
          <p:cNvSpPr/>
          <p:nvPr/>
        </p:nvSpPr>
        <p:spPr bwMode="auto">
          <a:xfrm rot="5400000">
            <a:off x="3036576" y="3177873"/>
            <a:ext cx="307248" cy="1728192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541272" y="4119393"/>
                <a:ext cx="2547492" cy="4469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d>
                            <m:d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const</m:t>
                          </m:r>
                        </m:e>
                      </m:fun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1272" y="4119393"/>
                <a:ext cx="2547492" cy="446917"/>
              </a:xfrm>
              <a:prstGeom prst="rect">
                <a:avLst/>
              </a:prstGeom>
              <a:blipFill>
                <a:blip r:embed="rId5"/>
                <a:stretch>
                  <a:fillRect b="-821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138643" y="4862923"/>
                <a:ext cx="3831305" cy="550215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∝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exp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p>
                          </m:sSub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𝒁</m:t>
                                  </m:r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</m:d>
                            </m:e>
                          </m:func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8643" y="4862923"/>
                <a:ext cx="3831305" cy="55021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5905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60648"/>
            <a:ext cx="7696200" cy="1143000"/>
          </a:xfrm>
        </p:spPr>
        <p:txBody>
          <a:bodyPr/>
          <a:lstStyle/>
          <a:p>
            <a:r>
              <a:rPr lang="nb-NO" b="0" dirty="0" err="1"/>
              <a:t>Optimization</a:t>
            </a:r>
            <a:r>
              <a:rPr lang="nb-NO" b="0" dirty="0"/>
              <a:t> - CAVI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70667"/>
          <a:stretch/>
        </p:blipFill>
        <p:spPr>
          <a:xfrm>
            <a:off x="755576" y="1124744"/>
            <a:ext cx="7748980" cy="158417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/>
          <a:srcRect t="34666" b="50667"/>
          <a:stretch/>
        </p:blipFill>
        <p:spPr bwMode="auto">
          <a:xfrm>
            <a:off x="755576" y="2708920"/>
            <a:ext cx="774898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2"/>
          <a:srcRect l="-360" t="49333" r="-929" b="15999"/>
          <a:stretch/>
        </p:blipFill>
        <p:spPr bwMode="auto">
          <a:xfrm>
            <a:off x="755576" y="3645024"/>
            <a:ext cx="7848872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2"/>
          <a:srcRect l="-360" t="83846" r="-929" b="154"/>
          <a:stretch/>
        </p:blipFill>
        <p:spPr bwMode="auto">
          <a:xfrm>
            <a:off x="755576" y="5661248"/>
            <a:ext cx="7848872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32298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4"/>
          <p:cNvPicPr>
            <a:picLocks noChangeAspect="1"/>
          </p:cNvPicPr>
          <p:nvPr/>
        </p:nvPicPr>
        <p:blipFill rotWithShape="1">
          <a:blip r:embed="rId2"/>
          <a:srcRect t="13965" b="43643"/>
          <a:stretch/>
        </p:blipFill>
        <p:spPr bwMode="auto">
          <a:xfrm>
            <a:off x="349265" y="1829592"/>
            <a:ext cx="8566349" cy="1703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07504" y="480872"/>
                <a:ext cx="7696200" cy="1143000"/>
              </a:xfrm>
            </p:spPr>
            <p:txBody>
              <a:bodyPr/>
              <a:lstStyle/>
              <a:p>
                <a:r>
                  <a:rPr lang="nb-NO" b="0" dirty="0"/>
                  <a:t>Example - </a:t>
                </a:r>
                <a:r>
                  <a:rPr lang="nb-NO" b="0" dirty="0" err="1"/>
                  <a:t>updating</a:t>
                </a:r>
                <a:r>
                  <a:rPr lang="nb-NO" b="0" dirty="0"/>
                  <a:t>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b="0" dirty="0"/>
                  <a:t>:</a:t>
                </a:r>
                <a:endParaRPr lang="nb-NO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07504" y="480872"/>
                <a:ext cx="7696200" cy="1143000"/>
              </a:xfrm>
              <a:blipFill>
                <a:blip r:embed="rId3"/>
                <a:stretch>
                  <a:fillRect l="-206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8491" b="13445"/>
          <a:stretch/>
        </p:blipFill>
        <p:spPr>
          <a:xfrm>
            <a:off x="252866" y="4780109"/>
            <a:ext cx="8566349" cy="32396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436096" y="2547488"/>
                <a:ext cx="1147365" cy="2769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800" b="1" i="1" smtClean="0">
                              <a:latin typeface="Cambria Math" panose="02040503050406030204" pitchFamily="18" charset="0"/>
                            </a:rPr>
                            <m:t>𝝁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 )</m:t>
                          </m:r>
                        </m:e>
                      </m:func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nb-NO" sz="18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2547488"/>
                <a:ext cx="1147365" cy="276999"/>
              </a:xfrm>
              <a:prstGeom prst="rect">
                <a:avLst/>
              </a:prstGeom>
              <a:blipFill>
                <a:blip r:embed="rId4"/>
                <a:stretch>
                  <a:fillRect l="-6383" r="-3191" b="-3777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5"/>
          <a:srcRect l="1" t="31787" r="29507" b="56294"/>
          <a:stretch/>
        </p:blipFill>
        <p:spPr bwMode="auto">
          <a:xfrm>
            <a:off x="4283968" y="183096"/>
            <a:ext cx="468051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5"/>
          <a:srcRect l="8551" t="54146" r="39394" b="33935"/>
          <a:stretch/>
        </p:blipFill>
        <p:spPr bwMode="auto">
          <a:xfrm>
            <a:off x="5508102" y="859753"/>
            <a:ext cx="3456385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4"/>
          <p:cNvPicPr>
            <a:picLocks noChangeAspect="1"/>
          </p:cNvPicPr>
          <p:nvPr/>
        </p:nvPicPr>
        <p:blipFill rotWithShape="1">
          <a:blip r:embed="rId2"/>
          <a:srcRect l="-632" t="68109" r="632" b="21137"/>
          <a:stretch/>
        </p:blipFill>
        <p:spPr bwMode="auto">
          <a:xfrm>
            <a:off x="272354" y="4256269"/>
            <a:ext cx="8566349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Content Placeholder 4"/>
          <p:cNvPicPr>
            <a:picLocks noChangeAspect="1"/>
          </p:cNvPicPr>
          <p:nvPr/>
        </p:nvPicPr>
        <p:blipFill rotWithShape="1">
          <a:blip r:embed="rId2"/>
          <a:srcRect t="56565" b="32680"/>
          <a:stretch/>
        </p:blipFill>
        <p:spPr bwMode="auto">
          <a:xfrm>
            <a:off x="315927" y="3702362"/>
            <a:ext cx="8566349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Content Placeholder 4"/>
          <p:cNvPicPr>
            <a:picLocks noChangeAspect="1"/>
          </p:cNvPicPr>
          <p:nvPr/>
        </p:nvPicPr>
        <p:blipFill rotWithShape="1">
          <a:blip r:embed="rId2"/>
          <a:srcRect t="88139"/>
          <a:stretch/>
        </p:blipFill>
        <p:spPr bwMode="auto">
          <a:xfrm>
            <a:off x="252865" y="5304874"/>
            <a:ext cx="8566349" cy="476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323025BD-7C24-4C5D-833B-6A26AC03B560}"/>
              </a:ext>
            </a:extLst>
          </p:cNvPr>
          <p:cNvGrpSpPr/>
          <p:nvPr/>
        </p:nvGrpSpPr>
        <p:grpSpPr>
          <a:xfrm>
            <a:off x="5066798" y="4620129"/>
            <a:ext cx="2454131" cy="1411784"/>
            <a:chOff x="5066798" y="4620129"/>
            <a:chExt cx="2454131" cy="141178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815D070A-E482-404D-80F2-8775F8534666}"/>
                    </a:ext>
                  </a:extLst>
                </p:cNvPr>
                <p:cNvSpPr txBox="1"/>
                <p:nvPr/>
              </p:nvSpPr>
              <p:spPr>
                <a:xfrm>
                  <a:off x="5508102" y="4620129"/>
                  <a:ext cx="1979068" cy="3199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~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815D070A-E482-404D-80F2-8775F853466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08102" y="4620129"/>
                  <a:ext cx="1979068" cy="319959"/>
                </a:xfrm>
                <a:prstGeom prst="rect">
                  <a:avLst/>
                </a:prstGeom>
                <a:blipFill>
                  <a:blip r:embed="rId6"/>
                  <a:stretch>
                    <a:fillRect l="-2469" r="-4012" b="-36538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7202AE25-9DAA-4ABE-9D8F-544CBA2FE405}"/>
                    </a:ext>
                  </a:extLst>
                </p:cNvPr>
                <p:cNvSpPr txBox="1"/>
                <p:nvPr/>
              </p:nvSpPr>
              <p:spPr>
                <a:xfrm>
                  <a:off x="5437538" y="5067477"/>
                  <a:ext cx="1962973" cy="3314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sub>
                        </m:sSub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oMath>
                    </m:oMathPara>
                  </a14:m>
                  <a:endParaRPr lang="nb-NO" dirty="0"/>
                </a:p>
              </p:txBody>
            </p:sp>
          </mc:Choice>
          <mc:Fallback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7202AE25-9DAA-4ABE-9D8F-544CBA2FE40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37538" y="5067477"/>
                  <a:ext cx="1962973" cy="331437"/>
                </a:xfrm>
                <a:prstGeom prst="rect">
                  <a:avLst/>
                </a:prstGeom>
                <a:blipFill>
                  <a:blip r:embed="rId7"/>
                  <a:stretch>
                    <a:fillRect l="-1863" b="-20000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551FE99C-9A79-4A89-8C01-6932C36E08AF}"/>
                    </a:ext>
                  </a:extLst>
                </p:cNvPr>
                <p:cNvSpPr txBox="1"/>
                <p:nvPr/>
              </p:nvSpPr>
              <p:spPr>
                <a:xfrm>
                  <a:off x="5437538" y="5533189"/>
                  <a:ext cx="2083391" cy="3535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sub>
                        </m:sSub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  <m:sup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oMath>
                    </m:oMathPara>
                  </a14:m>
                  <a:endParaRPr lang="nb-NO" dirty="0"/>
                </a:p>
              </p:txBody>
            </p:sp>
          </mc:Choice>
          <mc:Fallback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551FE99C-9A79-4A89-8C01-6932C36E08A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37538" y="5533189"/>
                  <a:ext cx="2083391" cy="353558"/>
                </a:xfrm>
                <a:prstGeom prst="rect">
                  <a:avLst/>
                </a:prstGeom>
                <a:blipFill>
                  <a:blip r:embed="rId8"/>
                  <a:stretch>
                    <a:fillRect l="-2339" r="-292" b="-18966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Left Brace 14">
              <a:extLst>
                <a:ext uri="{FF2B5EF4-FFF2-40B4-BE49-F238E27FC236}">
                  <a16:creationId xmlns:a16="http://schemas.microsoft.com/office/drawing/2014/main" id="{C2839D94-9BBD-482C-AB16-8DA288F4F5B0}"/>
                </a:ext>
              </a:extLst>
            </p:cNvPr>
            <p:cNvSpPr/>
            <p:nvPr/>
          </p:nvSpPr>
          <p:spPr bwMode="auto">
            <a:xfrm>
              <a:off x="5066798" y="4620129"/>
              <a:ext cx="370740" cy="1411784"/>
            </a:xfrm>
            <a:prstGeom prst="lef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642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539552" y="332656"/>
                <a:ext cx="7696200" cy="1143000"/>
              </a:xfrm>
            </p:spPr>
            <p:txBody>
              <a:bodyPr/>
              <a:lstStyle/>
              <a:p>
                <a:r>
                  <a:rPr lang="nb-NO" b="0" dirty="0"/>
                  <a:t>Example, </a:t>
                </a:r>
                <a:r>
                  <a:rPr lang="nb-NO" b="0" dirty="0" err="1"/>
                  <a:t>updating</a:t>
                </a:r>
                <a:r>
                  <a:rPr lang="nb-NO" b="0" dirty="0"/>
                  <a:t>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dirty="0" err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nb-NO" b="0" i="1" dirty="0" err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539552" y="332656"/>
                <a:ext cx="7696200" cy="1143000"/>
              </a:xfrm>
              <a:blipFill>
                <a:blip r:embed="rId2"/>
                <a:stretch>
                  <a:fillRect l="-206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78143"/>
          <a:stretch/>
        </p:blipFill>
        <p:spPr>
          <a:xfrm>
            <a:off x="587410" y="1196752"/>
            <a:ext cx="6264696" cy="122413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4"/>
          <a:srcRect l="1" t="31787" r="29507" b="56294"/>
          <a:stretch/>
        </p:blipFill>
        <p:spPr bwMode="auto">
          <a:xfrm>
            <a:off x="4283968" y="183096"/>
            <a:ext cx="468051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4"/>
          <a:srcRect l="8551" t="54146" r="39394" b="33935"/>
          <a:stretch/>
        </p:blipFill>
        <p:spPr bwMode="auto">
          <a:xfrm>
            <a:off x="5508102" y="859753"/>
            <a:ext cx="3456385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3"/>
          <a:srcRect t="21490" b="65653"/>
          <a:stretch/>
        </p:blipFill>
        <p:spPr bwMode="auto">
          <a:xfrm>
            <a:off x="722876" y="2353680"/>
            <a:ext cx="626469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4"/>
          <p:cNvPicPr>
            <a:picLocks noChangeAspect="1"/>
          </p:cNvPicPr>
          <p:nvPr/>
        </p:nvPicPr>
        <p:blipFill rotWithShape="1">
          <a:blip r:embed="rId3"/>
          <a:srcRect l="71" t="47080" r="-71" b="39572"/>
          <a:stretch/>
        </p:blipFill>
        <p:spPr bwMode="auto">
          <a:xfrm>
            <a:off x="755576" y="3628215"/>
            <a:ext cx="6264696" cy="747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Content Placeholder 4"/>
          <p:cNvPicPr>
            <a:picLocks noChangeAspect="1"/>
          </p:cNvPicPr>
          <p:nvPr/>
        </p:nvPicPr>
        <p:blipFill rotWithShape="1">
          <a:blip r:embed="rId3"/>
          <a:srcRect t="59103" b="28040"/>
          <a:stretch/>
        </p:blipFill>
        <p:spPr bwMode="auto">
          <a:xfrm>
            <a:off x="771463" y="4259566"/>
            <a:ext cx="626469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Content Placeholder 4"/>
          <p:cNvPicPr>
            <a:picLocks noChangeAspect="1"/>
          </p:cNvPicPr>
          <p:nvPr/>
        </p:nvPicPr>
        <p:blipFill rotWithShape="1">
          <a:blip r:embed="rId3"/>
          <a:srcRect t="34714" b="52429"/>
          <a:stretch/>
        </p:blipFill>
        <p:spPr bwMode="auto">
          <a:xfrm>
            <a:off x="740570" y="2985031"/>
            <a:ext cx="626469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Content Placeholder 4"/>
          <p:cNvPicPr>
            <a:picLocks noChangeAspect="1"/>
          </p:cNvPicPr>
          <p:nvPr/>
        </p:nvPicPr>
        <p:blipFill rotWithShape="1">
          <a:blip r:embed="rId3"/>
          <a:srcRect l="-38" t="70712" r="38" b="12574"/>
          <a:stretch/>
        </p:blipFill>
        <p:spPr bwMode="auto">
          <a:xfrm>
            <a:off x="751962" y="5007157"/>
            <a:ext cx="6264696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Content Placeholder 4"/>
          <p:cNvPicPr>
            <a:picLocks noChangeAspect="1"/>
          </p:cNvPicPr>
          <p:nvPr/>
        </p:nvPicPr>
        <p:blipFill rotWithShape="1">
          <a:blip r:embed="rId3"/>
          <a:srcRect l="1149" t="86142" r="-1149" b="-393"/>
          <a:stretch/>
        </p:blipFill>
        <p:spPr bwMode="auto">
          <a:xfrm>
            <a:off x="936695" y="5970772"/>
            <a:ext cx="6264696" cy="798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Arrow Connector 14"/>
          <p:cNvCxnSpPr/>
          <p:nvPr/>
        </p:nvCxnSpPr>
        <p:spPr bwMode="auto">
          <a:xfrm flipH="1">
            <a:off x="6012160" y="3345071"/>
            <a:ext cx="663959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6654338" y="3139133"/>
            <a:ext cx="23042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Independence in q</a:t>
            </a:r>
          </a:p>
        </p:txBody>
      </p:sp>
    </p:spTree>
    <p:extLst>
      <p:ext uri="{BB962C8B-B14F-4D97-AF65-F5344CB8AC3E}">
        <p14:creationId xmlns:p14="http://schemas.microsoft.com/office/powerpoint/2010/main" val="120385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/>
          <a:srcRect l="1" t="31787" r="29507" b="56294"/>
          <a:stretch/>
        </p:blipFill>
        <p:spPr bwMode="auto">
          <a:xfrm>
            <a:off x="4427985" y="44624"/>
            <a:ext cx="468051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59668"/>
            <a:ext cx="7696200" cy="1143000"/>
          </a:xfrm>
        </p:spPr>
        <p:txBody>
          <a:bodyPr/>
          <a:lstStyle/>
          <a:p>
            <a:r>
              <a:rPr lang="nb-NO" b="0" dirty="0" err="1"/>
              <a:t>Example</a:t>
            </a:r>
            <a:r>
              <a:rPr lang="nb-NO" b="0" dirty="0"/>
              <a:t> - </a:t>
            </a:r>
            <a:r>
              <a:rPr lang="nb-NO" b="0" dirty="0" err="1"/>
              <a:t>calculating</a:t>
            </a:r>
            <a:r>
              <a:rPr lang="nb-NO" b="0" dirty="0"/>
              <a:t> ELBO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66988"/>
          <a:stretch/>
        </p:blipFill>
        <p:spPr>
          <a:xfrm>
            <a:off x="971600" y="1124744"/>
            <a:ext cx="5616624" cy="18002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2"/>
          <a:srcRect l="8551" t="54146" r="39394" b="33935"/>
          <a:stretch/>
        </p:blipFill>
        <p:spPr bwMode="auto">
          <a:xfrm>
            <a:off x="5687615" y="754596"/>
            <a:ext cx="3456385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3"/>
          <a:srcRect t="31692" b="44540"/>
          <a:stretch/>
        </p:blipFill>
        <p:spPr bwMode="auto">
          <a:xfrm>
            <a:off x="991937" y="2852936"/>
            <a:ext cx="561662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4"/>
          <p:cNvPicPr>
            <a:picLocks noChangeAspect="1"/>
          </p:cNvPicPr>
          <p:nvPr/>
        </p:nvPicPr>
        <p:blipFill rotWithShape="1">
          <a:blip r:embed="rId3"/>
          <a:srcRect t="54919" b="22633"/>
          <a:stretch/>
        </p:blipFill>
        <p:spPr bwMode="auto">
          <a:xfrm>
            <a:off x="951263" y="4149081"/>
            <a:ext cx="561662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Content Placeholder 4"/>
          <p:cNvPicPr>
            <a:picLocks noChangeAspect="1"/>
          </p:cNvPicPr>
          <p:nvPr/>
        </p:nvPicPr>
        <p:blipFill rotWithShape="1">
          <a:blip r:embed="rId3"/>
          <a:srcRect t="77213" b="339"/>
          <a:stretch/>
        </p:blipFill>
        <p:spPr bwMode="auto">
          <a:xfrm>
            <a:off x="1103663" y="5517232"/>
            <a:ext cx="5616624" cy="122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5292080" y="4861363"/>
            <a:ext cx="15486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+</a:t>
            </a:r>
            <a:r>
              <a:rPr lang="nb-NO" dirty="0" err="1"/>
              <a:t>const</a:t>
            </a:r>
            <a:endParaRPr lang="nb-NO" dirty="0"/>
          </a:p>
        </p:txBody>
      </p:sp>
      <p:sp>
        <p:nvSpPr>
          <p:cNvPr id="12" name="TextBox 11"/>
          <p:cNvSpPr txBox="1"/>
          <p:nvPr/>
        </p:nvSpPr>
        <p:spPr>
          <a:xfrm>
            <a:off x="6300192" y="3589965"/>
            <a:ext cx="15486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+</a:t>
            </a:r>
            <a:r>
              <a:rPr lang="nb-NO" dirty="0" err="1"/>
              <a:t>const</a:t>
            </a:r>
            <a:endParaRPr lang="nb-NO" dirty="0"/>
          </a:p>
        </p:txBody>
      </p:sp>
      <p:sp>
        <p:nvSpPr>
          <p:cNvPr id="13" name="TextBox 12"/>
          <p:cNvSpPr txBox="1"/>
          <p:nvPr/>
        </p:nvSpPr>
        <p:spPr>
          <a:xfrm>
            <a:off x="4860032" y="6199459"/>
            <a:ext cx="15486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+</a:t>
            </a:r>
            <a:r>
              <a:rPr lang="nb-NO" dirty="0" err="1"/>
              <a:t>const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37192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193" y="336885"/>
            <a:ext cx="7696200" cy="1143000"/>
          </a:xfrm>
        </p:spPr>
        <p:txBody>
          <a:bodyPr/>
          <a:lstStyle/>
          <a:p>
            <a:r>
              <a:rPr lang="nb-NO" dirty="0" err="1"/>
              <a:t>Implementation</a:t>
            </a:r>
            <a:r>
              <a:rPr lang="nb-NO" dirty="0"/>
              <a:t> ELBO- CAVI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2679" y="1308495"/>
            <a:ext cx="7389440" cy="497702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4"/>
          <a:srcRect l="14316" t="77213" r="8761" b="1157"/>
          <a:stretch/>
        </p:blipFill>
        <p:spPr bwMode="auto">
          <a:xfrm>
            <a:off x="4400760" y="5545220"/>
            <a:ext cx="4320481" cy="11795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5"/>
          <a:srcRect l="20122" t="86142" r="20108" b="-477"/>
          <a:stretch/>
        </p:blipFill>
        <p:spPr bwMode="auto">
          <a:xfrm>
            <a:off x="4942384" y="3989441"/>
            <a:ext cx="3744416" cy="80279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6"/>
          <a:srcRect l="11085" t="87549" r="50231" b="-1"/>
          <a:stretch/>
        </p:blipFill>
        <p:spPr bwMode="auto">
          <a:xfrm>
            <a:off x="4509665" y="3045309"/>
            <a:ext cx="3816425" cy="5760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5197939" y="1308495"/>
            <a:ext cx="21852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VI_mix_dim1.R</a:t>
            </a:r>
          </a:p>
        </p:txBody>
      </p:sp>
    </p:spTree>
    <p:extLst>
      <p:ext uri="{BB962C8B-B14F-4D97-AF65-F5344CB8AC3E}">
        <p14:creationId xmlns:p14="http://schemas.microsoft.com/office/powerpoint/2010/main" val="1384941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initializations may lead </a:t>
            </a:r>
            <a:br>
              <a:rPr lang="en-US" dirty="0"/>
            </a:br>
            <a:r>
              <a:rPr lang="en-US" dirty="0"/>
              <a:t>CAVI to find different </a:t>
            </a:r>
            <a:br>
              <a:rPr lang="en-US" dirty="0"/>
            </a:br>
            <a:r>
              <a:rPr lang="en-US" dirty="0"/>
              <a:t>local optima of the ELBO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246" b="15452"/>
          <a:stretch/>
        </p:blipFill>
        <p:spPr>
          <a:xfrm>
            <a:off x="990056" y="2492896"/>
            <a:ext cx="7696200" cy="232580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7170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696200" cy="1143000"/>
          </a:xfrm>
        </p:spPr>
        <p:txBody>
          <a:bodyPr/>
          <a:lstStyle/>
          <a:p>
            <a:r>
              <a:rPr lang="en-US" dirty="0"/>
              <a:t>Theory Results on the following type: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09392"/>
            <a:ext cx="8568952" cy="5258731"/>
          </a:xfrm>
        </p:spPr>
        <p:txBody>
          <a:bodyPr/>
          <a:lstStyle/>
          <a:p>
            <a:r>
              <a:rPr lang="en-US" sz="2400" dirty="0"/>
              <a:t>Treat VI posterior means as point estimates</a:t>
            </a:r>
          </a:p>
          <a:p>
            <a:r>
              <a:rPr lang="en-US" sz="2400" dirty="0"/>
              <a:t>Bayesian linear models: VI posterior means are consistent</a:t>
            </a:r>
          </a:p>
          <a:p>
            <a:r>
              <a:rPr lang="en-US" sz="2400" dirty="0"/>
              <a:t>Poisson-mixed model with Gaussian VI </a:t>
            </a:r>
          </a:p>
          <a:p>
            <a:pPr lvl="1"/>
            <a:r>
              <a:rPr lang="en-US" sz="2000" dirty="0"/>
              <a:t>Consistency and asymptotic normality</a:t>
            </a:r>
          </a:p>
          <a:p>
            <a:r>
              <a:rPr lang="en-US" sz="2400" dirty="0"/>
              <a:t>Network data with stochastic block models: Asymptotic normality (which might not be the case for ML estimates!)</a:t>
            </a:r>
          </a:p>
          <a:p>
            <a:r>
              <a:rPr lang="en-US" sz="2400" dirty="0"/>
              <a:t>Gaussian </a:t>
            </a:r>
            <a:r>
              <a:rPr lang="en-US" sz="2400" dirty="0" err="1"/>
              <a:t>variational</a:t>
            </a:r>
            <a:r>
              <a:rPr lang="en-US" sz="2400" dirty="0"/>
              <a:t> approximations: Asymptotic covariance matrix estimator</a:t>
            </a:r>
          </a:p>
          <a:p>
            <a:r>
              <a:rPr lang="en-US" sz="2400" dirty="0"/>
              <a:t>Mixture of Gaussians: CAVI converges to local optimum, VI estimator is consistent, VI posterior variance too small.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726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696200" cy="1143000"/>
          </a:xfrm>
        </p:spPr>
        <p:txBody>
          <a:bodyPr/>
          <a:lstStyle/>
          <a:p>
            <a:r>
              <a:rPr lang="en-US" dirty="0"/>
              <a:t>Extensions and open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2600" y="1558326"/>
            <a:ext cx="7696200" cy="4114800"/>
          </a:xfrm>
        </p:spPr>
        <p:txBody>
          <a:bodyPr/>
          <a:lstStyle/>
          <a:p>
            <a:r>
              <a:rPr lang="en-US" dirty="0"/>
              <a:t>Other distance measures than KL </a:t>
            </a:r>
          </a:p>
          <a:p>
            <a:r>
              <a:rPr lang="en-US" dirty="0"/>
              <a:t>Alternatives to mean-field</a:t>
            </a:r>
          </a:p>
          <a:p>
            <a:pPr lvl="1"/>
            <a:r>
              <a:rPr lang="en-US" dirty="0"/>
              <a:t>Add dependencies between variables: structured </a:t>
            </a:r>
            <a:r>
              <a:rPr lang="en-US" dirty="0" err="1"/>
              <a:t>variational</a:t>
            </a:r>
            <a:r>
              <a:rPr lang="en-US" dirty="0"/>
              <a:t> inference</a:t>
            </a:r>
          </a:p>
          <a:p>
            <a:pPr lvl="1"/>
            <a:r>
              <a:rPr lang="en-US" dirty="0"/>
              <a:t>Mixtures of </a:t>
            </a:r>
            <a:r>
              <a:rPr lang="en-US" dirty="0" err="1"/>
              <a:t>variational</a:t>
            </a:r>
            <a:r>
              <a:rPr lang="en-US" dirty="0"/>
              <a:t> densities</a:t>
            </a:r>
          </a:p>
          <a:p>
            <a:endParaRPr lang="en-US" dirty="0"/>
          </a:p>
          <a:p>
            <a:r>
              <a:rPr lang="en-US" dirty="0"/>
              <a:t>Interface between VI and MCMC</a:t>
            </a:r>
          </a:p>
          <a:p>
            <a:r>
              <a:rPr lang="en-US" dirty="0"/>
              <a:t>Statistical properties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4781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158" y="685800"/>
            <a:ext cx="7696200" cy="1143000"/>
          </a:xfrm>
        </p:spPr>
        <p:txBody>
          <a:bodyPr/>
          <a:lstStyle/>
          <a:p>
            <a:r>
              <a:rPr lang="en-US" b="0" dirty="0"/>
              <a:t>VI compared to ML/MAP estimation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5048" y="1700808"/>
            <a:ext cx="8568952" cy="4114800"/>
          </a:xfrm>
        </p:spPr>
        <p:txBody>
          <a:bodyPr/>
          <a:lstStyle/>
          <a:p>
            <a:r>
              <a:rPr lang="en-US" sz="2400" dirty="0"/>
              <a:t>VI retain Bayesian inference ideas but neglect correlations between parameters</a:t>
            </a:r>
          </a:p>
          <a:p>
            <a:endParaRPr lang="en-US" sz="2400" dirty="0"/>
          </a:p>
          <a:p>
            <a:r>
              <a:rPr lang="en-US" sz="2400" dirty="0"/>
              <a:t>ML/MAP retain the model but neglect the uncertainty in the parameters</a:t>
            </a:r>
          </a:p>
          <a:p>
            <a:pPr marL="0" indent="0">
              <a:buNone/>
            </a:pPr>
            <a:endParaRPr lang="nb-NO" sz="2400" dirty="0"/>
          </a:p>
          <a:p>
            <a:r>
              <a:rPr lang="nb-NO" sz="2400" dirty="0"/>
              <a:t>MCMC </a:t>
            </a:r>
            <a:r>
              <a:rPr lang="nb-NO" sz="2400" dirty="0" err="1"/>
              <a:t>retain</a:t>
            </a:r>
            <a:r>
              <a:rPr lang="nb-NO" sz="2400" dirty="0"/>
              <a:t> </a:t>
            </a:r>
            <a:r>
              <a:rPr lang="nb-NO" sz="2400" dirty="0" err="1"/>
              <a:t>both</a:t>
            </a:r>
            <a:r>
              <a:rPr lang="nb-NO" sz="2400" dirty="0"/>
              <a:t>.</a:t>
            </a:r>
          </a:p>
          <a:p>
            <a:endParaRPr lang="nb-NO" sz="2400" dirty="0"/>
          </a:p>
          <a:p>
            <a:r>
              <a:rPr lang="fr-FR" sz="2400" dirty="0"/>
              <a:t>Expectation propagation </a:t>
            </a:r>
            <a:r>
              <a:rPr lang="fr-FR" sz="2400" dirty="0" err="1"/>
              <a:t>is</a:t>
            </a:r>
            <a:r>
              <a:rPr lang="fr-FR" sz="2400" dirty="0"/>
              <a:t> an </a:t>
            </a:r>
            <a:r>
              <a:rPr lang="fr-FR" sz="2400" dirty="0" err="1"/>
              <a:t>other</a:t>
            </a:r>
            <a:r>
              <a:rPr lang="fr-FR" sz="2400" dirty="0"/>
              <a:t> alternative</a:t>
            </a:r>
            <a:br>
              <a:rPr lang="fr-FR" sz="2400" dirty="0"/>
            </a:br>
            <a:r>
              <a:rPr lang="fr-FR" sz="2400" dirty="0"/>
              <a:t>(</a:t>
            </a:r>
            <a:r>
              <a:rPr lang="fr-FR" sz="2400" dirty="0" err="1"/>
              <a:t>Minka</a:t>
            </a:r>
            <a:r>
              <a:rPr lang="fr-FR" sz="2400" dirty="0"/>
              <a:t> 2001 &amp; Hernández-</a:t>
            </a:r>
            <a:r>
              <a:rPr lang="fr-FR" sz="2400" dirty="0" err="1"/>
              <a:t>Lobato</a:t>
            </a:r>
            <a:r>
              <a:rPr lang="fr-FR" sz="2400" dirty="0"/>
              <a:t> et al., 2015)</a:t>
            </a:r>
            <a:endParaRPr lang="nb-NO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5214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696200" cy="1143000"/>
          </a:xfrm>
        </p:spPr>
        <p:txBody>
          <a:bodyPr/>
          <a:lstStyle/>
          <a:p>
            <a:r>
              <a:rPr lang="en-US" b="0" dirty="0" err="1"/>
              <a:t>McMC</a:t>
            </a:r>
            <a:r>
              <a:rPr lang="en-US" b="0" dirty="0"/>
              <a:t> vs </a:t>
            </a:r>
            <a:r>
              <a:rPr lang="en-US" b="0" dirty="0" err="1"/>
              <a:t>variational</a:t>
            </a:r>
            <a:r>
              <a:rPr lang="en-US" b="0" dirty="0"/>
              <a:t> inference</a:t>
            </a:r>
            <a:endParaRPr lang="nb-NO" i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6886" y="1484784"/>
            <a:ext cx="8101611" cy="455672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1792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542" y="336240"/>
            <a:ext cx="7696200" cy="1143000"/>
          </a:xfrm>
        </p:spPr>
        <p:txBody>
          <a:bodyPr/>
          <a:lstStyle/>
          <a:p>
            <a:r>
              <a:rPr lang="nb-NO" dirty="0"/>
              <a:t>Reference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544" y="1196752"/>
            <a:ext cx="8617608" cy="388843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65543" y="5085184"/>
            <a:ext cx="78921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T.P </a:t>
            </a:r>
            <a:r>
              <a:rPr lang="en-US" sz="1800" dirty="0" err="1"/>
              <a:t>Minka</a:t>
            </a:r>
            <a:r>
              <a:rPr lang="en-US" sz="1800" dirty="0"/>
              <a:t>, “Expectation Propagation for Approximate Bayesian Inference,” </a:t>
            </a:r>
            <a:br>
              <a:rPr lang="en-US" sz="1800" dirty="0"/>
            </a:br>
            <a:r>
              <a:rPr lang="en-US" sz="1800" dirty="0"/>
              <a:t>     in Uncertainty in Artificial Intelligence, pp. 362–369. [860,873], 2001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626887296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mn-mat-2</Template>
  <TotalTime>56689</TotalTime>
  <Words>1451</Words>
  <Application>Microsoft Office PowerPoint</Application>
  <PresentationFormat>On-screen Show (4:3)</PresentationFormat>
  <Paragraphs>282</Paragraphs>
  <Slides>32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Cambria Math</vt:lpstr>
      <vt:lpstr>Courier New</vt:lpstr>
      <vt:lpstr>Wingdings</vt:lpstr>
      <vt:lpstr>Blank Presentation</vt:lpstr>
      <vt:lpstr>STK-4051/9051  Computational Statistics  Spring 2024 Variational Inference </vt:lpstr>
      <vt:lpstr>Last time</vt:lpstr>
      <vt:lpstr>Today: Variational Inference</vt:lpstr>
      <vt:lpstr>How to solve complex integrals</vt:lpstr>
      <vt:lpstr>Variational inference</vt:lpstr>
      <vt:lpstr>Kullback-Leibler divergence</vt:lpstr>
      <vt:lpstr>Asymmetry of Kullback Lieibler divergence</vt:lpstr>
      <vt:lpstr>VI vs EP</vt:lpstr>
      <vt:lpstr>Some useful identities:</vt:lpstr>
      <vt:lpstr>Example computation:</vt:lpstr>
      <vt:lpstr>Computations:  Variational inference</vt:lpstr>
      <vt:lpstr>PowerPoint Presentation</vt:lpstr>
      <vt:lpstr>PowerPoint Presentation</vt:lpstr>
      <vt:lpstr>Independent Gaussian approximation to a general Gaussian</vt:lpstr>
      <vt:lpstr>Variational inference</vt:lpstr>
      <vt:lpstr>The evidence lower bound (ELBO)</vt:lpstr>
      <vt:lpstr>ELBO practical use</vt:lpstr>
      <vt:lpstr>So what ?</vt:lpstr>
      <vt:lpstr>Mean field variational familiy</vt:lpstr>
      <vt:lpstr>Example mixture Gaussian</vt:lpstr>
      <vt:lpstr>Optimization - CAVI</vt:lpstr>
      <vt:lpstr>Optimization - CAVI</vt:lpstr>
      <vt:lpstr>Example - updating for c_i  :</vt:lpstr>
      <vt:lpstr>Example, updating for μ_k </vt:lpstr>
      <vt:lpstr>Example - calculating ELBO</vt:lpstr>
      <vt:lpstr>Implementation ELBO- CAVI</vt:lpstr>
      <vt:lpstr>Different initializations may lead  CAVI to find different  local optima of the ELBO</vt:lpstr>
      <vt:lpstr>Theory Results on the following type: </vt:lpstr>
      <vt:lpstr>Extensions and open problems</vt:lpstr>
      <vt:lpstr>VI compared to ML/MAP estimation</vt:lpstr>
      <vt:lpstr>McMC vs variational inference</vt:lpstr>
      <vt:lpstr>Reference</vt:lpstr>
    </vt:vector>
  </TitlesOfParts>
  <Manager/>
  <Company>Lundin Norway AS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Variational Inference</dc:title>
  <dc:subject/>
  <dc:creator>Odd Kolbjørnsen</dc:creator>
  <cp:keywords/>
  <dc:description/>
  <cp:lastModifiedBy>Odd Kolbjørnsen</cp:lastModifiedBy>
  <cp:revision>1026</cp:revision>
  <dcterms:created xsi:type="dcterms:W3CDTF">2018-08-23T16:15:48Z</dcterms:created>
  <dcterms:modified xsi:type="dcterms:W3CDTF">2024-04-09T22:45:32Z</dcterms:modified>
  <cp:category/>
</cp:coreProperties>
</file>