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5" r:id="rId7"/>
    <p:sldId id="266" r:id="rId8"/>
    <p:sldId id="262" r:id="rId9"/>
    <p:sldId id="263" r:id="rId10"/>
    <p:sldId id="276" r:id="rId11"/>
    <p:sldId id="277" r:id="rId12"/>
    <p:sldId id="267" r:id="rId13"/>
    <p:sldId id="278" r:id="rId14"/>
    <p:sldId id="271" r:id="rId15"/>
    <p:sldId id="272" r:id="rId16"/>
    <p:sldId id="279" r:id="rId17"/>
    <p:sldId id="261" r:id="rId18"/>
    <p:sldId id="284" r:id="rId19"/>
    <p:sldId id="285" r:id="rId20"/>
    <p:sldId id="287" r:id="rId21"/>
    <p:sldId id="288" r:id="rId22"/>
    <p:sldId id="264" r:id="rId23"/>
    <p:sldId id="290" r:id="rId24"/>
    <p:sldId id="283" r:id="rId25"/>
    <p:sldId id="289" r:id="rId26"/>
    <p:sldId id="270" r:id="rId27"/>
    <p:sldId id="291" r:id="rId28"/>
    <p:sldId id="292" r:id="rId29"/>
    <p:sldId id="293" r:id="rId3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032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804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48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44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070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76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64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875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85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002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07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99A0-F9E7-4A33-8D63-1EDE5E0D95AC}" type="datetimeFigureOut">
              <a:rPr lang="nb-NO" smtClean="0"/>
              <a:t>13.04.2021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5E030-B16F-471C-A0F6-EDD7C71856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56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/preview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RSTAN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258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Meta </a:t>
            </a:r>
            <a:r>
              <a:rPr lang="nb-NO" dirty="0" err="1"/>
              <a:t>analysis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treatment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 8 </a:t>
            </a:r>
            <a:r>
              <a:rPr lang="nb-NO" dirty="0" err="1"/>
              <a:t>schools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20400" cy="4351338"/>
          </a:xfrm>
        </p:spPr>
        <p:txBody>
          <a:bodyPr>
            <a:normAutofit lnSpcReduction="10000"/>
          </a:bodyPr>
          <a:lstStyle/>
          <a:p>
            <a:r>
              <a:rPr lang="nb-NO" dirty="0" err="1"/>
              <a:t>Effect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coaching</a:t>
            </a:r>
            <a:r>
              <a:rPr lang="nb-NO" dirty="0"/>
              <a:t> program for SAT-V  (</a:t>
            </a:r>
            <a:r>
              <a:rPr lang="nb-NO" dirty="0" err="1"/>
              <a:t>Scholastic</a:t>
            </a:r>
            <a:r>
              <a:rPr lang="nb-NO" dirty="0"/>
              <a:t> </a:t>
            </a:r>
            <a:r>
              <a:rPr lang="nb-NO" dirty="0" err="1"/>
              <a:t>Aptitute</a:t>
            </a:r>
            <a:r>
              <a:rPr lang="nb-NO" dirty="0"/>
              <a:t> Test - Verbal)</a:t>
            </a:r>
          </a:p>
          <a:p>
            <a:r>
              <a:rPr lang="nb-NO" dirty="0"/>
              <a:t>Data </a:t>
            </a:r>
            <a:r>
              <a:rPr lang="nb-NO" dirty="0" err="1"/>
              <a:t>analysed</a:t>
            </a:r>
            <a:r>
              <a:rPr lang="nb-NO" dirty="0"/>
              <a:t> at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school</a:t>
            </a:r>
            <a:r>
              <a:rPr lang="nb-NO" dirty="0"/>
              <a:t>  </a:t>
            </a:r>
            <a:r>
              <a:rPr lang="nb-NO" dirty="0" err="1"/>
              <a:t>separately</a:t>
            </a:r>
            <a:r>
              <a:rPr lang="nb-NO" dirty="0"/>
              <a:t> to </a:t>
            </a:r>
            <a:r>
              <a:rPr lang="nb-NO" dirty="0" err="1"/>
              <a:t>derive</a:t>
            </a:r>
            <a:r>
              <a:rPr lang="nb-NO" dirty="0"/>
              <a:t>:</a:t>
            </a:r>
            <a:endParaRPr lang="en-US" dirty="0"/>
          </a:p>
          <a:p>
            <a:pPr lvl="1"/>
            <a:r>
              <a:rPr lang="en-US" dirty="0"/>
              <a:t>Estimated treatment effect </a:t>
            </a:r>
          </a:p>
          <a:p>
            <a:pPr lvl="1"/>
            <a:r>
              <a:rPr lang="en-US" dirty="0"/>
              <a:t>Standard error of the treatment effect </a:t>
            </a:r>
          </a:p>
          <a:p>
            <a:r>
              <a:rPr lang="en-US" dirty="0"/>
              <a:t>Analysis of data at each school adjust for PSAT (initial level of students)</a:t>
            </a:r>
          </a:p>
          <a:p>
            <a:r>
              <a:rPr lang="en-US" dirty="0"/>
              <a:t>By pooling data across experiments we can improve all estimates</a:t>
            </a:r>
          </a:p>
          <a:p>
            <a:r>
              <a:rPr lang="en-US" dirty="0"/>
              <a:t>Is the pooling justified or is there an effect of “better” teaching at schools that does the best job</a:t>
            </a:r>
          </a:p>
          <a:p>
            <a:pPr lvl="1"/>
            <a:r>
              <a:rPr lang="en-US" dirty="0"/>
              <a:t>If so we should look to the best school to  investigate what they </a:t>
            </a:r>
            <a:br>
              <a:rPr lang="en-US" dirty="0"/>
            </a:br>
            <a:r>
              <a:rPr lang="en-US" dirty="0"/>
              <a:t>did differently (~right)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473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from Rubin (1981)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0" r="5685"/>
          <a:stretch/>
        </p:blipFill>
        <p:spPr>
          <a:xfrm rot="16200000">
            <a:off x="3575221" y="-312229"/>
            <a:ext cx="4539343" cy="8331540"/>
          </a:xfr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063" y="556530"/>
            <a:ext cx="5581587" cy="113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7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Running</a:t>
            </a:r>
            <a:r>
              <a:rPr lang="nb-NO" dirty="0"/>
              <a:t> Stan in </a:t>
            </a:r>
            <a:r>
              <a:rPr lang="nb-NO" dirty="0" err="1"/>
              <a:t>RStudio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4684" y="1413474"/>
            <a:ext cx="5181600" cy="1093496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6588056" y="843240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</a:t>
            </a:r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6708321" y="5426117"/>
            <a:ext cx="364127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Be sure that your Stan programs ends in a blank line without any characters including spaces and comments.</a:t>
            </a:r>
            <a:endParaRPr lang="nb-NO" dirty="0"/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6342028" y="3410135"/>
            <a:ext cx="5181600" cy="1624909"/>
          </a:xfrm>
        </p:spPr>
        <p:txBody>
          <a:bodyPr/>
          <a:lstStyle/>
          <a:p>
            <a:r>
              <a:rPr lang="en-US" b="0" i="0" u="none" strike="noStrike" dirty="0" err="1">
                <a:solidFill>
                  <a:srgbClr val="0366D6"/>
                </a:solidFill>
                <a:effectLst/>
                <a:latin typeface="-apple-system"/>
                <a:hlinkClick r:id="rId3"/>
              </a:rPr>
              <a:t>RStudio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version 1.2.x or later</a:t>
            </a:r>
            <a:b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</a:br>
            <a:r>
              <a:rPr lang="en-US" dirty="0">
                <a:solidFill>
                  <a:srgbClr val="24292E"/>
                </a:solidFill>
                <a:latin typeface="-apple-system"/>
              </a:rPr>
              <a:t>Has good support for R-STAN</a:t>
            </a:r>
          </a:p>
          <a:p>
            <a:r>
              <a:rPr lang="nb-NO" dirty="0"/>
              <a:t>File -&gt; New File -&gt; Stan File</a:t>
            </a:r>
          </a:p>
          <a:p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4"/>
          <a:srcRect b="5943"/>
          <a:stretch/>
        </p:blipFill>
        <p:spPr>
          <a:xfrm>
            <a:off x="464684" y="2739037"/>
            <a:ext cx="5600475" cy="335968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Rett pil 13"/>
          <p:cNvCxnSpPr/>
          <p:nvPr/>
        </p:nvCxnSpPr>
        <p:spPr>
          <a:xfrm flipH="1">
            <a:off x="6096000" y="6026281"/>
            <a:ext cx="492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/>
          <p:cNvSpPr txBox="1"/>
          <p:nvPr/>
        </p:nvSpPr>
        <p:spPr>
          <a:xfrm>
            <a:off x="7210358" y="1129332"/>
            <a:ext cx="22644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rstan</a:t>
            </a:r>
            <a:r>
              <a:rPr lang="nb-NO" dirty="0"/>
              <a:t> </a:t>
            </a:r>
            <a:r>
              <a:rPr lang="nb-NO" dirty="0" err="1"/>
              <a:t>install</a:t>
            </a:r>
            <a:r>
              <a:rPr lang="nb-NO" dirty="0"/>
              <a:t> </a:t>
            </a:r>
          </a:p>
          <a:p>
            <a:r>
              <a:rPr lang="nb-NO" dirty="0" err="1"/>
              <a:t>add</a:t>
            </a:r>
            <a:r>
              <a:rPr lang="nb-NO" dirty="0"/>
              <a:t> to </a:t>
            </a:r>
            <a:r>
              <a:rPr lang="nb-NO" dirty="0" err="1"/>
              <a:t>current</a:t>
            </a:r>
            <a:r>
              <a:rPr lang="nb-NO" dirty="0"/>
              <a:t> </a:t>
            </a:r>
            <a:r>
              <a:rPr lang="nb-NO" dirty="0" err="1"/>
              <a:t>session</a:t>
            </a:r>
            <a:endParaRPr lang="nb-NO" dirty="0"/>
          </a:p>
          <a:p>
            <a:r>
              <a:rPr lang="nb-NO" dirty="0" err="1"/>
              <a:t>optional</a:t>
            </a:r>
            <a:r>
              <a:rPr lang="nb-NO" dirty="0"/>
              <a:t> /</a:t>
            </a:r>
            <a:r>
              <a:rPr lang="nb-NO" dirty="0" err="1"/>
              <a:t>specialized</a:t>
            </a:r>
            <a:endParaRPr lang="nb-NO" dirty="0"/>
          </a:p>
          <a:p>
            <a:r>
              <a:rPr lang="nb-NO" dirty="0"/>
              <a:t>Data (Rubin 1981)</a:t>
            </a:r>
          </a:p>
          <a:p>
            <a:r>
              <a:rPr lang="nb-NO" dirty="0"/>
              <a:t>Run</a:t>
            </a:r>
          </a:p>
        </p:txBody>
      </p:sp>
      <p:cxnSp>
        <p:nvCxnSpPr>
          <p:cNvPr id="18" name="Rett pil 17"/>
          <p:cNvCxnSpPr/>
          <p:nvPr/>
        </p:nvCxnSpPr>
        <p:spPr>
          <a:xfrm flipH="1">
            <a:off x="5602061" y="1338691"/>
            <a:ext cx="1608297" cy="128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/>
          <p:cNvCxnSpPr/>
          <p:nvPr/>
        </p:nvCxnSpPr>
        <p:spPr>
          <a:xfrm flipH="1">
            <a:off x="1469571" y="1593570"/>
            <a:ext cx="57407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 24"/>
          <p:cNvCxnSpPr/>
          <p:nvPr/>
        </p:nvCxnSpPr>
        <p:spPr>
          <a:xfrm flipH="1" flipV="1">
            <a:off x="3136514" y="1729496"/>
            <a:ext cx="4073844" cy="11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 26"/>
          <p:cNvCxnSpPr/>
          <p:nvPr/>
        </p:nvCxnSpPr>
        <p:spPr>
          <a:xfrm flipH="1" flipV="1">
            <a:off x="4059078" y="2110987"/>
            <a:ext cx="3151280" cy="7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 28"/>
          <p:cNvCxnSpPr/>
          <p:nvPr/>
        </p:nvCxnSpPr>
        <p:spPr>
          <a:xfrm flipH="1">
            <a:off x="5509600" y="2441017"/>
            <a:ext cx="1744981" cy="17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ktangel 31"/>
          <p:cNvSpPr/>
          <p:nvPr/>
        </p:nvSpPr>
        <p:spPr>
          <a:xfrm>
            <a:off x="7210358" y="2590311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Stan program for the model</a:t>
            </a:r>
            <a:endParaRPr lang="nb-NO" dirty="0"/>
          </a:p>
        </p:txBody>
      </p:sp>
      <p:cxnSp>
        <p:nvCxnSpPr>
          <p:cNvPr id="33" name="Rett pil 32"/>
          <p:cNvCxnSpPr/>
          <p:nvPr/>
        </p:nvCxnSpPr>
        <p:spPr>
          <a:xfrm flipH="1">
            <a:off x="6113612" y="2827196"/>
            <a:ext cx="972988" cy="483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 34"/>
          <p:cNvCxnSpPr>
            <a:endCxn id="12" idx="0"/>
          </p:cNvCxnSpPr>
          <p:nvPr/>
        </p:nvCxnSpPr>
        <p:spPr>
          <a:xfrm>
            <a:off x="2710543" y="2549409"/>
            <a:ext cx="554379" cy="189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915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2153"/>
            <a:ext cx="10515600" cy="1325563"/>
          </a:xfrm>
        </p:spPr>
        <p:txBody>
          <a:bodyPr/>
          <a:lstStyle/>
          <a:p>
            <a:r>
              <a:rPr lang="nb-NO" dirty="0"/>
              <a:t>Content </a:t>
            </a:r>
            <a:r>
              <a:rPr lang="nb-NO" dirty="0" err="1"/>
              <a:t>of</a:t>
            </a:r>
            <a:r>
              <a:rPr lang="nb-NO" dirty="0"/>
              <a:t>    .stan 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723900" y="1239029"/>
                <a:ext cx="5334000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nb-NO" dirty="0"/>
                  <a:t>Data</a:t>
                </a:r>
              </a:p>
              <a:p>
                <a:pPr lvl="1"/>
                <a:r>
                  <a:rPr lang="nb-NO" dirty="0"/>
                  <a:t>Real </a:t>
                </a:r>
                <a:r>
                  <a:rPr lang="nb-NO" dirty="0" err="1"/>
                  <a:t>numbers</a:t>
                </a:r>
                <a:r>
                  <a:rPr lang="nb-NO" dirty="0"/>
                  <a:t> </a:t>
                </a:r>
                <a:r>
                  <a:rPr lang="nb-NO" dirty="0" err="1"/>
                  <a:t>with</a:t>
                </a:r>
                <a:r>
                  <a:rPr lang="nb-NO" dirty="0"/>
                  <a:t> </a:t>
                </a:r>
                <a:r>
                  <a:rPr lang="nb-NO" dirty="0" err="1"/>
                  <a:t>constraints</a:t>
                </a:r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Transformed</a:t>
                </a:r>
                <a:r>
                  <a:rPr lang="nb-NO" dirty="0"/>
                  <a:t> data:   (not a </a:t>
                </a:r>
                <a:r>
                  <a:rPr lang="nb-NO" dirty="0" err="1"/>
                  <a:t>good</a:t>
                </a:r>
                <a:r>
                  <a:rPr lang="nb-NO" dirty="0"/>
                  <a:t> </a:t>
                </a:r>
                <a:r>
                  <a:rPr lang="nb-NO" dirty="0" err="1"/>
                  <a:t>name</a:t>
                </a:r>
                <a:r>
                  <a:rPr lang="nb-NO" dirty="0"/>
                  <a:t>)</a:t>
                </a:r>
              </a:p>
              <a:p>
                <a:pPr lvl="1"/>
                <a:r>
                  <a:rPr lang="nb-NO" dirty="0"/>
                  <a:t>Real </a:t>
                </a:r>
                <a:r>
                  <a:rPr lang="nb-NO" dirty="0" err="1"/>
                  <a:t>numbers</a:t>
                </a:r>
                <a:r>
                  <a:rPr lang="nb-NO" dirty="0"/>
                  <a:t> and </a:t>
                </a:r>
                <a:r>
                  <a:rPr lang="nb-NO" dirty="0" err="1"/>
                  <a:t>equations</a:t>
                </a:r>
                <a:r>
                  <a:rPr lang="nb-NO" dirty="0"/>
                  <a:t> </a:t>
                </a:r>
                <a:r>
                  <a:rPr lang="nb-NO" dirty="0" err="1"/>
                  <a:t>executed</a:t>
                </a:r>
                <a:r>
                  <a:rPr lang="nb-NO" dirty="0"/>
                  <a:t> </a:t>
                </a:r>
                <a:r>
                  <a:rPr lang="nb-NO" dirty="0" err="1"/>
                  <a:t>once</a:t>
                </a:r>
                <a:endParaRPr lang="nb-NO" dirty="0"/>
              </a:p>
              <a:p>
                <a:pPr lvl="1"/>
                <a:r>
                  <a:rPr lang="nb-NO" dirty="0" err="1"/>
                  <a:t>Typically</a:t>
                </a:r>
                <a:r>
                  <a:rPr lang="nb-NO" dirty="0"/>
                  <a:t> </a:t>
                </a:r>
                <a:r>
                  <a:rPr lang="nb-NO" dirty="0" err="1"/>
                  <a:t>fixed</a:t>
                </a:r>
                <a:r>
                  <a:rPr lang="nb-NO" dirty="0"/>
                  <a:t> </a:t>
                </a:r>
                <a:r>
                  <a:rPr lang="nb-NO" dirty="0" err="1"/>
                  <a:t>hyper</a:t>
                </a:r>
                <a:r>
                  <a:rPr lang="nb-NO" dirty="0"/>
                  <a:t> parameters</a:t>
                </a:r>
              </a:p>
              <a:p>
                <a:pPr lvl="1"/>
                <a:r>
                  <a:rPr lang="nb-NO" dirty="0" err="1"/>
                  <a:t>a</a:t>
                </a:r>
                <a:r>
                  <a:rPr lang="nb-NO" b="0" dirty="0" err="1"/>
                  <a:t>lpha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beta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dirty="0"/>
              </a:p>
              <a:p>
                <a:pPr lvl="1"/>
                <a:r>
                  <a:rPr lang="en-US" dirty="0"/>
                  <a:t>Any variable that is defined wholly in terms of data or transformed data should be declared and defined in the transformed data block. </a:t>
                </a:r>
                <a:endParaRPr lang="nb-NO" dirty="0"/>
              </a:p>
              <a:p>
                <a:r>
                  <a:rPr lang="nb-NO" dirty="0"/>
                  <a:t>Parameter</a:t>
                </a:r>
              </a:p>
              <a:p>
                <a:pPr lvl="1"/>
                <a:r>
                  <a:rPr lang="nb-NO" dirty="0"/>
                  <a:t>The random variables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will</a:t>
                </a:r>
                <a:r>
                  <a:rPr lang="nb-NO" dirty="0"/>
                  <a:t> sample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𝜼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Transformed</a:t>
                </a:r>
                <a:r>
                  <a:rPr lang="nb-NO" dirty="0"/>
                  <a:t> parameters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23900" y="1239029"/>
                <a:ext cx="5334000" cy="4351338"/>
              </a:xfrm>
              <a:blipFill rotWithShape="0">
                <a:blip r:embed="rId2"/>
                <a:stretch>
                  <a:fillRect l="-1029" t="-2521" r="-13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239029"/>
                <a:ext cx="5181600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nb-NO" dirty="0"/>
                  <a:t>Model</a:t>
                </a:r>
              </a:p>
              <a:p>
                <a:pPr lvl="1"/>
                <a:r>
                  <a:rPr lang="nb-NO" dirty="0"/>
                  <a:t>Prior: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𝜼</m:t>
                        </m:r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nb-NO" dirty="0"/>
                  <a:t>Likelihood: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Generated</a:t>
                </a:r>
                <a:r>
                  <a:rPr lang="nb-NO" dirty="0"/>
                  <a:t> </a:t>
                </a:r>
                <a:r>
                  <a:rPr lang="nb-NO" dirty="0" err="1"/>
                  <a:t>quantities</a:t>
                </a:r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pPr lvl="1"/>
                <a:endParaRPr lang="nb-NO" dirty="0"/>
              </a:p>
              <a:p>
                <a:endParaRPr lang="en-US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239029"/>
                <a:ext cx="5181600" cy="4351338"/>
              </a:xfrm>
              <a:blipFill rotWithShape="0">
                <a:blip r:embed="rId3"/>
                <a:stretch>
                  <a:fillRect l="-1059" t="-25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4"/>
          <a:srcRect b="5943"/>
          <a:stretch/>
        </p:blipFill>
        <p:spPr>
          <a:xfrm>
            <a:off x="6096000" y="2704531"/>
            <a:ext cx="5600475" cy="3359684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/>
              <p:cNvSpPr txBox="1"/>
              <p:nvPr/>
            </p:nvSpPr>
            <p:spPr>
              <a:xfrm>
                <a:off x="1038046" y="5896954"/>
                <a:ext cx="4563374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Prior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mu</a:t>
                </a:r>
                <a:r>
                  <a:rPr lang="nb-NO" dirty="0"/>
                  <a:t> and tau </a:t>
                </a:r>
                <a:r>
                  <a:rPr lang="nb-NO" dirty="0" err="1"/>
                  <a:t>are</a:t>
                </a:r>
                <a:r>
                  <a:rPr lang="nb-NO" dirty="0"/>
                  <a:t> not </a:t>
                </a:r>
                <a:r>
                  <a:rPr lang="nb-NO" dirty="0" err="1"/>
                  <a:t>defined</a:t>
                </a:r>
                <a:r>
                  <a:rPr lang="nb-NO" dirty="0"/>
                  <a:t> in </a:t>
                </a:r>
                <a:r>
                  <a:rPr lang="nb-NO" dirty="0" err="1"/>
                  <a:t>model</a:t>
                </a:r>
                <a:endParaRPr lang="nb-NO" dirty="0"/>
              </a:p>
              <a:p>
                <a:r>
                  <a:rPr lang="nb-NO" dirty="0"/>
                  <a:t>=&gt; </a:t>
                </a:r>
                <a:r>
                  <a:rPr lang="nb-NO" dirty="0" err="1"/>
                  <a:t>Impropper</a:t>
                </a:r>
                <a:r>
                  <a:rPr lang="nb-NO" dirty="0"/>
                  <a:t> prior: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∝1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046" y="5896954"/>
                <a:ext cx="4563374" cy="646331"/>
              </a:xfrm>
              <a:prstGeom prst="rect">
                <a:avLst/>
              </a:prstGeom>
              <a:blipFill rotWithShape="0">
                <a:blip r:embed="rId5"/>
                <a:stretch>
                  <a:fillRect l="-932" t="-3704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tt pil 7"/>
          <p:cNvCxnSpPr>
            <a:stCxn id="6" idx="3"/>
          </p:cNvCxnSpPr>
          <p:nvPr/>
        </p:nvCxnSpPr>
        <p:spPr>
          <a:xfrm flipV="1">
            <a:off x="5601420" y="5547685"/>
            <a:ext cx="744746" cy="672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38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81929" y="3546171"/>
            <a:ext cx="6444999" cy="3092263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81929" y="1381299"/>
            <a:ext cx="5695961" cy="1996145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2754329" y="843240"/>
            <a:ext cx="9150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https://mc-stan.org/docs/2_26/functions-reference/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4019" y="843240"/>
            <a:ext cx="2582235" cy="561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89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56367"/>
            <a:ext cx="10515600" cy="1325563"/>
          </a:xfrm>
        </p:spPr>
        <p:txBody>
          <a:bodyPr/>
          <a:lstStyle/>
          <a:p>
            <a:r>
              <a:rPr lang="nb-NO" dirty="0" err="1"/>
              <a:t>Vectorization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conditional</a:t>
            </a:r>
            <a:r>
              <a:rPr lang="nb-NO" dirty="0"/>
              <a:t> </a:t>
            </a:r>
            <a:r>
              <a:rPr lang="nb-NO" dirty="0" err="1"/>
              <a:t>independence</a:t>
            </a:r>
            <a:r>
              <a:rPr lang="nb-NO" dirty="0"/>
              <a:t> </a:t>
            </a:r>
            <a:r>
              <a:rPr lang="nb-NO" dirty="0" err="1"/>
              <a:t>assumed</a:t>
            </a:r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8453" y="1481930"/>
            <a:ext cx="4603222" cy="4814955"/>
          </a:xfrm>
          <a:prstGeom prst="rect">
            <a:avLst/>
          </a:prstGeom>
        </p:spPr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4679828"/>
            <a:ext cx="5181600" cy="1725733"/>
          </a:xfrm>
        </p:spPr>
        <p:txBody>
          <a:bodyPr/>
          <a:lstStyle/>
          <a:p>
            <a:r>
              <a:rPr lang="nb-NO" dirty="0" err="1"/>
              <a:t>Dependency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Built</a:t>
            </a:r>
            <a:r>
              <a:rPr lang="nb-NO" dirty="0"/>
              <a:t> in: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Program it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421" y="5489831"/>
            <a:ext cx="4924425" cy="457200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6495697" y="3295294"/>
            <a:ext cx="517585" cy="471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llipse 8"/>
              <p:cNvSpPr/>
              <p:nvPr/>
            </p:nvSpPr>
            <p:spPr>
              <a:xfrm>
                <a:off x="7714897" y="3295294"/>
                <a:ext cx="517585" cy="4710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Ellips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4897" y="3295294"/>
                <a:ext cx="517585" cy="471047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Ellipse 10"/>
          <p:cNvSpPr/>
          <p:nvPr/>
        </p:nvSpPr>
        <p:spPr>
          <a:xfrm>
            <a:off x="8934097" y="3295294"/>
            <a:ext cx="517585" cy="471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/>
        </p:nvSpPr>
        <p:spPr>
          <a:xfrm>
            <a:off x="6495697" y="4144083"/>
            <a:ext cx="517585" cy="471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llipse 13"/>
              <p:cNvSpPr/>
              <p:nvPr/>
            </p:nvSpPr>
            <p:spPr>
              <a:xfrm>
                <a:off x="7714897" y="4144083"/>
                <a:ext cx="517585" cy="4710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Ellips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4897" y="4144083"/>
                <a:ext cx="517585" cy="471047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llipse 15"/>
          <p:cNvSpPr/>
          <p:nvPr/>
        </p:nvSpPr>
        <p:spPr>
          <a:xfrm>
            <a:off x="8934097" y="4144083"/>
            <a:ext cx="517585" cy="471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/>
          <p:cNvSpPr/>
          <p:nvPr/>
        </p:nvSpPr>
        <p:spPr>
          <a:xfrm>
            <a:off x="10187787" y="3295294"/>
            <a:ext cx="517585" cy="471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Ellipse 17"/>
          <p:cNvSpPr/>
          <p:nvPr/>
        </p:nvSpPr>
        <p:spPr>
          <a:xfrm>
            <a:off x="10187787" y="4144083"/>
            <a:ext cx="517585" cy="471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Ellipse 18"/>
              <p:cNvSpPr/>
              <p:nvPr/>
            </p:nvSpPr>
            <p:spPr>
              <a:xfrm>
                <a:off x="7714897" y="2611088"/>
                <a:ext cx="517585" cy="47104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Ellips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4897" y="2611088"/>
                <a:ext cx="517585" cy="471047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Rett linje 20"/>
          <p:cNvCxnSpPr>
            <a:stCxn id="19" idx="3"/>
            <a:endCxn id="7" idx="7"/>
          </p:cNvCxnSpPr>
          <p:nvPr/>
        </p:nvCxnSpPr>
        <p:spPr>
          <a:xfrm flipH="1">
            <a:off x="6937483" y="3013152"/>
            <a:ext cx="853213" cy="35112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>
            <a:stCxn id="19" idx="4"/>
            <a:endCxn id="9" idx="0"/>
          </p:cNvCxnSpPr>
          <p:nvPr/>
        </p:nvCxnSpPr>
        <p:spPr>
          <a:xfrm>
            <a:off x="7973690" y="3082135"/>
            <a:ext cx="0" cy="213159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/>
          <p:cNvCxnSpPr>
            <a:stCxn id="19" idx="5"/>
            <a:endCxn id="11" idx="1"/>
          </p:cNvCxnSpPr>
          <p:nvPr/>
        </p:nvCxnSpPr>
        <p:spPr>
          <a:xfrm>
            <a:off x="8156683" y="3013152"/>
            <a:ext cx="853213" cy="35112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/>
          <p:cNvCxnSpPr>
            <a:stCxn id="19" idx="6"/>
            <a:endCxn id="17" idx="0"/>
          </p:cNvCxnSpPr>
          <p:nvPr/>
        </p:nvCxnSpPr>
        <p:spPr>
          <a:xfrm>
            <a:off x="8232482" y="2846612"/>
            <a:ext cx="2214098" cy="44868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>
            <a:stCxn id="9" idx="4"/>
            <a:endCxn id="14" idx="0"/>
          </p:cNvCxnSpPr>
          <p:nvPr/>
        </p:nvCxnSpPr>
        <p:spPr>
          <a:xfrm>
            <a:off x="7973690" y="3766341"/>
            <a:ext cx="0" cy="377742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/>
          <p:nvPr/>
        </p:nvCxnSpPr>
        <p:spPr>
          <a:xfrm>
            <a:off x="9192889" y="3766341"/>
            <a:ext cx="0" cy="636539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/>
          <p:cNvCxnSpPr>
            <a:stCxn id="17" idx="4"/>
            <a:endCxn id="18" idx="0"/>
          </p:cNvCxnSpPr>
          <p:nvPr/>
        </p:nvCxnSpPr>
        <p:spPr>
          <a:xfrm>
            <a:off x="10446580" y="3766341"/>
            <a:ext cx="0" cy="377742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linje 34"/>
          <p:cNvCxnSpPr>
            <a:stCxn id="7" idx="4"/>
            <a:endCxn id="12" idx="0"/>
          </p:cNvCxnSpPr>
          <p:nvPr/>
        </p:nvCxnSpPr>
        <p:spPr>
          <a:xfrm>
            <a:off x="6754490" y="3766341"/>
            <a:ext cx="0" cy="377742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kstSylinder 40"/>
              <p:cNvSpPr txBox="1"/>
              <p:nvPr/>
            </p:nvSpPr>
            <p:spPr>
              <a:xfrm>
                <a:off x="6480651" y="2118418"/>
                <a:ext cx="32540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1" name="TekstSylinder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651" y="2118418"/>
                <a:ext cx="3254032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498" b="-26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ktangel 41"/>
          <p:cNvSpPr/>
          <p:nvPr/>
        </p:nvSpPr>
        <p:spPr>
          <a:xfrm>
            <a:off x="6480287" y="1732845"/>
            <a:ext cx="29867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 err="1"/>
              <a:t>Conditional</a:t>
            </a:r>
            <a:r>
              <a:rPr lang="nb-NO" sz="2000" dirty="0"/>
              <a:t> </a:t>
            </a:r>
            <a:r>
              <a:rPr lang="nb-NO" sz="2000" dirty="0" err="1"/>
              <a:t>independence</a:t>
            </a:r>
            <a:r>
              <a:rPr lang="nb-NO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791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-98660"/>
            <a:ext cx="10515600" cy="1325563"/>
          </a:xfrm>
        </p:spPr>
        <p:txBody>
          <a:bodyPr/>
          <a:lstStyle/>
          <a:p>
            <a:r>
              <a:rPr lang="nb-NO" dirty="0"/>
              <a:t>Stan MCMC </a:t>
            </a:r>
            <a:br>
              <a:rPr lang="nb-NO" dirty="0"/>
            </a:br>
            <a:r>
              <a:rPr lang="nb-NO" dirty="0"/>
              <a:t>parameters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564036" y="258081"/>
            <a:ext cx="6539593" cy="4950732"/>
          </a:xfrm>
        </p:spPr>
        <p:txBody>
          <a:bodyPr>
            <a:noAutofit/>
          </a:bodyPr>
          <a:lstStyle/>
          <a:p>
            <a:r>
              <a:rPr lang="en-US" sz="1400" dirty="0"/>
              <a:t>file:	The path to the Stan program. Use  a .</a:t>
            </a:r>
            <a:r>
              <a:rPr lang="en-US" sz="1400" dirty="0" err="1"/>
              <a:t>stan</a:t>
            </a:r>
            <a:r>
              <a:rPr lang="en-US" sz="1400" dirty="0"/>
              <a:t> extension on file</a:t>
            </a:r>
          </a:p>
          <a:p>
            <a:r>
              <a:rPr lang="en-US" sz="1400" dirty="0" err="1"/>
              <a:t>model_code</a:t>
            </a:r>
            <a:r>
              <a:rPr lang="en-US" sz="1400" dirty="0"/>
              <a:t>: A  character string either containing the model definition</a:t>
            </a:r>
          </a:p>
          <a:p>
            <a:r>
              <a:rPr lang="en-US" sz="1400" dirty="0"/>
              <a:t>fit:  An instance of S4 class </a:t>
            </a:r>
            <a:r>
              <a:rPr lang="en-US" sz="1400" dirty="0" err="1"/>
              <a:t>stanfit</a:t>
            </a:r>
            <a:r>
              <a:rPr lang="en-US" sz="1400" dirty="0"/>
              <a:t> derived from a previous fit;  Time for recompiling the C++ code for the model can be saved.</a:t>
            </a:r>
          </a:p>
          <a:p>
            <a:r>
              <a:rPr lang="en-US" sz="1400" dirty="0" err="1"/>
              <a:t>model_name</a:t>
            </a:r>
            <a:r>
              <a:rPr lang="en-US" sz="1400" dirty="0"/>
              <a:t>:  A string to use as the name of the model; </a:t>
            </a:r>
            <a:br>
              <a:rPr lang="en-US" sz="1400" dirty="0"/>
            </a:br>
            <a:r>
              <a:rPr lang="en-US" sz="1400" dirty="0"/>
              <a:t>                             (affects the name used in printed messages),</a:t>
            </a:r>
          </a:p>
          <a:p>
            <a:r>
              <a:rPr lang="en-US" sz="1400" dirty="0"/>
              <a:t>data:	A named list or environment providing the data for the model, or a character vector for all the names of objects to use as data. </a:t>
            </a:r>
          </a:p>
          <a:p>
            <a:r>
              <a:rPr lang="en-US" sz="1400" dirty="0"/>
              <a:t>Pars:  A character vector specifying parameters of interest to be saved(or not). </a:t>
            </a:r>
            <a:br>
              <a:rPr lang="en-US" sz="1400" dirty="0"/>
            </a:br>
            <a:r>
              <a:rPr lang="en-US" sz="1400" dirty="0"/>
              <a:t>The default is to save all parameters from the model. </a:t>
            </a:r>
          </a:p>
          <a:p>
            <a:r>
              <a:rPr lang="en-US" sz="1400" dirty="0"/>
              <a:t>include: include or exclude the parameters given by the pars argument</a:t>
            </a:r>
          </a:p>
          <a:p>
            <a:r>
              <a:rPr lang="en-US" sz="1400" dirty="0" err="1"/>
              <a:t>Iter</a:t>
            </a:r>
            <a:r>
              <a:rPr lang="en-US" sz="1400" dirty="0"/>
              <a:t>:  total number of iterations (including warmup). The default is 2000.</a:t>
            </a:r>
          </a:p>
          <a:p>
            <a:r>
              <a:rPr lang="en-US" sz="1400" dirty="0"/>
              <a:t>warmup: The number of  samples in warmup (aka </a:t>
            </a:r>
            <a:r>
              <a:rPr lang="en-US" sz="1400" dirty="0" err="1"/>
              <a:t>burnin</a:t>
            </a:r>
            <a:r>
              <a:rPr lang="en-US" sz="1400" dirty="0"/>
              <a:t>) </a:t>
            </a:r>
            <a:br>
              <a:rPr lang="en-US" sz="1400" dirty="0"/>
            </a:br>
            <a:r>
              <a:rPr lang="en-US" sz="1400" dirty="0"/>
              <a:t>                 (also controls the number of iterations for which adaptation is run)</a:t>
            </a:r>
          </a:p>
          <a:p>
            <a:r>
              <a:rPr lang="en-US" sz="1400" dirty="0"/>
              <a:t>chains: The number of Markov chains. </a:t>
            </a:r>
          </a:p>
          <a:p>
            <a:r>
              <a:rPr lang="en-US" sz="1400" dirty="0"/>
              <a:t>thin:  A positive integer specifying the period for saving samples. </a:t>
            </a:r>
          </a:p>
          <a:p>
            <a:r>
              <a:rPr lang="en-US" sz="1400" dirty="0"/>
              <a:t>algorithm </a:t>
            </a:r>
          </a:p>
          <a:p>
            <a:pPr lvl="1"/>
            <a:r>
              <a:rPr lang="en-US" sz="1200" dirty="0"/>
              <a:t>“NUTS", which is the No-U-Turn sampler variant of Hamiltonian Monte Carlo </a:t>
            </a:r>
            <a:br>
              <a:rPr lang="en-US" sz="1200" dirty="0"/>
            </a:br>
            <a:r>
              <a:rPr lang="en-US" sz="1200" dirty="0"/>
              <a:t>(Hoffman and </a:t>
            </a:r>
            <a:r>
              <a:rPr lang="en-US" sz="1200" dirty="0" err="1"/>
              <a:t>Gelman</a:t>
            </a:r>
            <a:r>
              <a:rPr lang="en-US" sz="1200" dirty="0"/>
              <a:t> 2011, Betancourt 2017). </a:t>
            </a:r>
          </a:p>
          <a:p>
            <a:pPr lvl="1"/>
            <a:r>
              <a:rPr lang="en-US" sz="1200" dirty="0"/>
              <a:t>"HMC" (Hamiltonian Monte Carlo), </a:t>
            </a:r>
          </a:p>
          <a:p>
            <a:pPr lvl="1"/>
            <a:r>
              <a:rPr lang="en-US" sz="1200" dirty="0"/>
              <a:t>"</a:t>
            </a:r>
            <a:r>
              <a:rPr lang="en-US" sz="1200" dirty="0" err="1"/>
              <a:t>Fixed_param</a:t>
            </a:r>
            <a:r>
              <a:rPr lang="en-US" sz="1200" dirty="0"/>
              <a:t>” no sampling is performed (e.g., for simulating with in the generated quantities block).</a:t>
            </a:r>
          </a:p>
          <a:p>
            <a:endParaRPr lang="en-US" sz="1400" dirty="0"/>
          </a:p>
        </p:txBody>
      </p:sp>
      <p:sp>
        <p:nvSpPr>
          <p:cNvPr id="5" name="Rectangle 1"/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162133"/>
            <a:ext cx="455330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stan(file,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model_name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"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anon_model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",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model_code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"",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fit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NA,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data = list(),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pars = NA,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chains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4,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iter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2000,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warmup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floor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(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iter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/2),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thin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1,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init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"random",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seed = sample.int(.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Machine$integer.max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, 1),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algorithm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c("NUTS", "HMC", "</a:t>
            </a:r>
            <a:r>
              <a:rPr kumimoji="0" lang="nb-NO" altLang="nb-NO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Fixed_param</a:t>
            </a: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"),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....)</a:t>
            </a:r>
            <a:endParaRPr kumimoji="0" lang="nb-NO" alt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949298" y="4849822"/>
            <a:ext cx="43107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… =</a:t>
            </a:r>
          </a:p>
          <a:p>
            <a:r>
              <a:rPr lang="en-US" sz="1400" dirty="0"/>
              <a:t>Specification of initial values </a:t>
            </a:r>
          </a:p>
          <a:p>
            <a:r>
              <a:rPr lang="en-US" sz="1400" dirty="0"/>
              <a:t>File name for diagnostics</a:t>
            </a:r>
          </a:p>
          <a:p>
            <a:r>
              <a:rPr lang="en-US" sz="1400" dirty="0"/>
              <a:t>Print out in R console</a:t>
            </a:r>
          </a:p>
          <a:p>
            <a:r>
              <a:rPr lang="en-US" sz="1400" dirty="0"/>
              <a:t>Save </a:t>
            </a:r>
            <a:r>
              <a:rPr lang="en-US" sz="1400" dirty="0" err="1"/>
              <a:t>warmeup</a:t>
            </a:r>
            <a:endParaRPr lang="en-US" sz="1400" dirty="0"/>
          </a:p>
          <a:p>
            <a:r>
              <a:rPr lang="en-US" sz="1400" dirty="0"/>
              <a:t>Number of cores to use</a:t>
            </a:r>
          </a:p>
          <a:p>
            <a:r>
              <a:rPr lang="en-US" sz="1400" dirty="0"/>
              <a:t>Call to other than default libraries</a:t>
            </a:r>
          </a:p>
          <a:p>
            <a:r>
              <a:rPr lang="en-US" sz="1400" dirty="0"/>
              <a:t>Parameters to control the sampler's behavior. </a:t>
            </a:r>
          </a:p>
        </p:txBody>
      </p:sp>
      <p:sp>
        <p:nvSpPr>
          <p:cNvPr id="9" name="Venstre klammeparentes 8"/>
          <p:cNvSpPr/>
          <p:nvPr/>
        </p:nvSpPr>
        <p:spPr>
          <a:xfrm>
            <a:off x="5260041" y="280827"/>
            <a:ext cx="253792" cy="1094335"/>
          </a:xfrm>
          <a:prstGeom prst="leftBrace">
            <a:avLst>
              <a:gd name="adj1" fmla="val 57876"/>
              <a:gd name="adj2" fmla="val 51526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4155066" y="384548"/>
            <a:ext cx="1218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Alternative</a:t>
            </a:r>
          </a:p>
          <a:p>
            <a:r>
              <a:rPr lang="nb-NO" dirty="0"/>
              <a:t>Model </a:t>
            </a:r>
            <a:br>
              <a:rPr lang="nb-NO" dirty="0"/>
            </a:br>
            <a:r>
              <a:rPr lang="nb-NO" dirty="0" err="1"/>
              <a:t>definitions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883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a stan </a:t>
            </a:r>
            <a:r>
              <a:rPr lang="nb-NO" dirty="0" err="1"/>
              <a:t>call</a:t>
            </a:r>
            <a:r>
              <a:rPr lang="nb-NO" dirty="0"/>
              <a:t> do in 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199" y="1354346"/>
            <a:ext cx="10954110" cy="500332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dirty="0" err="1"/>
              <a:t>stan</a:t>
            </a:r>
            <a:r>
              <a:rPr lang="en-US" dirty="0"/>
              <a:t> function does all of the work of fitting a Stan model and returning the results as an instance of </a:t>
            </a:r>
            <a:r>
              <a:rPr lang="en-US" dirty="0" err="1"/>
              <a:t>stanfit</a:t>
            </a:r>
            <a:r>
              <a:rPr lang="en-US" dirty="0"/>
              <a:t>. </a:t>
            </a:r>
          </a:p>
          <a:p>
            <a:r>
              <a:rPr lang="en-US" dirty="0"/>
              <a:t>The steps are roughly as follows:</a:t>
            </a:r>
          </a:p>
          <a:p>
            <a:pPr lvl="1"/>
            <a:r>
              <a:rPr lang="en-US" dirty="0"/>
              <a:t>Translate the Stan model to C++ code. (</a:t>
            </a:r>
            <a:r>
              <a:rPr lang="en-US" dirty="0" err="1"/>
              <a:t>stanc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Compile the C++ code into a binary shared object, which is loaded into the current R session (an object of S4 class </a:t>
            </a:r>
            <a:r>
              <a:rPr lang="en-US" dirty="0" err="1"/>
              <a:t>stanmodel</a:t>
            </a:r>
            <a:r>
              <a:rPr lang="en-US" dirty="0"/>
              <a:t> is created). (</a:t>
            </a:r>
            <a:r>
              <a:rPr lang="en-US" dirty="0" err="1"/>
              <a:t>stan_model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Draw samples and wrap them in an object of S4 class </a:t>
            </a:r>
            <a:r>
              <a:rPr lang="en-US" dirty="0" err="1"/>
              <a:t>stanfit</a:t>
            </a:r>
            <a:r>
              <a:rPr lang="en-US" dirty="0"/>
              <a:t>. (sampling)</a:t>
            </a:r>
          </a:p>
          <a:p>
            <a:r>
              <a:rPr lang="en-US" dirty="0"/>
              <a:t>The returned object can be used with methods such as print, summary, and plot to inspect and retrieve the results of the fitted model.</a:t>
            </a:r>
          </a:p>
          <a:p>
            <a:r>
              <a:rPr lang="en-US" dirty="0" err="1"/>
              <a:t>stan</a:t>
            </a:r>
            <a:r>
              <a:rPr lang="en-US" dirty="0"/>
              <a:t> can also be used to sample again from a fitted model under different settings (e.g., different </a:t>
            </a:r>
            <a:r>
              <a:rPr lang="en-US" dirty="0" err="1"/>
              <a:t>iter</a:t>
            </a:r>
            <a:r>
              <a:rPr lang="en-US" dirty="0"/>
              <a:t>, data, etc.) by using the fit argument to specify an existing </a:t>
            </a:r>
            <a:r>
              <a:rPr lang="en-US" dirty="0" err="1"/>
              <a:t>stanfit</a:t>
            </a:r>
            <a:r>
              <a:rPr lang="en-US" dirty="0"/>
              <a:t> object. In this case, the compiled C++ code for the model is reused.</a:t>
            </a:r>
          </a:p>
          <a:p>
            <a:r>
              <a:rPr lang="en-US" dirty="0"/>
              <a:t>Stan keeps track of what he has already compiled, if you change file you get: </a:t>
            </a:r>
            <a:br>
              <a:rPr lang="en-US" dirty="0"/>
            </a:br>
            <a:r>
              <a:rPr lang="en-US" dirty="0"/>
              <a:t>                                                                                                                 (not an error)</a:t>
            </a:r>
            <a:endParaRPr lang="nb-NO" dirty="0"/>
          </a:p>
        </p:txBody>
      </p:sp>
      <p:pic>
        <p:nvPicPr>
          <p:cNvPr id="6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40703" r="5596" b="5523"/>
          <a:stretch/>
        </p:blipFill>
        <p:spPr>
          <a:xfrm>
            <a:off x="1226389" y="5809233"/>
            <a:ext cx="8271294" cy="32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0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Running</a:t>
            </a:r>
            <a:r>
              <a:rPr lang="nb-NO" dirty="0"/>
              <a:t> Stan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36743" y="4371006"/>
            <a:ext cx="5181600" cy="1806363"/>
          </a:xfrm>
          <a:prstGeom prst="rect">
            <a:avLst/>
          </a:prstGeom>
        </p:spPr>
      </p:pic>
      <p:pic>
        <p:nvPicPr>
          <p:cNvPr id="6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5287" y="4348942"/>
            <a:ext cx="5181600" cy="1828427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605287" y="1727153"/>
            <a:ext cx="33111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fit1 = stan(file = '8schools.stan', data = </a:t>
            </a:r>
            <a:r>
              <a:rPr lang="nb-NO" dirty="0" err="1"/>
              <a:t>schools_dat</a:t>
            </a:r>
            <a:r>
              <a:rPr lang="nb-NO" dirty="0"/>
              <a:t>,</a:t>
            </a:r>
          </a:p>
          <a:p>
            <a:r>
              <a:rPr lang="nb-NO" dirty="0" err="1"/>
              <a:t>iter</a:t>
            </a:r>
            <a:r>
              <a:rPr lang="nb-NO" dirty="0"/>
              <a:t>=1.1*N, </a:t>
            </a:r>
          </a:p>
          <a:p>
            <a:r>
              <a:rPr lang="nb-NO" dirty="0" err="1"/>
              <a:t>warmup</a:t>
            </a:r>
            <a:r>
              <a:rPr lang="nb-NO" dirty="0"/>
              <a:t>=0.1*N,</a:t>
            </a:r>
          </a:p>
          <a:p>
            <a:r>
              <a:rPr lang="nb-NO" dirty="0" err="1"/>
              <a:t>thin</a:t>
            </a:r>
            <a:r>
              <a:rPr lang="nb-NO" dirty="0"/>
              <a:t>=N/1000, </a:t>
            </a:r>
          </a:p>
          <a:p>
            <a:r>
              <a:rPr lang="nb-NO" dirty="0" err="1"/>
              <a:t>chains</a:t>
            </a:r>
            <a:r>
              <a:rPr lang="nb-NO" dirty="0"/>
              <a:t>=4, </a:t>
            </a:r>
          </a:p>
          <a:p>
            <a:r>
              <a:rPr lang="nb-NO" dirty="0"/>
              <a:t>seed=231171,  </a:t>
            </a:r>
          </a:p>
          <a:p>
            <a:r>
              <a:rPr lang="nb-NO" dirty="0" err="1"/>
              <a:t>refresh</a:t>
            </a:r>
            <a:r>
              <a:rPr lang="nb-NO" dirty="0"/>
              <a:t>=10000)</a:t>
            </a:r>
          </a:p>
        </p:txBody>
      </p:sp>
      <p:sp>
        <p:nvSpPr>
          <p:cNvPr id="8" name="Rektangel 7"/>
          <p:cNvSpPr/>
          <p:nvPr/>
        </p:nvSpPr>
        <p:spPr>
          <a:xfrm>
            <a:off x="6436743" y="1690688"/>
            <a:ext cx="331110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fit1 = stan(file = '8schools.stan', data = </a:t>
            </a:r>
            <a:r>
              <a:rPr lang="nb-NO" dirty="0" err="1"/>
              <a:t>schools_dat</a:t>
            </a:r>
            <a:r>
              <a:rPr lang="nb-NO" dirty="0"/>
              <a:t>,</a:t>
            </a:r>
          </a:p>
          <a:p>
            <a:r>
              <a:rPr lang="nb-NO" dirty="0" err="1"/>
              <a:t>iter</a:t>
            </a:r>
            <a:r>
              <a:rPr lang="nb-NO" dirty="0"/>
              <a:t>=1.1*N, </a:t>
            </a:r>
          </a:p>
          <a:p>
            <a:r>
              <a:rPr lang="nb-NO" dirty="0" err="1"/>
              <a:t>warmup</a:t>
            </a:r>
            <a:r>
              <a:rPr lang="nb-NO" dirty="0"/>
              <a:t>=0.1*N,</a:t>
            </a:r>
          </a:p>
          <a:p>
            <a:r>
              <a:rPr lang="nb-NO" dirty="0" err="1"/>
              <a:t>thin</a:t>
            </a:r>
            <a:r>
              <a:rPr lang="nb-NO" dirty="0"/>
              <a:t>=N/1000, </a:t>
            </a:r>
          </a:p>
          <a:p>
            <a:r>
              <a:rPr lang="nb-NO" dirty="0" err="1"/>
              <a:t>chains</a:t>
            </a:r>
            <a:r>
              <a:rPr lang="nb-NO" dirty="0"/>
              <a:t>=4, </a:t>
            </a:r>
          </a:p>
          <a:p>
            <a:r>
              <a:rPr lang="nb-NO" dirty="0"/>
              <a:t>seed=231171,  </a:t>
            </a:r>
          </a:p>
          <a:p>
            <a:r>
              <a:rPr lang="nb-NO" dirty="0" err="1"/>
              <a:t>refresh</a:t>
            </a:r>
            <a:r>
              <a:rPr lang="nb-NO" dirty="0"/>
              <a:t>=10000,</a:t>
            </a:r>
          </a:p>
          <a:p>
            <a:r>
              <a:rPr lang="nb-NO" dirty="0" err="1"/>
              <a:t>control</a:t>
            </a:r>
            <a:r>
              <a:rPr lang="nb-NO" dirty="0"/>
              <a:t>=list(</a:t>
            </a:r>
            <a:r>
              <a:rPr lang="nb-NO" dirty="0" err="1">
                <a:solidFill>
                  <a:srgbClr val="C00000"/>
                </a:solidFill>
              </a:rPr>
              <a:t>adapt_delta</a:t>
            </a:r>
            <a:r>
              <a:rPr lang="nb-NO" dirty="0">
                <a:solidFill>
                  <a:srgbClr val="C00000"/>
                </a:solidFill>
              </a:rPr>
              <a:t>=0.95</a:t>
            </a:r>
            <a:r>
              <a:rPr lang="nb-NO" dirty="0"/>
              <a:t>))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648885" y="6245524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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436743" y="626628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648885" y="3680965"/>
            <a:ext cx="1412828" cy="287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Frihåndsform 11"/>
          <p:cNvSpPr/>
          <p:nvPr/>
        </p:nvSpPr>
        <p:spPr>
          <a:xfrm>
            <a:off x="396810" y="3812876"/>
            <a:ext cx="1380231" cy="1595741"/>
          </a:xfrm>
          <a:custGeom>
            <a:avLst/>
            <a:gdLst>
              <a:gd name="connsiteX0" fmla="*/ 100661 w 1273854"/>
              <a:gd name="connsiteY0" fmla="*/ 139453 h 1722327"/>
              <a:gd name="connsiteX1" fmla="*/ 31650 w 1273854"/>
              <a:gd name="connsiteY1" fmla="*/ 139453 h 1722327"/>
              <a:gd name="connsiteX2" fmla="*/ 549235 w 1273854"/>
              <a:gd name="connsiteY2" fmla="*/ 1588691 h 1722327"/>
              <a:gd name="connsiteX3" fmla="*/ 1204842 w 1273854"/>
              <a:gd name="connsiteY3" fmla="*/ 1657703 h 1722327"/>
              <a:gd name="connsiteX4" fmla="*/ 1204842 w 1273854"/>
              <a:gd name="connsiteY4" fmla="*/ 1657703 h 1722327"/>
              <a:gd name="connsiteX5" fmla="*/ 1273854 w 1273854"/>
              <a:gd name="connsiteY5" fmla="*/ 1597318 h 1722327"/>
              <a:gd name="connsiteX0" fmla="*/ 0 w 1173193"/>
              <a:gd name="connsiteY0" fmla="*/ 0 h 1582874"/>
              <a:gd name="connsiteX1" fmla="*/ 448574 w 1173193"/>
              <a:gd name="connsiteY1" fmla="*/ 1449238 h 1582874"/>
              <a:gd name="connsiteX2" fmla="*/ 1104181 w 1173193"/>
              <a:gd name="connsiteY2" fmla="*/ 1518250 h 1582874"/>
              <a:gd name="connsiteX3" fmla="*/ 1104181 w 1173193"/>
              <a:gd name="connsiteY3" fmla="*/ 1518250 h 1582874"/>
              <a:gd name="connsiteX4" fmla="*/ 1173193 w 1173193"/>
              <a:gd name="connsiteY4" fmla="*/ 1457865 h 1582874"/>
              <a:gd name="connsiteX0" fmla="*/ 120815 w 1294008"/>
              <a:gd name="connsiteY0" fmla="*/ 0 h 1562112"/>
              <a:gd name="connsiteX1" fmla="*/ 17298 w 1294008"/>
              <a:gd name="connsiteY1" fmla="*/ 293298 h 1562112"/>
              <a:gd name="connsiteX2" fmla="*/ 569389 w 1294008"/>
              <a:gd name="connsiteY2" fmla="*/ 1449238 h 1562112"/>
              <a:gd name="connsiteX3" fmla="*/ 1224996 w 1294008"/>
              <a:gd name="connsiteY3" fmla="*/ 1518250 h 1562112"/>
              <a:gd name="connsiteX4" fmla="*/ 1224996 w 1294008"/>
              <a:gd name="connsiteY4" fmla="*/ 1518250 h 1562112"/>
              <a:gd name="connsiteX5" fmla="*/ 1294008 w 1294008"/>
              <a:gd name="connsiteY5" fmla="*/ 1457865 h 1562112"/>
              <a:gd name="connsiteX0" fmla="*/ 207038 w 1380231"/>
              <a:gd name="connsiteY0" fmla="*/ 0 h 1595741"/>
              <a:gd name="connsiteX1" fmla="*/ 103521 w 1380231"/>
              <a:gd name="connsiteY1" fmla="*/ 293298 h 1595741"/>
              <a:gd name="connsiteX2" fmla="*/ 69016 w 1380231"/>
              <a:gd name="connsiteY2" fmla="*/ 1500997 h 1595741"/>
              <a:gd name="connsiteX3" fmla="*/ 1311219 w 1380231"/>
              <a:gd name="connsiteY3" fmla="*/ 1518250 h 1595741"/>
              <a:gd name="connsiteX4" fmla="*/ 1311219 w 1380231"/>
              <a:gd name="connsiteY4" fmla="*/ 1518250 h 1595741"/>
              <a:gd name="connsiteX5" fmla="*/ 1380231 w 1380231"/>
              <a:gd name="connsiteY5" fmla="*/ 1457865 h 159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31" h="1595741">
                <a:moveTo>
                  <a:pt x="207038" y="0"/>
                </a:moveTo>
                <a:cubicBezTo>
                  <a:pt x="221415" y="44570"/>
                  <a:pt x="28759" y="51758"/>
                  <a:pt x="103521" y="293298"/>
                </a:cubicBezTo>
                <a:cubicBezTo>
                  <a:pt x="178283" y="534838"/>
                  <a:pt x="-132267" y="1296838"/>
                  <a:pt x="69016" y="1500997"/>
                </a:cubicBezTo>
                <a:cubicBezTo>
                  <a:pt x="270299" y="1705156"/>
                  <a:pt x="1104185" y="1515375"/>
                  <a:pt x="1311219" y="1518250"/>
                </a:cubicBezTo>
                <a:lnTo>
                  <a:pt x="1311219" y="1518250"/>
                </a:lnTo>
                <a:cubicBezTo>
                  <a:pt x="1322721" y="1508186"/>
                  <a:pt x="1365854" y="1467929"/>
                  <a:pt x="1380231" y="1457865"/>
                </a:cubicBezTo>
              </a:path>
            </a:pathLst>
          </a:custGeom>
          <a:noFill/>
          <a:ln w="190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3311570" y="5822830"/>
            <a:ext cx="2140323" cy="1639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6436743" y="3907766"/>
            <a:ext cx="2931544" cy="367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648885" y="1420631"/>
            <a:ext cx="10342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N=10000</a:t>
            </a:r>
          </a:p>
        </p:txBody>
      </p:sp>
    </p:spTree>
    <p:extLst>
      <p:ext uri="{BB962C8B-B14F-4D97-AF65-F5344CB8AC3E}">
        <p14:creationId xmlns:p14="http://schemas.microsoft.com/office/powerpoint/2010/main" val="134098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Runtime </a:t>
            </a:r>
            <a:r>
              <a:rPr lang="nb-NO" dirty="0" err="1"/>
              <a:t>Reported</a:t>
            </a:r>
            <a:r>
              <a:rPr lang="nb-NO" dirty="0"/>
              <a:t> </a:t>
            </a:r>
            <a:r>
              <a:rPr lang="nb-NO" dirty="0" err="1"/>
              <a:t>divergence</a:t>
            </a:r>
            <a:r>
              <a:rPr lang="nb-NO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6818572" y="1825625"/>
            <a:ext cx="4535228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333333"/>
                </a:solidFill>
              </a:rPr>
              <a:t>D</a:t>
            </a:r>
            <a:r>
              <a:rPr lang="en-US" b="0" i="0" dirty="0">
                <a:solidFill>
                  <a:srgbClr val="333333"/>
                </a:solidFill>
                <a:effectLst/>
              </a:rPr>
              <a:t>ivergence:  the simulated Hamiltonian trajectory departs does not conserve energy. (i.e. depart from the true trajectory)</a:t>
            </a:r>
          </a:p>
          <a:p>
            <a:endParaRPr lang="en-US" dirty="0">
              <a:solidFill>
                <a:srgbClr val="333333"/>
              </a:solidFill>
            </a:endParaRPr>
          </a:p>
          <a:p>
            <a:r>
              <a:rPr lang="en-US" dirty="0"/>
              <a:t>Limits the ability to explore the posterior distribution.</a:t>
            </a:r>
            <a:br>
              <a:rPr lang="en-US" dirty="0"/>
            </a:br>
            <a:r>
              <a:rPr lang="en-US" dirty="0"/>
              <a:t>(can cause irreducible issues)</a:t>
            </a:r>
            <a:endParaRPr lang="en-US" b="0" i="0" dirty="0">
              <a:solidFill>
                <a:srgbClr val="333333"/>
              </a:solidFill>
              <a:effectLst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</a:rPr>
              <a:t>When this divergence is too high,</a:t>
            </a:r>
            <a:r>
              <a:rPr lang="en-US" baseline="30000" dirty="0">
                <a:solidFill>
                  <a:srgbClr val="4183C4"/>
                </a:solidFill>
              </a:rPr>
              <a:t> </a:t>
            </a:r>
            <a:r>
              <a:rPr lang="en-US" b="0" i="0" dirty="0">
                <a:solidFill>
                  <a:srgbClr val="333333"/>
                </a:solidFill>
                <a:effectLst/>
              </a:rPr>
              <a:t>the simulation has gone off the rails and cannot be trusted</a:t>
            </a:r>
            <a:endParaRPr lang="nb-NO" dirty="0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4934" t="64414" r="35316" b="3010"/>
          <a:stretch/>
        </p:blipFill>
        <p:spPr>
          <a:xfrm>
            <a:off x="1495071" y="3994030"/>
            <a:ext cx="2957818" cy="2620262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89" y="1537844"/>
            <a:ext cx="6226888" cy="2207851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 rot="16200000">
            <a:off x="941745" y="5055079"/>
            <a:ext cx="49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tau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1860430" y="6367899"/>
            <a:ext cx="1377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log </a:t>
            </a:r>
            <a:r>
              <a:rPr lang="nb-NO" dirty="0" err="1"/>
              <a:t>posterior</a:t>
            </a:r>
            <a:endParaRPr lang="nb-NO" dirty="0"/>
          </a:p>
        </p:txBody>
      </p:sp>
      <p:sp>
        <p:nvSpPr>
          <p:cNvPr id="13" name="Rektangel 12"/>
          <p:cNvSpPr/>
          <p:nvPr/>
        </p:nvSpPr>
        <p:spPr>
          <a:xfrm>
            <a:off x="1217481" y="3579962"/>
            <a:ext cx="490549" cy="1657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Rett pil 14"/>
          <p:cNvCxnSpPr/>
          <p:nvPr/>
        </p:nvCxnSpPr>
        <p:spPr>
          <a:xfrm>
            <a:off x="1372024" y="3745695"/>
            <a:ext cx="123047" cy="351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641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effect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clever</a:t>
            </a:r>
            <a:r>
              <a:rPr lang="nb-NO" dirty="0"/>
              <a:t> </a:t>
            </a:r>
            <a:r>
              <a:rPr lang="nb-NO" dirty="0" err="1"/>
              <a:t>transformations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24000"/>
          <a:stretch/>
        </p:blipFill>
        <p:spPr>
          <a:xfrm>
            <a:off x="665671" y="2113471"/>
            <a:ext cx="5181600" cy="2458831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23468"/>
          <a:stretch/>
        </p:blipFill>
        <p:spPr>
          <a:xfrm>
            <a:off x="6096000" y="2113471"/>
            <a:ext cx="5181600" cy="2451465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11077036" y="3536831"/>
            <a:ext cx="898585" cy="370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 err="1">
                <a:solidFill>
                  <a:schemeClr val="accent6">
                    <a:lumMod val="75000"/>
                  </a:schemeClr>
                </a:solidFill>
              </a:rPr>
              <a:t>normalized</a:t>
            </a:r>
            <a:endParaRPr lang="nb-NO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/>
              <p:cNvSpPr txBox="1"/>
              <p:nvPr/>
            </p:nvSpPr>
            <p:spPr>
              <a:xfrm>
                <a:off x="665671" y="4873924"/>
                <a:ext cx="324781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400" dirty="0"/>
                  <a:t>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400" i="1" dirty="0" err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nb-NO" sz="2400" i="1" dirty="0" err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(0,1)</m:t>
                    </m:r>
                  </m:oMath>
                </a14:m>
                <a:endParaRPr lang="nb-NO" sz="2400" dirty="0"/>
              </a:p>
              <a:p>
                <a:r>
                  <a:rPr lang="nb-NO" sz="2400" dirty="0" err="1"/>
                  <a:t>Compute</a:t>
                </a:r>
                <a:r>
                  <a:rPr lang="nb-NO" sz="2400" dirty="0"/>
                  <a:t>: θ</a:t>
                </a:r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2400" dirty="0"/>
              </a:p>
            </p:txBody>
          </p:sp>
        </mc:Choice>
        <mc:Fallback xmlns="">
          <p:sp>
            <p:nvSpPr>
              <p:cNvPr id="9" name="TekstSylinder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71" y="4873924"/>
                <a:ext cx="324781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2814" t="-5882" b="-161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6029021" y="4856671"/>
                <a:ext cx="346838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400" dirty="0"/>
                  <a:t>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nb-NO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400" i="1" dirty="0" err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400" i="1" dirty="0" err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0" i="1" dirty="0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nb-NO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2400" dirty="0"/>
              </a:p>
              <a:p>
                <a:r>
                  <a:rPr lang="nb-NO" sz="2400" dirty="0" err="1"/>
                  <a:t>Compute</a:t>
                </a:r>
                <a:r>
                  <a:rPr lang="nb-NO" sz="2400" dirty="0"/>
                  <a:t>: </a:t>
                </a:r>
                <a14:m>
                  <m:oMath xmlns:m="http://schemas.openxmlformats.org/officeDocument/2006/math"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nb-NO" sz="2400" b="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2400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021" y="4856671"/>
                <a:ext cx="3468385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2636" t="-5882" b="-161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/>
          <p:cNvSpPr txBox="1"/>
          <p:nvPr/>
        </p:nvSpPr>
        <p:spPr>
          <a:xfrm>
            <a:off x="2870194" y="5866745"/>
            <a:ext cx="4804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Identical</a:t>
            </a:r>
            <a:r>
              <a:rPr lang="nb-NO" dirty="0"/>
              <a:t> </a:t>
            </a:r>
            <a:r>
              <a:rPr lang="nb-NO" dirty="0" err="1"/>
              <a:t>models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 </a:t>
            </a:r>
            <a:r>
              <a:rPr lang="nb-NO" dirty="0" err="1"/>
              <a:t>difference</a:t>
            </a:r>
            <a:r>
              <a:rPr lang="nb-NO" dirty="0"/>
              <a:t> is in </a:t>
            </a:r>
            <a:r>
              <a:rPr lang="nb-NO" dirty="0" err="1"/>
              <a:t>correlations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not   </a:t>
            </a:r>
            <a:r>
              <a:rPr lang="nb-NO" dirty="0" err="1"/>
              <a:t>Recap</a:t>
            </a:r>
            <a:r>
              <a:rPr lang="nb-NO" dirty="0"/>
              <a:t> </a:t>
            </a:r>
            <a:r>
              <a:rPr lang="nb-NO" dirty="0" err="1"/>
              <a:t>exercise</a:t>
            </a:r>
            <a:r>
              <a:rPr lang="nb-NO" dirty="0"/>
              <a:t>   42 </a:t>
            </a:r>
            <a:r>
              <a:rPr lang="nb-NO" dirty="0" err="1"/>
              <a:t>vs</a:t>
            </a:r>
            <a:r>
              <a:rPr lang="nb-NO" dirty="0"/>
              <a:t> 39</a:t>
            </a:r>
          </a:p>
        </p:txBody>
      </p:sp>
      <p:sp>
        <p:nvSpPr>
          <p:cNvPr id="12" name="Ellipse 11"/>
          <p:cNvSpPr/>
          <p:nvPr/>
        </p:nvSpPr>
        <p:spPr>
          <a:xfrm>
            <a:off x="974785" y="5850007"/>
            <a:ext cx="690113" cy="6456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/>
        </p:nvSpPr>
        <p:spPr>
          <a:xfrm rot="3183293">
            <a:off x="9304919" y="5409496"/>
            <a:ext cx="216809" cy="1368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/>
              <p:cNvSpPr/>
              <p:nvPr/>
            </p:nvSpPr>
            <p:spPr>
              <a:xfrm>
                <a:off x="1754606" y="6443801"/>
                <a:ext cx="4614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ktangel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606" y="6443801"/>
                <a:ext cx="461408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ktangel 14"/>
              <p:cNvSpPr/>
              <p:nvPr/>
            </p:nvSpPr>
            <p:spPr>
              <a:xfrm>
                <a:off x="346554" y="5632266"/>
                <a:ext cx="4667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Rektangel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54" y="5632266"/>
                <a:ext cx="46673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15"/>
              <p:cNvSpPr/>
              <p:nvPr/>
            </p:nvSpPr>
            <p:spPr>
              <a:xfrm>
                <a:off x="9996925" y="6443670"/>
                <a:ext cx="4614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Rektangel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6925" y="6443670"/>
                <a:ext cx="461408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ktangel 16"/>
              <p:cNvSpPr/>
              <p:nvPr/>
            </p:nvSpPr>
            <p:spPr>
              <a:xfrm>
                <a:off x="8383972" y="5768850"/>
                <a:ext cx="4666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ktangel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3972" y="5768850"/>
                <a:ext cx="46660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Rett linje 18"/>
          <p:cNvCxnSpPr/>
          <p:nvPr/>
        </p:nvCxnSpPr>
        <p:spPr>
          <a:xfrm>
            <a:off x="740095" y="5704921"/>
            <a:ext cx="0" cy="969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 flipV="1">
            <a:off x="504069" y="6495691"/>
            <a:ext cx="1514512" cy="2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/>
          <p:nvPr/>
        </p:nvCxnSpPr>
        <p:spPr>
          <a:xfrm>
            <a:off x="8791628" y="5768850"/>
            <a:ext cx="0" cy="969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/>
          <p:cNvCxnSpPr/>
          <p:nvPr/>
        </p:nvCxnSpPr>
        <p:spPr>
          <a:xfrm flipV="1">
            <a:off x="8555602" y="6559620"/>
            <a:ext cx="1514512" cy="2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25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Running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models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054" y="1823821"/>
            <a:ext cx="5963933" cy="2152955"/>
          </a:xfrm>
          <a:prstGeom prst="rect">
            <a:avLst/>
          </a:prstGeom>
        </p:spPr>
      </p:pic>
      <p:pic>
        <p:nvPicPr>
          <p:cNvPr id="7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80162" y="1823821"/>
            <a:ext cx="6932422" cy="27671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kstSylinder 5"/>
          <p:cNvSpPr txBox="1"/>
          <p:nvPr/>
        </p:nvSpPr>
        <p:spPr>
          <a:xfrm>
            <a:off x="759125" y="4289581"/>
            <a:ext cx="3717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No </a:t>
            </a:r>
            <a:r>
              <a:rPr lang="nb-NO" dirty="0" err="1"/>
              <a:t>reported</a:t>
            </a:r>
            <a:r>
              <a:rPr lang="nb-NO" dirty="0"/>
              <a:t> </a:t>
            </a:r>
            <a:r>
              <a:rPr lang="nb-NO" dirty="0" err="1"/>
              <a:t>errors</a:t>
            </a:r>
            <a:r>
              <a:rPr lang="nb-NO" dirty="0"/>
              <a:t>  !</a:t>
            </a:r>
          </a:p>
        </p:txBody>
      </p:sp>
      <p:sp>
        <p:nvSpPr>
          <p:cNvPr id="9" name="Rektangel 8"/>
          <p:cNvSpPr/>
          <p:nvPr/>
        </p:nvSpPr>
        <p:spPr>
          <a:xfrm>
            <a:off x="5084062" y="4688002"/>
            <a:ext cx="5250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Helvetica Neue"/>
              </a:rPr>
              <a:t> Bayesian Fraction of Missing Information (BFMI) </a:t>
            </a:r>
            <a:endParaRPr lang="nb-NO" dirty="0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162" y="5057334"/>
            <a:ext cx="3114675" cy="695325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8435440" y="5057334"/>
            <a:ext cx="17581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Related</a:t>
            </a:r>
            <a:r>
              <a:rPr lang="nb-NO" dirty="0"/>
              <a:t> to </a:t>
            </a:r>
          </a:p>
          <a:p>
            <a:r>
              <a:rPr lang="nb-NO" dirty="0"/>
              <a:t>lag 1 </a:t>
            </a:r>
            <a:r>
              <a:rPr lang="nb-NO" dirty="0" err="1"/>
              <a:t>correlation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of</a:t>
            </a:r>
            <a:r>
              <a:rPr lang="nb-NO" dirty="0"/>
              <a:t> log </a:t>
            </a:r>
            <a:r>
              <a:rPr lang="nb-NO" dirty="0" err="1"/>
              <a:t>posterior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2437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Result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chain</a:t>
            </a:r>
            <a:r>
              <a:rPr lang="nb-NO" dirty="0"/>
              <a:t>: 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19637"/>
          <a:stretch/>
        </p:blipFill>
        <p:spPr>
          <a:xfrm>
            <a:off x="1024013" y="1825625"/>
            <a:ext cx="4922005" cy="3496873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b="19637"/>
          <a:stretch/>
        </p:blipFill>
        <p:spPr>
          <a:xfrm>
            <a:off x="6227357" y="1825625"/>
            <a:ext cx="5071286" cy="3496873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10360325" y="2242868"/>
            <a:ext cx="405441" cy="25361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5147095" y="2242868"/>
            <a:ext cx="405441" cy="25361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838200" y="5739741"/>
            <a:ext cx="4468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Effective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samples </a:t>
            </a:r>
            <a:r>
              <a:rPr lang="nb-NO" dirty="0" err="1"/>
              <a:t>consistently</a:t>
            </a:r>
            <a:r>
              <a:rPr lang="nb-NO" dirty="0"/>
              <a:t> </a:t>
            </a:r>
            <a:r>
              <a:rPr lang="nb-NO" dirty="0" err="1"/>
              <a:t>high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49244" y="5739741"/>
            <a:ext cx="5260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Effective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samples variable and </a:t>
            </a:r>
            <a:r>
              <a:rPr lang="nb-NO" dirty="0" err="1"/>
              <a:t>low</a:t>
            </a:r>
            <a:r>
              <a:rPr lang="nb-NO" dirty="0"/>
              <a:t> or </a:t>
            </a:r>
            <a:r>
              <a:rPr lang="nb-NO" dirty="0" err="1"/>
              <a:t>some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373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Output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48113"/>
            <a:ext cx="5181600" cy="3906361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48113"/>
            <a:ext cx="5181600" cy="3906361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4313205" y="4658260"/>
            <a:ext cx="100841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200" dirty="0"/>
              <a:t>Log </a:t>
            </a:r>
            <a:r>
              <a:rPr lang="nb-NO" sz="1200" dirty="0" err="1"/>
              <a:t>posterior</a:t>
            </a:r>
            <a:endParaRPr lang="nb-NO" sz="12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9727718" y="4658732"/>
            <a:ext cx="100841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200" dirty="0"/>
              <a:t>Log </a:t>
            </a:r>
            <a:r>
              <a:rPr lang="nb-NO" sz="1200" dirty="0" err="1"/>
              <a:t>posterior</a:t>
            </a:r>
            <a:endParaRPr lang="nb-NO" sz="12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2656936" y="5954474"/>
            <a:ext cx="5776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The </a:t>
            </a:r>
            <a:r>
              <a:rPr lang="nb-NO" dirty="0" err="1"/>
              <a:t>models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but</a:t>
            </a:r>
            <a:r>
              <a:rPr lang="nb-NO" dirty="0"/>
              <a:t> log </a:t>
            </a:r>
            <a:r>
              <a:rPr lang="nb-NO" dirty="0" err="1"/>
              <a:t>posterior</a:t>
            </a:r>
            <a:r>
              <a:rPr lang="nb-NO" dirty="0"/>
              <a:t> is different </a:t>
            </a:r>
            <a:r>
              <a:rPr lang="nb-NO" dirty="0" err="1"/>
              <a:t>why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31142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8367" y="168026"/>
            <a:ext cx="10515600" cy="1325563"/>
          </a:xfrm>
        </p:spPr>
        <p:txBody>
          <a:bodyPr/>
          <a:lstStyle/>
          <a:p>
            <a:r>
              <a:rPr lang="nb-NO" dirty="0" err="1"/>
              <a:t>Credibility</a:t>
            </a:r>
            <a:r>
              <a:rPr lang="nb-NO" dirty="0"/>
              <a:t> </a:t>
            </a:r>
            <a:r>
              <a:rPr lang="nb-NO" dirty="0" err="1"/>
              <a:t>intervals</a:t>
            </a:r>
            <a:endParaRPr lang="nb-NO" dirty="0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4191" y="1825625"/>
            <a:ext cx="4297618" cy="4351338"/>
          </a:xfrm>
          <a:prstGeom prst="rect">
            <a:avLst/>
          </a:prstGeom>
        </p:spPr>
      </p:pic>
      <p:pic>
        <p:nvPicPr>
          <p:cNvPr id="7" name="Plassholder for innhold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65559" y="1825625"/>
            <a:ext cx="4297618" cy="4351338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658761" y="1493589"/>
            <a:ext cx="11248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/>
              <a:t>plot(fit1,pars = c("</a:t>
            </a:r>
            <a:r>
              <a:rPr lang="nb-NO" sz="1400" dirty="0" err="1"/>
              <a:t>mu</a:t>
            </a:r>
            <a:r>
              <a:rPr lang="nb-NO" sz="1400" dirty="0"/>
              <a:t>", "tau", "eta"),</a:t>
            </a:r>
            <a:r>
              <a:rPr lang="nb-NO" sz="1400" dirty="0" err="1"/>
              <a:t>ci_level</a:t>
            </a:r>
            <a:r>
              <a:rPr lang="nb-NO" sz="1400" dirty="0"/>
              <a:t> = 0.95,outer_level = 0.99)                plot(fit2,pars = c("</a:t>
            </a:r>
            <a:r>
              <a:rPr lang="nb-NO" sz="1400" dirty="0" err="1"/>
              <a:t>mu</a:t>
            </a:r>
            <a:r>
              <a:rPr lang="nb-NO" sz="1400" dirty="0"/>
              <a:t>", "tau", "eta"),</a:t>
            </a:r>
            <a:r>
              <a:rPr lang="nb-NO" sz="1400" dirty="0" err="1"/>
              <a:t>ci_level</a:t>
            </a:r>
            <a:r>
              <a:rPr lang="nb-NO" sz="1400" dirty="0"/>
              <a:t> = 0.95,outer_level = 0.99)</a:t>
            </a:r>
          </a:p>
        </p:txBody>
      </p:sp>
    </p:spTree>
    <p:extLst>
      <p:ext uri="{BB962C8B-B14F-4D97-AF65-F5344CB8AC3E}">
        <p14:creationId xmlns:p14="http://schemas.microsoft.com/office/powerpoint/2010/main" val="1774662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Convergence</a:t>
            </a:r>
            <a:r>
              <a:rPr lang="nb-NO" dirty="0"/>
              <a:t> for MCMC, </a:t>
            </a:r>
            <a:r>
              <a:rPr lang="nb-NO" dirty="0" err="1"/>
              <a:t>cumulative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mu</a:t>
            </a:r>
            <a:endParaRPr lang="nb-NO" dirty="0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0191" y="1825625"/>
            <a:ext cx="4297618" cy="4351338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4191" y="1825625"/>
            <a:ext cx="429761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27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Convergence</a:t>
            </a:r>
            <a:r>
              <a:rPr lang="nb-NO" dirty="0"/>
              <a:t> for MCMC, </a:t>
            </a:r>
            <a:r>
              <a:rPr lang="nb-NO" dirty="0" err="1"/>
              <a:t>cumulative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tau</a:t>
            </a:r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4191" y="1825625"/>
            <a:ext cx="4297618" cy="4351338"/>
          </a:xfrm>
          <a:prstGeom prst="rect">
            <a:avLst/>
          </a:prstGeom>
        </p:spPr>
      </p:pic>
      <p:pic>
        <p:nvPicPr>
          <p:cNvPr id="9" name="Plassholder for innhold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80191" y="1825625"/>
            <a:ext cx="4297618" cy="4351338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0146890" y="2802194"/>
            <a:ext cx="678426" cy="77674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419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Likelihood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0191" y="1825625"/>
            <a:ext cx="4297618" cy="4351338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571" y="1825624"/>
            <a:ext cx="4297619" cy="4351339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10154764" y="1825624"/>
            <a:ext cx="678426" cy="77674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982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Result</a:t>
            </a:r>
            <a:r>
              <a:rPr lang="nb-NO" dirty="0"/>
              <a:t> MCMC </a:t>
            </a:r>
            <a:r>
              <a:rPr lang="nb-NO" dirty="0" err="1"/>
              <a:t>long</a:t>
            </a:r>
            <a:endParaRPr lang="nb-NO" dirty="0"/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1031" y="1825625"/>
            <a:ext cx="4297618" cy="4351338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/>
          </p:cNvPicPr>
          <p:nvPr>
            <p:ph sz="half" idx="2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5894" b="5149"/>
          <a:stretch/>
        </p:blipFill>
        <p:spPr>
          <a:xfrm>
            <a:off x="1879599" y="1912843"/>
            <a:ext cx="3663643" cy="4106957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379840" y="1415026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>
                <a:solidFill>
                  <a:srgbClr val="C00000"/>
                </a:solidFill>
              </a:rPr>
              <a:t>Transformed</a:t>
            </a:r>
            <a:endParaRPr lang="nb-NO" sz="2400" dirty="0">
              <a:solidFill>
                <a:srgbClr val="C00000"/>
              </a:solidFill>
            </a:endParaRPr>
          </a:p>
        </p:txBody>
      </p:sp>
      <p:sp>
        <p:nvSpPr>
          <p:cNvPr id="7" name="Plassholder for innhold 2"/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The </a:t>
            </a:r>
            <a:r>
              <a:rPr lang="nb-NO" dirty="0" err="1"/>
              <a:t>Transformed</a:t>
            </a:r>
            <a:r>
              <a:rPr lang="nb-NO" dirty="0"/>
              <a:t> </a:t>
            </a:r>
            <a:r>
              <a:rPr lang="nb-NO" dirty="0" err="1"/>
              <a:t>approach</a:t>
            </a:r>
            <a:r>
              <a:rPr lang="nb-NO" dirty="0"/>
              <a:t> has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convergence</a:t>
            </a:r>
            <a:r>
              <a:rPr lang="nb-NO" dirty="0"/>
              <a:t> </a:t>
            </a:r>
            <a:r>
              <a:rPr lang="nb-NO" dirty="0" err="1"/>
              <a:t>properties</a:t>
            </a:r>
            <a:endParaRPr lang="nb-NO" dirty="0"/>
          </a:p>
          <a:p>
            <a:r>
              <a:rPr lang="nb-NO" dirty="0"/>
              <a:t>In a </a:t>
            </a:r>
            <a:r>
              <a:rPr lang="nb-NO" dirty="0" err="1"/>
              <a:t>long</a:t>
            </a:r>
            <a:r>
              <a:rPr lang="nb-NO" dirty="0"/>
              <a:t> run 100000 samples</a:t>
            </a:r>
          </a:p>
          <a:p>
            <a:r>
              <a:rPr lang="nb-NO" dirty="0"/>
              <a:t>The </a:t>
            </a:r>
            <a:r>
              <a:rPr lang="nb-NO" dirty="0" err="1"/>
              <a:t>difference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chains</a:t>
            </a:r>
            <a:r>
              <a:rPr lang="nb-NO" dirty="0"/>
              <a:t> is not </a:t>
            </a:r>
            <a:r>
              <a:rPr lang="nb-NO" dirty="0" err="1"/>
              <a:t>large</a:t>
            </a:r>
            <a:endParaRPr lang="nb-NO" dirty="0"/>
          </a:p>
          <a:p>
            <a:r>
              <a:rPr lang="nb-NO" dirty="0" err="1"/>
              <a:t>Results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effect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coaching</a:t>
            </a:r>
            <a:r>
              <a:rPr lang="nb-NO" dirty="0"/>
              <a:t> is not </a:t>
            </a:r>
            <a:r>
              <a:rPr lang="nb-NO" dirty="0" err="1"/>
              <a:t>significant</a:t>
            </a:r>
            <a:r>
              <a:rPr lang="nb-NO" dirty="0"/>
              <a:t> 5%-</a:t>
            </a:r>
            <a:r>
              <a:rPr lang="nb-NO" dirty="0" err="1"/>
              <a:t>level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has a </a:t>
            </a:r>
            <a:r>
              <a:rPr lang="nb-NO" dirty="0" err="1"/>
              <a:t>strong</a:t>
            </a:r>
            <a:r>
              <a:rPr lang="nb-NO" dirty="0"/>
              <a:t> </a:t>
            </a:r>
            <a:r>
              <a:rPr lang="nb-NO" dirty="0" err="1"/>
              <a:t>indication</a:t>
            </a:r>
            <a:endParaRPr lang="nb-NO" dirty="0"/>
          </a:p>
          <a:p>
            <a:pPr lvl="1"/>
            <a:r>
              <a:rPr lang="nb-NO" dirty="0"/>
              <a:t>The «</a:t>
            </a:r>
            <a:r>
              <a:rPr lang="nb-NO" dirty="0" err="1"/>
              <a:t>good</a:t>
            </a:r>
            <a:r>
              <a:rPr lang="nb-NO" dirty="0"/>
              <a:t>» </a:t>
            </a:r>
            <a:r>
              <a:rPr lang="nb-NO" dirty="0" err="1"/>
              <a:t>school</a:t>
            </a:r>
            <a:r>
              <a:rPr lang="nb-NO" dirty="0"/>
              <a:t> </a:t>
            </a:r>
            <a:r>
              <a:rPr lang="nb-NO" dirty="0" err="1"/>
              <a:t>appears</a:t>
            </a:r>
            <a:r>
              <a:rPr lang="nb-NO" dirty="0"/>
              <a:t> as a «</a:t>
            </a:r>
            <a:r>
              <a:rPr lang="nb-NO" dirty="0" err="1"/>
              <a:t>lucky</a:t>
            </a:r>
            <a:r>
              <a:rPr lang="nb-NO" dirty="0"/>
              <a:t> </a:t>
            </a:r>
            <a:r>
              <a:rPr lang="nb-NO" dirty="0" err="1"/>
              <a:t>shot</a:t>
            </a:r>
            <a:r>
              <a:rPr lang="nb-NO" dirty="0"/>
              <a:t>»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8727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Bayes</a:t>
            </a:r>
            <a:r>
              <a:rPr lang="nb-NO" dirty="0"/>
              <a:t> in STAN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The same STAN program </a:t>
            </a:r>
            <a:r>
              <a:rPr lang="nb-NO" dirty="0" err="1"/>
              <a:t>can</a:t>
            </a:r>
            <a:r>
              <a:rPr lang="nb-NO" dirty="0"/>
              <a:t> be used to make </a:t>
            </a:r>
            <a:r>
              <a:rPr lang="nb-NO" dirty="0" err="1"/>
              <a:t>inference</a:t>
            </a:r>
            <a:r>
              <a:rPr lang="nb-NO" dirty="0"/>
              <a:t> by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bayes</a:t>
            </a:r>
            <a:r>
              <a:rPr lang="nb-NO" dirty="0"/>
              <a:t> </a:t>
            </a:r>
          </a:p>
          <a:p>
            <a:r>
              <a:rPr lang="nb-NO" dirty="0" err="1"/>
              <a:t>Rather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stan()</a:t>
            </a:r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vb</a:t>
            </a:r>
            <a:r>
              <a:rPr lang="nb-NO" dirty="0"/>
              <a:t>()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476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399" y="-92075"/>
            <a:ext cx="10515600" cy="1325563"/>
          </a:xfrm>
        </p:spPr>
        <p:txBody>
          <a:bodyPr/>
          <a:lstStyle/>
          <a:p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Bayes</a:t>
            </a:r>
            <a:r>
              <a:rPr lang="nb-NO" dirty="0"/>
              <a:t> in STAN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399" y="1117600"/>
            <a:ext cx="5036390" cy="5536481"/>
          </a:xfrm>
        </p:spPr>
        <p:txBody>
          <a:bodyPr>
            <a:noAutofit/>
          </a:bodyPr>
          <a:lstStyle/>
          <a:p>
            <a:r>
              <a:rPr lang="nb-NO" sz="2000" dirty="0" err="1"/>
              <a:t>vb</a:t>
            </a:r>
            <a:r>
              <a:rPr lang="nb-NO" sz="2000" dirty="0"/>
              <a:t>(</a:t>
            </a:r>
            <a:r>
              <a:rPr lang="nb-NO" sz="2000" dirty="0" err="1"/>
              <a:t>object</a:t>
            </a:r>
            <a:r>
              <a:rPr lang="nb-NO" sz="2000" dirty="0"/>
              <a:t>, </a:t>
            </a:r>
            <a:br>
              <a:rPr lang="nb-NO" sz="2000" dirty="0"/>
            </a:br>
            <a:r>
              <a:rPr lang="nb-NO" sz="2000" dirty="0"/>
              <a:t>data = list(), </a:t>
            </a:r>
            <a:br>
              <a:rPr lang="nb-NO" sz="2000" dirty="0"/>
            </a:br>
            <a:r>
              <a:rPr lang="nb-NO" sz="2000" dirty="0"/>
              <a:t>pars = NA, </a:t>
            </a:r>
            <a:br>
              <a:rPr lang="nb-NO" sz="2000" dirty="0"/>
            </a:br>
            <a:r>
              <a:rPr lang="nb-NO" sz="2000" dirty="0" err="1"/>
              <a:t>include</a:t>
            </a:r>
            <a:r>
              <a:rPr lang="nb-NO" sz="2000" dirty="0"/>
              <a:t> = TRUE,</a:t>
            </a:r>
            <a:br>
              <a:rPr lang="nb-NO" sz="2000" dirty="0"/>
            </a:br>
            <a:r>
              <a:rPr lang="nb-NO" sz="2000" dirty="0" err="1"/>
              <a:t>init</a:t>
            </a:r>
            <a:r>
              <a:rPr lang="nb-NO" sz="2000" dirty="0"/>
              <a:t> = 'random', </a:t>
            </a:r>
            <a:br>
              <a:rPr lang="nb-NO" sz="2000" dirty="0"/>
            </a:br>
            <a:r>
              <a:rPr lang="nb-NO" sz="2000" dirty="0" err="1"/>
              <a:t>check_data</a:t>
            </a:r>
            <a:r>
              <a:rPr lang="nb-NO" sz="2000" dirty="0"/>
              <a:t> = TRUE, </a:t>
            </a:r>
            <a:br>
              <a:rPr lang="nb-NO" sz="2000" dirty="0"/>
            </a:br>
            <a:r>
              <a:rPr lang="nb-NO" sz="2000" dirty="0" err="1"/>
              <a:t>sample_file</a:t>
            </a:r>
            <a:r>
              <a:rPr lang="nb-NO" sz="2000" dirty="0"/>
              <a:t> = </a:t>
            </a:r>
            <a:r>
              <a:rPr lang="nb-NO" sz="2000" dirty="0" err="1"/>
              <a:t>tempfile</a:t>
            </a:r>
            <a:r>
              <a:rPr lang="nb-NO" sz="2000" dirty="0"/>
              <a:t>(</a:t>
            </a:r>
            <a:r>
              <a:rPr lang="nb-NO" sz="2000" dirty="0" err="1"/>
              <a:t>fileext</a:t>
            </a:r>
            <a:r>
              <a:rPr lang="nb-NO" sz="2000" dirty="0"/>
              <a:t> = '.</a:t>
            </a:r>
            <a:r>
              <a:rPr lang="nb-NO" sz="2000" dirty="0" err="1"/>
              <a:t>csv</a:t>
            </a:r>
            <a:r>
              <a:rPr lang="nb-NO" sz="2000" dirty="0"/>
              <a:t>'),</a:t>
            </a:r>
            <a:br>
              <a:rPr lang="nb-NO" sz="2000" dirty="0"/>
            </a:br>
            <a:r>
              <a:rPr lang="nb-NO" sz="2000" dirty="0" err="1"/>
              <a:t>algorithm</a:t>
            </a:r>
            <a:r>
              <a:rPr lang="nb-NO" sz="2000" dirty="0"/>
              <a:t> = c("</a:t>
            </a:r>
            <a:r>
              <a:rPr lang="nb-NO" sz="2000" dirty="0" err="1"/>
              <a:t>meanfield</a:t>
            </a:r>
            <a:r>
              <a:rPr lang="nb-NO" sz="2000" dirty="0"/>
              <a:t>", "fullrank"),</a:t>
            </a:r>
            <a:br>
              <a:rPr lang="nb-NO" sz="2000" dirty="0"/>
            </a:br>
            <a:r>
              <a:rPr lang="nb-NO" sz="2000" dirty="0" err="1"/>
              <a:t>importance_resampling</a:t>
            </a:r>
            <a:r>
              <a:rPr lang="nb-NO" sz="2000" dirty="0"/>
              <a:t> = FALSE, </a:t>
            </a:r>
            <a:br>
              <a:rPr lang="nb-NO" sz="2000" dirty="0"/>
            </a:br>
            <a:r>
              <a:rPr lang="nb-NO" sz="2000" dirty="0" err="1"/>
              <a:t>keep_every</a:t>
            </a:r>
            <a:r>
              <a:rPr lang="nb-NO" sz="2000" dirty="0"/>
              <a:t> = 1,  </a:t>
            </a:r>
            <a:br>
              <a:rPr lang="nb-NO" sz="2000" dirty="0"/>
            </a:br>
            <a:r>
              <a:rPr lang="nb-NO" sz="2000" dirty="0"/>
              <a:t>...) 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 err="1"/>
              <a:t>Making</a:t>
            </a:r>
            <a:r>
              <a:rPr lang="nb-NO" sz="2000" dirty="0"/>
              <a:t> a </a:t>
            </a:r>
            <a:r>
              <a:rPr lang="nb-NO" sz="2000" dirty="0" err="1"/>
              <a:t>stanmodel</a:t>
            </a:r>
            <a:endParaRPr lang="nb-NO" sz="2000" dirty="0"/>
          </a:p>
          <a:p>
            <a:r>
              <a:rPr lang="nb-NO" sz="2000" dirty="0" err="1"/>
              <a:t>stan_model</a:t>
            </a:r>
            <a:r>
              <a:rPr lang="nb-NO" sz="2000" dirty="0"/>
              <a:t>(file, </a:t>
            </a:r>
            <a:br>
              <a:rPr lang="nb-NO" sz="2000" dirty="0"/>
            </a:br>
            <a:r>
              <a:rPr lang="nb-NO" sz="2000" dirty="0" err="1"/>
              <a:t>model_name</a:t>
            </a:r>
            <a:r>
              <a:rPr lang="nb-NO" sz="2000" dirty="0"/>
              <a:t> = "</a:t>
            </a:r>
            <a:r>
              <a:rPr lang="nb-NO" sz="2000" dirty="0" err="1"/>
              <a:t>anon_model</a:t>
            </a:r>
            <a:r>
              <a:rPr lang="nb-NO" sz="2000" dirty="0"/>
              <a:t>", </a:t>
            </a:r>
            <a:br>
              <a:rPr lang="nb-NO" sz="2000" dirty="0"/>
            </a:br>
            <a:r>
              <a:rPr lang="nb-NO" sz="2000" dirty="0" err="1"/>
              <a:t>model_code</a:t>
            </a:r>
            <a:r>
              <a:rPr lang="nb-NO" sz="2000" dirty="0"/>
              <a:t> = "", </a:t>
            </a:r>
            <a:br>
              <a:rPr lang="nb-NO" sz="2000" dirty="0"/>
            </a:br>
            <a:r>
              <a:rPr lang="nb-NO" sz="2000" dirty="0"/>
              <a:t>…)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199" y="1299414"/>
            <a:ext cx="5654615" cy="4937484"/>
          </a:xfrm>
        </p:spPr>
        <p:txBody>
          <a:bodyPr>
            <a:normAutofit fontScale="55000" lnSpcReduction="20000"/>
          </a:bodyPr>
          <a:lstStyle/>
          <a:p>
            <a:r>
              <a:rPr lang="en-US" sz="2500" dirty="0"/>
              <a:t>object	An object of class </a:t>
            </a:r>
            <a:r>
              <a:rPr lang="en-US" sz="2500" dirty="0" err="1"/>
              <a:t>stanmodel</a:t>
            </a:r>
            <a:r>
              <a:rPr lang="en-US" sz="2500" dirty="0"/>
              <a:t>.</a:t>
            </a:r>
          </a:p>
          <a:p>
            <a:r>
              <a:rPr lang="en-US" sz="2500" dirty="0"/>
              <a:t>data	A named list or environment providing the data for the model </a:t>
            </a:r>
          </a:p>
          <a:p>
            <a:r>
              <a:rPr lang="en-US" sz="2500" dirty="0" err="1"/>
              <a:t>Check_data</a:t>
            </a:r>
            <a:r>
              <a:rPr lang="en-US" sz="2500" dirty="0"/>
              <a:t>	 Logical, defaulting to TRUE. If TRUE the data will be preprocessed; otherwise not. </a:t>
            </a:r>
          </a:p>
          <a:p>
            <a:r>
              <a:rPr lang="en-US" sz="2500" dirty="0"/>
              <a:t>algorithm	</a:t>
            </a:r>
          </a:p>
          <a:p>
            <a:pPr lvl="1"/>
            <a:r>
              <a:rPr lang="en-US" sz="2500" dirty="0"/>
              <a:t>Either "</a:t>
            </a:r>
            <a:r>
              <a:rPr lang="en-US" sz="2500" dirty="0" err="1"/>
              <a:t>meanfield</a:t>
            </a:r>
            <a:r>
              <a:rPr lang="en-US" sz="2500" dirty="0"/>
              <a:t>" (the default) or The "</a:t>
            </a:r>
            <a:r>
              <a:rPr lang="en-US" sz="2500" dirty="0" err="1"/>
              <a:t>meanfield</a:t>
            </a:r>
            <a:r>
              <a:rPr lang="en-US" sz="2500" dirty="0"/>
              <a:t>" option uses a fully factorized Gaussian for the approximation </a:t>
            </a:r>
          </a:p>
          <a:p>
            <a:pPr lvl="1"/>
            <a:r>
              <a:rPr lang="en-US" sz="2500" dirty="0"/>
              <a:t>"</a:t>
            </a:r>
            <a:r>
              <a:rPr lang="en-US" sz="2500" dirty="0" err="1"/>
              <a:t>fullrank</a:t>
            </a:r>
            <a:r>
              <a:rPr lang="en-US" sz="2500" dirty="0"/>
              <a:t>", indicating which </a:t>
            </a:r>
            <a:r>
              <a:rPr lang="en-US" sz="2500" dirty="0" err="1"/>
              <a:t>variational</a:t>
            </a:r>
            <a:r>
              <a:rPr lang="en-US" sz="2500" dirty="0"/>
              <a:t> inference algorithm is used. whereas the </a:t>
            </a:r>
            <a:r>
              <a:rPr lang="en-US" sz="2500" dirty="0" err="1"/>
              <a:t>fullrank</a:t>
            </a:r>
            <a:r>
              <a:rPr lang="en-US" sz="2500" dirty="0"/>
              <a:t> option uses a Gaussian with a full-rank covariance matrix for the approximation. Details and additional references are available in the Stan manual.</a:t>
            </a:r>
          </a:p>
          <a:p>
            <a:r>
              <a:rPr lang="en-US" sz="2500" dirty="0" err="1"/>
              <a:t>importance_resampling</a:t>
            </a:r>
            <a:r>
              <a:rPr lang="en-US" sz="2500" dirty="0"/>
              <a:t>: Logical scalar (defaulting to FALSE) indicating whether to do importance resampling to adjust the draws at the optimum to be more like draws from the posterior distribution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 dirty="0" err="1"/>
              <a:t>StanModel</a:t>
            </a:r>
            <a:endParaRPr lang="en-US" sz="2500" dirty="0"/>
          </a:p>
          <a:p>
            <a:r>
              <a:rPr lang="en-US" sz="2500" dirty="0"/>
              <a:t>file:	The path to the Stan program. Use  a .</a:t>
            </a:r>
            <a:r>
              <a:rPr lang="en-US" sz="2500" dirty="0" err="1"/>
              <a:t>stan</a:t>
            </a:r>
            <a:r>
              <a:rPr lang="en-US" sz="2500" dirty="0"/>
              <a:t> extension on file</a:t>
            </a:r>
          </a:p>
          <a:p>
            <a:r>
              <a:rPr lang="en-US" sz="2500" dirty="0" err="1"/>
              <a:t>model_code</a:t>
            </a:r>
            <a:r>
              <a:rPr lang="en-US" sz="2500" dirty="0"/>
              <a:t>: A  character string either containing the model definition</a:t>
            </a:r>
          </a:p>
          <a:p>
            <a:r>
              <a:rPr lang="en-US" sz="2500" dirty="0" err="1"/>
              <a:t>model_name</a:t>
            </a:r>
            <a:r>
              <a:rPr lang="en-US" sz="2500" dirty="0"/>
              <a:t>: A string to use as the name of the model; (affects the name used in printed messages)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1537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Running</a:t>
            </a:r>
            <a:r>
              <a:rPr lang="nb-NO" dirty="0"/>
              <a:t> </a:t>
            </a:r>
            <a:r>
              <a:rPr lang="nb-NO" dirty="0" err="1"/>
              <a:t>Variational</a:t>
            </a:r>
            <a:r>
              <a:rPr lang="nb-NO" dirty="0"/>
              <a:t> </a:t>
            </a:r>
            <a:r>
              <a:rPr lang="nb-NO" dirty="0" err="1"/>
              <a:t>Bayes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71336"/>
          <a:stretch/>
        </p:blipFill>
        <p:spPr>
          <a:xfrm>
            <a:off x="749300" y="1495425"/>
            <a:ext cx="5181600" cy="676275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10281" b="18345"/>
          <a:stretch/>
        </p:blipFill>
        <p:spPr>
          <a:xfrm>
            <a:off x="749300" y="2171701"/>
            <a:ext cx="5181600" cy="237490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1" y="4876802"/>
            <a:ext cx="5562600" cy="1727068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838200" y="442278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…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699" y="1648911"/>
            <a:ext cx="5575301" cy="3420479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 rotWithShape="1">
          <a:blip r:embed="rId5"/>
          <a:srcRect l="47795" t="94834" r="-1" b="-22"/>
          <a:stretch/>
        </p:blipFill>
        <p:spPr>
          <a:xfrm>
            <a:off x="5292745" y="5476884"/>
            <a:ext cx="6899255" cy="420686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5"/>
          <a:srcRect l="920" t="95611" r="51727" b="620"/>
          <a:stretch/>
        </p:blipFill>
        <p:spPr>
          <a:xfrm>
            <a:off x="2365214" y="5205021"/>
            <a:ext cx="6258086" cy="305586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4791456" y="6083808"/>
            <a:ext cx="1520445" cy="22125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/>
        </p:nvSpPr>
        <p:spPr>
          <a:xfrm>
            <a:off x="1618464" y="3877056"/>
            <a:ext cx="1661184" cy="12192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/>
          <p:cNvSpPr txBox="1"/>
          <p:nvPr/>
        </p:nvSpPr>
        <p:spPr>
          <a:xfrm>
            <a:off x="6661209" y="6019887"/>
            <a:ext cx="518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Results</a:t>
            </a:r>
            <a:r>
              <a:rPr lang="nb-NO" sz="2400" dirty="0"/>
              <a:t> </a:t>
            </a:r>
            <a:r>
              <a:rPr lang="nb-NO" sz="2400" dirty="0" err="1"/>
              <a:t>are</a:t>
            </a:r>
            <a:r>
              <a:rPr lang="nb-NO" sz="2400" dirty="0"/>
              <a:t> not   </a:t>
            </a:r>
            <a:r>
              <a:rPr lang="nb-NO" sz="2400" dirty="0" err="1"/>
              <a:t>trusted</a:t>
            </a:r>
            <a:r>
              <a:rPr lang="nb-NO" sz="2400" dirty="0"/>
              <a:t> by </a:t>
            </a:r>
            <a:r>
              <a:rPr lang="nb-NO" sz="2400" dirty="0" err="1"/>
              <a:t>developer</a:t>
            </a:r>
            <a:r>
              <a:rPr lang="nb-NO" sz="2400" dirty="0"/>
              <a:t> </a:t>
            </a:r>
            <a:r>
              <a:rPr lang="nb-NO" sz="2400" dirty="0">
                <a:sym typeface="Wingdings" panose="05000000000000000000" pitchFamily="2" charset="2"/>
              </a:rPr>
              <a:t>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4175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Full rank VB -  </a:t>
            </a:r>
            <a:r>
              <a:rPr lang="nb-NO" dirty="0" err="1"/>
              <a:t>compared</a:t>
            </a:r>
            <a:r>
              <a:rPr lang="nb-NO" dirty="0"/>
              <a:t> to MCMC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1031" y="1825625"/>
            <a:ext cx="4297618" cy="4351338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89290" y="1825625"/>
            <a:ext cx="4522839" cy="4351338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6882581" y="1406013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Transformed</a:t>
            </a:r>
            <a:endParaRPr lang="nb-NO" sz="2400" dirty="0"/>
          </a:p>
        </p:txBody>
      </p:sp>
      <p:pic>
        <p:nvPicPr>
          <p:cNvPr id="7" name="Plassholder for innhold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1377" b="9449"/>
          <a:stretch/>
        </p:blipFill>
        <p:spPr>
          <a:xfrm>
            <a:off x="2082799" y="1951101"/>
            <a:ext cx="2342897" cy="3940175"/>
          </a:xfrm>
          <a:prstGeom prst="rect">
            <a:avLst/>
          </a:prstGeom>
        </p:spPr>
      </p:pic>
      <p:pic>
        <p:nvPicPr>
          <p:cNvPr id="8" name="Plassholder for innhold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2029" b="6530"/>
          <a:stretch/>
        </p:blipFill>
        <p:spPr>
          <a:xfrm>
            <a:off x="7073900" y="1951101"/>
            <a:ext cx="2355233" cy="4067175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1677086" y="6227243"/>
            <a:ext cx="2146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MCMC  </a:t>
            </a:r>
            <a:r>
              <a:rPr lang="nb-NO" dirty="0"/>
              <a:t>/ VB full rank</a:t>
            </a:r>
          </a:p>
        </p:txBody>
      </p:sp>
      <p:sp>
        <p:nvSpPr>
          <p:cNvPr id="10" name="Rektangel 9"/>
          <p:cNvSpPr/>
          <p:nvPr/>
        </p:nvSpPr>
        <p:spPr>
          <a:xfrm>
            <a:off x="7073900" y="6227243"/>
            <a:ext cx="2146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MCMC  </a:t>
            </a:r>
            <a:r>
              <a:rPr lang="nb-NO" dirty="0"/>
              <a:t>/ VB full rank</a:t>
            </a:r>
          </a:p>
        </p:txBody>
      </p:sp>
    </p:spTree>
    <p:extLst>
      <p:ext uri="{BB962C8B-B14F-4D97-AF65-F5344CB8AC3E}">
        <p14:creationId xmlns:p14="http://schemas.microsoft.com/office/powerpoint/2010/main" val="3533561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VB -  </a:t>
            </a:r>
            <a:r>
              <a:rPr lang="nb-NO" dirty="0" err="1"/>
              <a:t>compared</a:t>
            </a:r>
            <a:r>
              <a:rPr lang="nb-NO" dirty="0"/>
              <a:t> to MCMC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1031" y="1825625"/>
            <a:ext cx="4297618" cy="4351338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89290" y="1825625"/>
            <a:ext cx="4522839" cy="4351338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6882581" y="1406013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Transformed</a:t>
            </a:r>
            <a:endParaRPr lang="nb-NO" sz="2400" dirty="0"/>
          </a:p>
        </p:txBody>
      </p:sp>
      <p:pic>
        <p:nvPicPr>
          <p:cNvPr id="7" name="Plassholder for innhold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0150" b="8866"/>
          <a:stretch/>
        </p:blipFill>
        <p:spPr>
          <a:xfrm>
            <a:off x="1892300" y="1939925"/>
            <a:ext cx="2807522" cy="3965575"/>
          </a:xfrm>
          <a:prstGeom prst="rect">
            <a:avLst/>
          </a:prstGeom>
        </p:spPr>
      </p:pic>
      <p:pic>
        <p:nvPicPr>
          <p:cNvPr id="8" name="Plassholder for innhold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0668" b="7698"/>
          <a:stretch/>
        </p:blipFill>
        <p:spPr>
          <a:xfrm>
            <a:off x="7086600" y="1939925"/>
            <a:ext cx="2696496" cy="4016375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1677086" y="6227243"/>
            <a:ext cx="2435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MCMC  </a:t>
            </a:r>
            <a:r>
              <a:rPr lang="nb-NO" dirty="0"/>
              <a:t>/ VB </a:t>
            </a:r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7073900" y="6227243"/>
            <a:ext cx="2577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MCMC  </a:t>
            </a:r>
            <a:r>
              <a:rPr lang="nb-NO" dirty="0"/>
              <a:t>/  VB </a:t>
            </a:r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9892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«Short» MCMC </a:t>
            </a:r>
            <a:r>
              <a:rPr lang="nb-NO" dirty="0" err="1"/>
              <a:t>compared</a:t>
            </a:r>
            <a:r>
              <a:rPr lang="nb-NO" dirty="0"/>
              <a:t> to MCMC </a:t>
            </a:r>
          </a:p>
        </p:txBody>
      </p:sp>
      <p:pic>
        <p:nvPicPr>
          <p:cNvPr id="11" name="Plassholder for innhol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1031" y="1825625"/>
            <a:ext cx="4297618" cy="4351338"/>
          </a:xfrm>
          <a:prstGeom prst="rect">
            <a:avLst/>
          </a:prstGeom>
        </p:spPr>
      </p:pic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89290" y="1825625"/>
            <a:ext cx="4522839" cy="4351338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6882581" y="1406013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Transformed</a:t>
            </a:r>
            <a:endParaRPr lang="nb-NO" sz="2400" dirty="0"/>
          </a:p>
        </p:txBody>
      </p:sp>
      <p:pic>
        <p:nvPicPr>
          <p:cNvPr id="17" name="Plassholder for innhold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4673" b="6239"/>
          <a:stretch/>
        </p:blipFill>
        <p:spPr>
          <a:xfrm>
            <a:off x="1892299" y="1927225"/>
            <a:ext cx="3685509" cy="4079875"/>
          </a:xfrm>
          <a:prstGeom prst="rect">
            <a:avLst/>
          </a:prstGeom>
        </p:spPr>
      </p:pic>
      <p:pic>
        <p:nvPicPr>
          <p:cNvPr id="18" name="Plassholder for innhold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1288" b="6822"/>
          <a:stretch/>
        </p:blipFill>
        <p:spPr>
          <a:xfrm>
            <a:off x="7099299" y="1927225"/>
            <a:ext cx="3812509" cy="4054475"/>
          </a:xfrm>
          <a:prstGeom prst="rect">
            <a:avLst/>
          </a:prstGeom>
        </p:spPr>
      </p:pic>
      <p:sp>
        <p:nvSpPr>
          <p:cNvPr id="19" name="Rektangel 18"/>
          <p:cNvSpPr/>
          <p:nvPr/>
        </p:nvSpPr>
        <p:spPr>
          <a:xfrm>
            <a:off x="1677086" y="622724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MCMC </a:t>
            </a:r>
            <a:r>
              <a:rPr lang="nb-NO" dirty="0" err="1">
                <a:solidFill>
                  <a:srgbClr val="C00000"/>
                </a:solidFill>
              </a:rPr>
              <a:t>long</a:t>
            </a:r>
            <a:r>
              <a:rPr lang="nb-NO" dirty="0">
                <a:solidFill>
                  <a:srgbClr val="C00000"/>
                </a:solidFill>
              </a:rPr>
              <a:t>  </a:t>
            </a:r>
            <a:r>
              <a:rPr lang="nb-NO" dirty="0"/>
              <a:t>/ MCMC </a:t>
            </a:r>
            <a:r>
              <a:rPr lang="nb-NO" dirty="0" err="1"/>
              <a:t>short</a:t>
            </a:r>
            <a:endParaRPr lang="nb-NO" dirty="0"/>
          </a:p>
        </p:txBody>
      </p:sp>
      <p:sp>
        <p:nvSpPr>
          <p:cNvPr id="20" name="Rektangel 19"/>
          <p:cNvSpPr/>
          <p:nvPr/>
        </p:nvSpPr>
        <p:spPr>
          <a:xfrm>
            <a:off x="7150786" y="622724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MCMC </a:t>
            </a:r>
            <a:r>
              <a:rPr lang="nb-NO" dirty="0" err="1">
                <a:solidFill>
                  <a:srgbClr val="C00000"/>
                </a:solidFill>
              </a:rPr>
              <a:t>long</a:t>
            </a:r>
            <a:r>
              <a:rPr lang="nb-NO" dirty="0">
                <a:solidFill>
                  <a:srgbClr val="C00000"/>
                </a:solidFill>
              </a:rPr>
              <a:t>  </a:t>
            </a:r>
            <a:r>
              <a:rPr lang="nb-NO" dirty="0"/>
              <a:t>/ MCMC </a:t>
            </a:r>
            <a:r>
              <a:rPr lang="nb-NO" dirty="0" err="1"/>
              <a:t>short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1418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4191" y="1825625"/>
            <a:ext cx="4297618" cy="4351338"/>
          </a:xfrm>
          <a:prstGeom prst="rect">
            <a:avLst/>
          </a:prstGeom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Joint </a:t>
            </a:r>
            <a:r>
              <a:rPr lang="nb-NO" dirty="0" err="1"/>
              <a:t>distribution</a:t>
            </a:r>
            <a:r>
              <a:rPr lang="nb-NO" dirty="0"/>
              <a:t> MCMC</a:t>
            </a:r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80191" y="1825625"/>
            <a:ext cx="4297618" cy="4351338"/>
          </a:xfrm>
          <a:prstGeom prst="rect">
            <a:avLst/>
          </a:prstGeom>
        </p:spPr>
      </p:pic>
      <p:cxnSp>
        <p:nvCxnSpPr>
          <p:cNvPr id="11" name="Rett linje 10"/>
          <p:cNvCxnSpPr/>
          <p:nvPr/>
        </p:nvCxnSpPr>
        <p:spPr>
          <a:xfrm flipV="1">
            <a:off x="3938016" y="2816352"/>
            <a:ext cx="914400" cy="2791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 flipH="1" flipV="1">
            <a:off x="2109216" y="2657856"/>
            <a:ext cx="621792" cy="2840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/>
          <p:cNvSpPr txBox="1"/>
          <p:nvPr/>
        </p:nvSpPr>
        <p:spPr>
          <a:xfrm>
            <a:off x="6882581" y="1406013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22" name="TekstSylinder 21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Transformed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32604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1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0191" y="1825625"/>
            <a:ext cx="4297618" cy="4351338"/>
          </a:xfrm>
          <a:prstGeom prst="rect">
            <a:avLst/>
          </a:prstGeom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Joint </a:t>
            </a:r>
            <a:r>
              <a:rPr lang="nb-NO" dirty="0" err="1"/>
              <a:t>distribution</a:t>
            </a:r>
            <a:r>
              <a:rPr lang="nb-NO" dirty="0"/>
              <a:t>   VB full rank</a:t>
            </a:r>
          </a:p>
        </p:txBody>
      </p:sp>
      <p:cxnSp>
        <p:nvCxnSpPr>
          <p:cNvPr id="10" name="Rett linje 9"/>
          <p:cNvCxnSpPr/>
          <p:nvPr/>
        </p:nvCxnSpPr>
        <p:spPr>
          <a:xfrm flipV="1">
            <a:off x="3938016" y="2816352"/>
            <a:ext cx="914400" cy="2791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 flipH="1" flipV="1">
            <a:off x="2109216" y="2657856"/>
            <a:ext cx="621792" cy="2840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lassholder for innhold 1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4191" y="1825625"/>
            <a:ext cx="4297618" cy="4351338"/>
          </a:xfrm>
          <a:prstGeom prst="rect">
            <a:avLst/>
          </a:prstGeom>
        </p:spPr>
      </p:pic>
      <p:sp>
        <p:nvSpPr>
          <p:cNvPr id="16" name="TekstSylinder 15"/>
          <p:cNvSpPr txBox="1"/>
          <p:nvPr/>
        </p:nvSpPr>
        <p:spPr>
          <a:xfrm>
            <a:off x="6882581" y="1406013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Transformed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51924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Joint </a:t>
            </a:r>
            <a:r>
              <a:rPr lang="nb-NO" dirty="0" err="1"/>
              <a:t>distribution</a:t>
            </a:r>
            <a:r>
              <a:rPr lang="nb-NO" dirty="0"/>
              <a:t>  VB </a:t>
            </a:r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filed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0191" y="1825625"/>
            <a:ext cx="4297618" cy="4351338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4191" y="1825625"/>
            <a:ext cx="4297618" cy="4351338"/>
          </a:xfrm>
          <a:prstGeom prst="rect">
            <a:avLst/>
          </a:prstGeom>
        </p:spPr>
      </p:pic>
      <p:cxnSp>
        <p:nvCxnSpPr>
          <p:cNvPr id="7" name="Rett linje 6"/>
          <p:cNvCxnSpPr/>
          <p:nvPr/>
        </p:nvCxnSpPr>
        <p:spPr>
          <a:xfrm flipV="1">
            <a:off x="3938016" y="2816352"/>
            <a:ext cx="914400" cy="2791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H="1" flipV="1">
            <a:off x="2109216" y="2657856"/>
            <a:ext cx="621792" cy="2840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/>
          <p:cNvSpPr txBox="1"/>
          <p:nvPr/>
        </p:nvSpPr>
        <p:spPr>
          <a:xfrm>
            <a:off x="6882581" y="1406013"/>
            <a:ext cx="93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Direct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519084" y="1406013"/>
            <a:ext cx="17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err="1"/>
              <a:t>Transformed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54778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1058</Words>
  <Application>Microsoft Office PowerPoint</Application>
  <PresentationFormat>Widescreen</PresentationFormat>
  <Paragraphs>216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-apple-system</vt:lpstr>
      <vt:lpstr>Arial</vt:lpstr>
      <vt:lpstr>Arial Unicode MS</vt:lpstr>
      <vt:lpstr>Calibri</vt:lpstr>
      <vt:lpstr>Calibri Light</vt:lpstr>
      <vt:lpstr>Cambria Math</vt:lpstr>
      <vt:lpstr>Helvetica Neue</vt:lpstr>
      <vt:lpstr>Office-tema</vt:lpstr>
      <vt:lpstr>RSTAN</vt:lpstr>
      <vt:lpstr>Meta analysis of treatment effect 8 schools</vt:lpstr>
      <vt:lpstr>Data from Rubin (1981)</vt:lpstr>
      <vt:lpstr>Running Stan in RStudio</vt:lpstr>
      <vt:lpstr>Content of    .stan file</vt:lpstr>
      <vt:lpstr>Model</vt:lpstr>
      <vt:lpstr>Vectorization of model  conditional independence assumed</vt:lpstr>
      <vt:lpstr>Stan MCMC  parameters</vt:lpstr>
      <vt:lpstr>What does a stan call do in R?</vt:lpstr>
      <vt:lpstr>Running Stan</vt:lpstr>
      <vt:lpstr>Runtime Reported divergence </vt:lpstr>
      <vt:lpstr>The effect of clever transformations</vt:lpstr>
      <vt:lpstr>Running two models</vt:lpstr>
      <vt:lpstr>Result of chain: </vt:lpstr>
      <vt:lpstr>Output</vt:lpstr>
      <vt:lpstr>Credibility intervals</vt:lpstr>
      <vt:lpstr>Convergence for MCMC, cumulative mean mu</vt:lpstr>
      <vt:lpstr>Convergence for MCMC, cumulative mean tau</vt:lpstr>
      <vt:lpstr>Likelihood</vt:lpstr>
      <vt:lpstr>Result MCMC long</vt:lpstr>
      <vt:lpstr>Variational Bayes in STAN</vt:lpstr>
      <vt:lpstr>Variational Bayes in STAN</vt:lpstr>
      <vt:lpstr>Running Variational Bayes</vt:lpstr>
      <vt:lpstr>Full rank VB -  compared to MCMC</vt:lpstr>
      <vt:lpstr>Mean field VB -  compared to MCMC</vt:lpstr>
      <vt:lpstr>«Short» MCMC compared to MCMC </vt:lpstr>
      <vt:lpstr>Joint distribution MCMC</vt:lpstr>
      <vt:lpstr>Joint distribution   VB full rank</vt:lpstr>
      <vt:lpstr>Joint distribution  VB mean filed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RSTAN</dc:title>
  <dc:creator>Katrrine Gilje Kolbjørnsen</dc:creator>
  <cp:lastModifiedBy>Odd Kolbjørnsen</cp:lastModifiedBy>
  <cp:revision>53</cp:revision>
  <dcterms:created xsi:type="dcterms:W3CDTF">2020-04-22T11:17:01Z</dcterms:created>
  <dcterms:modified xsi:type="dcterms:W3CDTF">2021-04-13T13:19:29Z</dcterms:modified>
</cp:coreProperties>
</file>