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4"/>
  </p:sldMasterIdLst>
  <p:notesMasterIdLst>
    <p:notesMasterId r:id="rId12"/>
  </p:notesMasterIdLst>
  <p:sldIdLst>
    <p:sldId id="312" r:id="rId5"/>
    <p:sldId id="289" r:id="rId6"/>
    <p:sldId id="330" r:id="rId7"/>
    <p:sldId id="331" r:id="rId8"/>
    <p:sldId id="333" r:id="rId9"/>
    <p:sldId id="332" r:id="rId10"/>
    <p:sldId id="32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D3B36E-5B18-4529-B17C-5AD8016CB917}" v="6" dt="2023-01-26T11:39:42.49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90" autoAdjust="0"/>
    <p:restoredTop sz="94694"/>
  </p:normalViewPr>
  <p:slideViewPr>
    <p:cSldViewPr snapToGrid="0">
      <p:cViewPr varScale="1">
        <p:scale>
          <a:sx n="120" d="100"/>
          <a:sy n="120" d="100"/>
        </p:scale>
        <p:origin x="192" y="2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D0088D-0C6F-4F10-9041-8675B3131035}" type="datetimeFigureOut">
              <a:rPr lang="nb-NO" smtClean="0"/>
              <a:t>31.01.2023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722038-6CD1-4F55-9CE3-73FF74E371B5}" type="slidenum">
              <a:rPr lang="nb-NO" smtClean="0"/>
              <a:t>‹#›</a:t>
            </a:fld>
            <a:endParaRPr lang="nb-NO"/>
          </a:p>
        </p:txBody>
      </p:sp>
    </p:spTree>
    <p:extLst>
      <p:ext uri="{BB962C8B-B14F-4D97-AF65-F5344CB8AC3E}">
        <p14:creationId xmlns:p14="http://schemas.microsoft.com/office/powerpoint/2010/main" val="694781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Lærerrollen har vært i sterk endring –egentlig over lang tid, men verken utdanningen, utdanningsinstitusjonene, lovverket eller </a:t>
            </a:r>
            <a:r>
              <a:rPr lang="nb-NO" dirty="0" err="1"/>
              <a:t>fagorg</a:t>
            </a:r>
            <a:r>
              <a:rPr lang="nb-NO" dirty="0"/>
              <a:t> har forandret seg. Jeg tror at det er derfor mange nyutdannede faller fra, og at også eldre lærere ser seg om etter annet arbeid. Spesialskoler og spesialinstitusjoner er lagt ned. HVPU-reform osv. Rett til 13-årig skolegang for elevene. Derfor er lærerrollen svært kompleks, og i mange tilfeller er læreren vel så mye en helse- og omsorgsarbeider, som en underviser. Dette legger vi veldig vekt på når vi får studenter., og når vi ansetter. Derfor er vi avhengige av folk som vil jobbe i team, som vil fordele arbeid, involvere seg i eleven og i sine kollegers arbeid. </a:t>
            </a:r>
          </a:p>
        </p:txBody>
      </p:sp>
      <p:sp>
        <p:nvSpPr>
          <p:cNvPr id="4" name="Plassholder for lysbildenummer 3"/>
          <p:cNvSpPr>
            <a:spLocks noGrp="1"/>
          </p:cNvSpPr>
          <p:nvPr>
            <p:ph type="sldNum" sz="quarter" idx="5"/>
          </p:nvPr>
        </p:nvSpPr>
        <p:spPr/>
        <p:txBody>
          <a:bodyPr/>
          <a:lstStyle/>
          <a:p>
            <a:fld id="{AC722038-6CD1-4F55-9CE3-73FF74E371B5}" type="slidenum">
              <a:rPr lang="nb-NO" smtClean="0"/>
              <a:t>3</a:t>
            </a:fld>
            <a:endParaRPr lang="nb-NO"/>
          </a:p>
        </p:txBody>
      </p:sp>
    </p:spTree>
    <p:extLst>
      <p:ext uri="{BB962C8B-B14F-4D97-AF65-F5344CB8AC3E}">
        <p14:creationId xmlns:p14="http://schemas.microsoft.com/office/powerpoint/2010/main" val="774519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God kortfattet: Ikke skrivefeil- husk du er lærer. Ikke </a:t>
            </a:r>
            <a:r>
              <a:rPr lang="nb-NO" dirty="0" err="1"/>
              <a:t>sms</a:t>
            </a:r>
            <a:r>
              <a:rPr lang="nb-NO" dirty="0"/>
              <a:t>-språk. Ikke rams opp CV-en på nytt, men skriv fagene Attest som rengjører fra sommerjobb sier noe om deg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først og tydelig. Høy grad  av forståelse for læreroppdraget som er langt, langt mer enn å undervise fag</a:t>
            </a:r>
          </a:p>
          <a:p>
            <a:endParaRPr lang="nb-NO" dirty="0"/>
          </a:p>
        </p:txBody>
      </p:sp>
      <p:sp>
        <p:nvSpPr>
          <p:cNvPr id="4" name="Plassholder for lysbildenummer 3"/>
          <p:cNvSpPr>
            <a:spLocks noGrp="1"/>
          </p:cNvSpPr>
          <p:nvPr>
            <p:ph type="sldNum" sz="quarter" idx="5"/>
          </p:nvPr>
        </p:nvSpPr>
        <p:spPr/>
        <p:txBody>
          <a:bodyPr/>
          <a:lstStyle/>
          <a:p>
            <a:fld id="{AC722038-6CD1-4F55-9CE3-73FF74E371B5}" type="slidenum">
              <a:rPr lang="nb-NO" smtClean="0"/>
              <a:t>5</a:t>
            </a:fld>
            <a:endParaRPr lang="nb-NO"/>
          </a:p>
        </p:txBody>
      </p:sp>
    </p:spTree>
    <p:extLst>
      <p:ext uri="{BB962C8B-B14F-4D97-AF65-F5344CB8AC3E}">
        <p14:creationId xmlns:p14="http://schemas.microsoft.com/office/powerpoint/2010/main" val="3863454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nb-NO"/>
              <a:t>Klikk for å redigere tittelstil</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96DFF08F-DC6B-4601-B491-B0F83F6DD2DA}" type="datetimeFigureOut">
              <a:rPr lang="en-US" dirty="0"/>
              <a:pPr/>
              <a:t>1/31/23</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FAB73BC-B049-4115-A692-8D63A059BFB8}" type="slidenum">
              <a:rPr lang="en-US" dirty="0"/>
              <a:pPr/>
              <a:t>‹#›</a:t>
            </a:fld>
            <a:endParaRPr lang="en-US" dirty="0"/>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1/31/23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nb-NO"/>
              <a:t>Klikk for å redigere tittelstil</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96DFF08F-DC6B-4601-B491-B0F83F6DD2DA}" type="datetimeFigureOut">
              <a:rPr lang="en-US" dirty="0"/>
              <a:t>1/31/23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1/31/23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1/31/23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1/31/23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1/31/23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nb-NO"/>
              <a:t>Klikk for å redigere tittelstil</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96DFF08F-DC6B-4601-B491-B0F83F6DD2DA}" type="datetimeFigureOut">
              <a:rPr lang="en-US" dirty="0"/>
              <a:t>1/31/23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96DFF08F-DC6B-4601-B491-B0F83F6DD2DA}" type="datetimeFigureOut">
              <a:rPr lang="en-US" dirty="0"/>
              <a:t>1/31/23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1/31/23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1/31/23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96DFF08F-DC6B-4601-B491-B0F83F6DD2DA}" type="datetimeFigureOut">
              <a:rPr lang="en-US" dirty="0"/>
              <a:pPr/>
              <a:t>1/31/23</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a:t>
            </a:r>
          </a:p>
        </p:txBody>
      </p:sp>
      <p:sp>
        <p:nvSpPr>
          <p:cNvPr id="3" name="Undertittel 2"/>
          <p:cNvSpPr>
            <a:spLocks noGrp="1"/>
          </p:cNvSpPr>
          <p:nvPr>
            <p:ph type="subTitle" idx="1"/>
          </p:nvPr>
        </p:nvSpPr>
        <p:spPr/>
        <p:txBody>
          <a:bodyPr/>
          <a:lstStyle/>
          <a:p>
            <a:endParaRPr lang="nb-NO"/>
          </a:p>
        </p:txBody>
      </p:sp>
      <p:pic>
        <p:nvPicPr>
          <p:cNvPr id="8" name="Bilde 7" descr="Et bilde som inneholder tekst&#10;&#10;Automatisk generert beskrivelse">
            <a:extLst>
              <a:ext uri="{FF2B5EF4-FFF2-40B4-BE49-F238E27FC236}">
                <a16:creationId xmlns:a16="http://schemas.microsoft.com/office/drawing/2014/main" id="{992E3CFD-F06C-014D-5662-9EB1576CB9ED}"/>
              </a:ext>
            </a:extLst>
          </p:cNvPr>
          <p:cNvPicPr>
            <a:picLocks noChangeAspect="1"/>
          </p:cNvPicPr>
          <p:nvPr/>
        </p:nvPicPr>
        <p:blipFill>
          <a:blip r:embed="rId2"/>
          <a:stretch>
            <a:fillRect/>
          </a:stretch>
        </p:blipFill>
        <p:spPr>
          <a:xfrm>
            <a:off x="1357312" y="600075"/>
            <a:ext cx="9477375" cy="5586413"/>
          </a:xfrm>
          <a:prstGeom prst="rect">
            <a:avLst/>
          </a:prstGeom>
        </p:spPr>
      </p:pic>
    </p:spTree>
    <p:extLst>
      <p:ext uri="{BB962C8B-B14F-4D97-AF65-F5344CB8AC3E}">
        <p14:creationId xmlns:p14="http://schemas.microsoft.com/office/powerpoint/2010/main" val="288763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7558564" y="609600"/>
            <a:ext cx="3912583" cy="1356360"/>
          </a:xfrm>
        </p:spPr>
        <p:txBody>
          <a:bodyPr>
            <a:normAutofit/>
          </a:bodyPr>
          <a:lstStyle/>
          <a:p>
            <a:r>
              <a:rPr lang="nb-NO" sz="3600"/>
              <a:t>Hammer skole </a:t>
            </a:r>
            <a:br>
              <a:rPr lang="nb-NO" sz="3600"/>
            </a:br>
            <a:endParaRPr lang="nb-NO" sz="3600"/>
          </a:p>
        </p:txBody>
      </p:sp>
      <p:sp>
        <p:nvSpPr>
          <p:cNvPr id="10" name="Rectangle 9">
            <a:extLst>
              <a:ext uri="{FF2B5EF4-FFF2-40B4-BE49-F238E27FC236}">
                <a16:creationId xmlns:a16="http://schemas.microsoft.com/office/drawing/2014/main" id="{F524BD08-3484-4FB4-86F7-3E67F8E2B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2748" y="744836"/>
            <a:ext cx="2079069" cy="234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2185025-FD24-4542-9983-763A3CF3C3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371" y="4066796"/>
            <a:ext cx="2157385" cy="20611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p:cNvPicPr>
            <a:picLocks noChangeAspect="1"/>
          </p:cNvPicPr>
          <p:nvPr/>
        </p:nvPicPr>
        <p:blipFill rotWithShape="1">
          <a:blip r:embed="rId2"/>
          <a:srcRect r="4146" b="-4"/>
          <a:stretch/>
        </p:blipFill>
        <p:spPr>
          <a:xfrm>
            <a:off x="3044815" y="3249974"/>
            <a:ext cx="4027002" cy="2877940"/>
          </a:xfrm>
          <a:prstGeom prst="rect">
            <a:avLst/>
          </a:prstGeom>
        </p:spPr>
      </p:pic>
      <p:pic>
        <p:nvPicPr>
          <p:cNvPr id="4" name="Bilde 3"/>
          <p:cNvPicPr>
            <a:picLocks noChangeAspect="1"/>
          </p:cNvPicPr>
          <p:nvPr/>
        </p:nvPicPr>
        <p:blipFill rotWithShape="1">
          <a:blip r:embed="rId3"/>
          <a:srcRect l="2405"/>
          <a:stretch/>
        </p:blipFill>
        <p:spPr>
          <a:xfrm>
            <a:off x="721369" y="744836"/>
            <a:ext cx="4113439" cy="3161093"/>
          </a:xfrm>
          <a:custGeom>
            <a:avLst/>
            <a:gdLst/>
            <a:ahLst/>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3" name="Plassholder for innhold 2"/>
          <p:cNvSpPr>
            <a:spLocks noGrp="1"/>
          </p:cNvSpPr>
          <p:nvPr>
            <p:ph idx="1"/>
          </p:nvPr>
        </p:nvSpPr>
        <p:spPr>
          <a:xfrm>
            <a:off x="7558564" y="2057400"/>
            <a:ext cx="3912583" cy="4038600"/>
          </a:xfrm>
        </p:spPr>
        <p:txBody>
          <a:bodyPr>
            <a:normAutofit/>
          </a:bodyPr>
          <a:lstStyle/>
          <a:p>
            <a:pPr marL="45720" indent="0">
              <a:buNone/>
            </a:pPr>
            <a:endParaRPr lang="nb-NO" sz="1100" dirty="0"/>
          </a:p>
          <a:p>
            <a:r>
              <a:rPr lang="nb-NO" sz="1100" dirty="0"/>
              <a:t>Universitetsskole for UiO</a:t>
            </a:r>
          </a:p>
          <a:p>
            <a:r>
              <a:rPr lang="nb-NO" sz="1100"/>
              <a:t>320 </a:t>
            </a:r>
            <a:r>
              <a:rPr lang="nb-NO" sz="1100" dirty="0"/>
              <a:t>elever på fire paralleller </a:t>
            </a:r>
          </a:p>
          <a:p>
            <a:r>
              <a:rPr lang="nb-NO" sz="1100" dirty="0"/>
              <a:t>31 lærerstillinger og 4 miljøarbeidere(elevassistenter)</a:t>
            </a:r>
          </a:p>
          <a:p>
            <a:r>
              <a:rPr lang="nb-NO" sz="1100" dirty="0"/>
              <a:t>50/50 kvinner og menn i personalet</a:t>
            </a:r>
          </a:p>
          <a:p>
            <a:r>
              <a:rPr lang="nb-NO" sz="1100" dirty="0"/>
              <a:t>Rektor, ass rektor og </a:t>
            </a:r>
            <a:r>
              <a:rPr lang="nb-NO" sz="1100" dirty="0" err="1"/>
              <a:t>und</a:t>
            </a:r>
            <a:r>
              <a:rPr lang="nb-NO" sz="1100" dirty="0"/>
              <a:t>. Inspektør + rådgiver</a:t>
            </a:r>
          </a:p>
          <a:p>
            <a:r>
              <a:rPr lang="nb-NO" sz="1100" dirty="0"/>
              <a:t>Saksbehandler i 100 % stilling</a:t>
            </a:r>
          </a:p>
          <a:p>
            <a:r>
              <a:rPr lang="nb-NO" sz="1100" dirty="0"/>
              <a:t>Tre teamledere som leder hvert sitt trinn</a:t>
            </a:r>
          </a:p>
          <a:p>
            <a:r>
              <a:rPr lang="nb-NO" sz="1100" dirty="0"/>
              <a:t>tolv profesjonelle veiledere</a:t>
            </a:r>
          </a:p>
          <a:p>
            <a:r>
              <a:rPr lang="nb-NO" sz="1100" dirty="0"/>
              <a:t>Åtte fagkoordinatorer</a:t>
            </a:r>
          </a:p>
          <a:p>
            <a:r>
              <a:rPr lang="nb-NO" sz="1100" dirty="0"/>
              <a:t>PPT i 20 % stilling</a:t>
            </a:r>
          </a:p>
          <a:p>
            <a:r>
              <a:rPr lang="nb-NO" sz="1100" dirty="0"/>
              <a:t>Helsesykepleier i </a:t>
            </a:r>
            <a:r>
              <a:rPr lang="nb-NO" sz="1100" dirty="0" err="1"/>
              <a:t>ca</a:t>
            </a:r>
            <a:r>
              <a:rPr lang="nb-NO" sz="1100" dirty="0"/>
              <a:t> 70 % stilling</a:t>
            </a:r>
          </a:p>
          <a:p>
            <a:pPr marL="45720" indent="0">
              <a:buNone/>
            </a:pPr>
            <a:endParaRPr lang="nb-NO" sz="1100" dirty="0"/>
          </a:p>
        </p:txBody>
      </p:sp>
    </p:spTree>
    <p:extLst>
      <p:ext uri="{BB962C8B-B14F-4D97-AF65-F5344CB8AC3E}">
        <p14:creationId xmlns:p14="http://schemas.microsoft.com/office/powerpoint/2010/main" val="4153767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tel 1">
            <a:extLst>
              <a:ext uri="{FF2B5EF4-FFF2-40B4-BE49-F238E27FC236}">
                <a16:creationId xmlns:a16="http://schemas.microsoft.com/office/drawing/2014/main" id="{76E47498-71AB-48FC-A78A-6937D067535E}"/>
              </a:ext>
            </a:extLst>
          </p:cNvPr>
          <p:cNvSpPr>
            <a:spLocks noGrp="1"/>
          </p:cNvSpPr>
          <p:nvPr>
            <p:ph type="title"/>
          </p:nvPr>
        </p:nvSpPr>
        <p:spPr>
          <a:xfrm>
            <a:off x="441009" y="873457"/>
            <a:ext cx="3273042" cy="5222543"/>
          </a:xfrm>
        </p:spPr>
        <p:txBody>
          <a:bodyPr>
            <a:normAutofit/>
          </a:bodyPr>
          <a:lstStyle/>
          <a:p>
            <a:r>
              <a:rPr lang="nb-NO" sz="2800">
                <a:solidFill>
                  <a:srgbClr val="FFFFFF"/>
                </a:solidFill>
              </a:rPr>
              <a:t>Hva ser du etter, og hva vektlegger du, ​når du skal ansette nye lærere ved din skole?</a:t>
            </a:r>
            <a:br>
              <a:rPr lang="nb-NO" sz="2800">
                <a:solidFill>
                  <a:srgbClr val="FFFFFF"/>
                </a:solidFill>
              </a:rPr>
            </a:br>
            <a:endParaRPr lang="nb-NO" sz="2800">
              <a:solidFill>
                <a:srgbClr val="FFFFFF"/>
              </a:solidFill>
            </a:endParaRPr>
          </a:p>
        </p:txBody>
      </p:sp>
      <p:sp>
        <p:nvSpPr>
          <p:cNvPr id="3" name="Plassholder for innhold 2">
            <a:extLst>
              <a:ext uri="{FF2B5EF4-FFF2-40B4-BE49-F238E27FC236}">
                <a16:creationId xmlns:a16="http://schemas.microsoft.com/office/drawing/2014/main" id="{9C83549E-2C8C-464F-B833-B9C3C3A128A3}"/>
              </a:ext>
            </a:extLst>
          </p:cNvPr>
          <p:cNvSpPr>
            <a:spLocks noGrp="1"/>
          </p:cNvSpPr>
          <p:nvPr>
            <p:ph idx="1"/>
          </p:nvPr>
        </p:nvSpPr>
        <p:spPr>
          <a:xfrm>
            <a:off x="4995081" y="873457"/>
            <a:ext cx="6020790" cy="5222543"/>
          </a:xfrm>
        </p:spPr>
        <p:txBody>
          <a:bodyPr anchor="ctr">
            <a:normAutofit/>
          </a:bodyPr>
          <a:lstStyle/>
          <a:p>
            <a:pPr marL="45720" indent="0">
              <a:buNone/>
            </a:pPr>
            <a:r>
              <a:rPr lang="nb-NO" sz="1700"/>
              <a:t>Ansettelse: en gjensidig avtale mellom arbeidstaker og arbeidsgiver</a:t>
            </a:r>
          </a:p>
          <a:p>
            <a:r>
              <a:rPr lang="nb-NO" sz="1700"/>
              <a:t>Noen som passer inn i vår organisasjon, og </a:t>
            </a:r>
            <a:r>
              <a:rPr lang="nb-NO" sz="1700" b="1"/>
              <a:t>som vil trives </a:t>
            </a:r>
            <a:r>
              <a:rPr lang="nb-NO" sz="1700"/>
              <a:t>med den.</a:t>
            </a:r>
          </a:p>
          <a:p>
            <a:pPr lvl="1"/>
            <a:r>
              <a:rPr lang="nb-NO" sz="1700"/>
              <a:t>På Hammer: </a:t>
            </a:r>
          </a:p>
          <a:p>
            <a:pPr lvl="2"/>
            <a:r>
              <a:rPr lang="nb-NO" sz="1700"/>
              <a:t>Riktig fagkompetanse, men aldri kun ett fag – annen realkompetanse?</a:t>
            </a:r>
          </a:p>
          <a:p>
            <a:pPr lvl="2"/>
            <a:r>
              <a:rPr lang="nb-NO" sz="1700"/>
              <a:t>Bidragsyter i samarbeid og jobbing i ulike profesjonsfellesskap</a:t>
            </a:r>
          </a:p>
          <a:p>
            <a:pPr lvl="2"/>
            <a:r>
              <a:rPr lang="nb-NO" sz="1700"/>
              <a:t>Lederkompetanse </a:t>
            </a:r>
          </a:p>
          <a:p>
            <a:pPr lvl="2"/>
            <a:r>
              <a:rPr lang="nb-NO" sz="1700"/>
              <a:t>Elevsyn </a:t>
            </a:r>
          </a:p>
          <a:p>
            <a:pPr lvl="2"/>
            <a:r>
              <a:rPr lang="nb-NO" sz="1700"/>
              <a:t>Kompetanse i norsk – skriftlig og muntlig</a:t>
            </a:r>
          </a:p>
          <a:p>
            <a:pPr lvl="2"/>
            <a:r>
              <a:rPr lang="nb-NO" sz="1700"/>
              <a:t>Kjønn ?</a:t>
            </a:r>
          </a:p>
          <a:p>
            <a:pPr marL="548640" lvl="2" indent="0">
              <a:buNone/>
            </a:pPr>
            <a:r>
              <a:rPr lang="nb-NO" sz="1700"/>
              <a:t>Høy grad  av forståelse for læreroppdraget som er langt, langt mer enn å undervise fag..</a:t>
            </a:r>
          </a:p>
          <a:p>
            <a:pPr marL="548640" lvl="2" indent="0">
              <a:buNone/>
            </a:pPr>
            <a:endParaRPr lang="nb-NO" sz="1700"/>
          </a:p>
          <a:p>
            <a:pPr marL="548640" lvl="2" indent="0">
              <a:buNone/>
            </a:pPr>
            <a:r>
              <a:rPr lang="nb-NO" sz="1700"/>
              <a:t>HUSK: Vi leter etter en kollega – ikke bare en lærer</a:t>
            </a:r>
          </a:p>
          <a:p>
            <a:pPr lvl="2"/>
            <a:endParaRPr lang="nb-NO" sz="1700"/>
          </a:p>
          <a:p>
            <a:pPr lvl="2"/>
            <a:endParaRPr lang="nb-NO" sz="1700"/>
          </a:p>
        </p:txBody>
      </p:sp>
    </p:spTree>
    <p:extLst>
      <p:ext uri="{BB962C8B-B14F-4D97-AF65-F5344CB8AC3E}">
        <p14:creationId xmlns:p14="http://schemas.microsoft.com/office/powerpoint/2010/main" val="3067423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tel 1">
            <a:extLst>
              <a:ext uri="{FF2B5EF4-FFF2-40B4-BE49-F238E27FC236}">
                <a16:creationId xmlns:a16="http://schemas.microsoft.com/office/drawing/2014/main" id="{E3C69D70-9BD9-4EB3-8726-BB4BC9D7D041}"/>
              </a:ext>
            </a:extLst>
          </p:cNvPr>
          <p:cNvSpPr>
            <a:spLocks noGrp="1"/>
          </p:cNvSpPr>
          <p:nvPr>
            <p:ph type="title"/>
          </p:nvPr>
        </p:nvSpPr>
        <p:spPr>
          <a:xfrm>
            <a:off x="441009" y="873457"/>
            <a:ext cx="3273042" cy="5222543"/>
          </a:xfrm>
        </p:spPr>
        <p:txBody>
          <a:bodyPr>
            <a:normAutofit/>
          </a:bodyPr>
          <a:lstStyle/>
          <a:p>
            <a:r>
              <a:rPr lang="nb-NO" sz="2800">
                <a:solidFill>
                  <a:srgbClr val="FFFFFF"/>
                </a:solidFill>
              </a:rPr>
              <a:t>Hvem deltar vanligvis i ansettelsesprosesser ved skolen?</a:t>
            </a:r>
            <a:br>
              <a:rPr lang="nb-NO" sz="2800">
                <a:solidFill>
                  <a:srgbClr val="FFFFFF"/>
                </a:solidFill>
              </a:rPr>
            </a:br>
            <a:endParaRPr lang="nb-NO" sz="2800">
              <a:solidFill>
                <a:srgbClr val="FFFFFF"/>
              </a:solidFill>
            </a:endParaRPr>
          </a:p>
        </p:txBody>
      </p:sp>
      <p:sp>
        <p:nvSpPr>
          <p:cNvPr id="3" name="Plassholder for innhold 2">
            <a:extLst>
              <a:ext uri="{FF2B5EF4-FFF2-40B4-BE49-F238E27FC236}">
                <a16:creationId xmlns:a16="http://schemas.microsoft.com/office/drawing/2014/main" id="{FF0977A4-318F-4716-A08B-65C099B1C0E9}"/>
              </a:ext>
            </a:extLst>
          </p:cNvPr>
          <p:cNvSpPr>
            <a:spLocks noGrp="1"/>
          </p:cNvSpPr>
          <p:nvPr>
            <p:ph idx="1"/>
          </p:nvPr>
        </p:nvSpPr>
        <p:spPr>
          <a:xfrm>
            <a:off x="4995081" y="873457"/>
            <a:ext cx="6020790" cy="5222543"/>
          </a:xfrm>
        </p:spPr>
        <p:txBody>
          <a:bodyPr anchor="ctr">
            <a:normAutofit/>
          </a:bodyPr>
          <a:lstStyle/>
          <a:p>
            <a:endParaRPr lang="nb-NO" sz="2000"/>
          </a:p>
          <a:p>
            <a:r>
              <a:rPr lang="nb-NO" sz="2000"/>
              <a:t>Tillitsvalgte skal alltid være med. De er også med på å utarbeide utlysningsteksten – som er bindende mht tilsettinger.</a:t>
            </a:r>
          </a:p>
          <a:p>
            <a:r>
              <a:rPr lang="nb-NO" sz="2000"/>
              <a:t>Ellers på Hammer:</a:t>
            </a:r>
          </a:p>
          <a:p>
            <a:pPr lvl="1"/>
            <a:r>
              <a:rPr lang="nb-NO" dirty="0"/>
              <a:t>Rektor og assisterende rektor</a:t>
            </a:r>
          </a:p>
          <a:p>
            <a:pPr lvl="1"/>
            <a:r>
              <a:rPr lang="nb-NO" dirty="0"/>
              <a:t>Noen som innehar denne stillingen i dag</a:t>
            </a:r>
          </a:p>
        </p:txBody>
      </p:sp>
    </p:spTree>
    <p:extLst>
      <p:ext uri="{BB962C8B-B14F-4D97-AF65-F5344CB8AC3E}">
        <p14:creationId xmlns:p14="http://schemas.microsoft.com/office/powerpoint/2010/main" val="3150138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tel 1">
            <a:extLst>
              <a:ext uri="{FF2B5EF4-FFF2-40B4-BE49-F238E27FC236}">
                <a16:creationId xmlns:a16="http://schemas.microsoft.com/office/drawing/2014/main" id="{175AB3CF-D4EB-47DF-A0FA-26FE1AF636C9}"/>
              </a:ext>
            </a:extLst>
          </p:cNvPr>
          <p:cNvSpPr>
            <a:spLocks noGrp="1"/>
          </p:cNvSpPr>
          <p:nvPr>
            <p:ph type="title"/>
          </p:nvPr>
        </p:nvSpPr>
        <p:spPr>
          <a:xfrm>
            <a:off x="441009" y="873457"/>
            <a:ext cx="3273042" cy="5222543"/>
          </a:xfrm>
        </p:spPr>
        <p:txBody>
          <a:bodyPr>
            <a:normAutofit/>
          </a:bodyPr>
          <a:lstStyle/>
          <a:p>
            <a:br>
              <a:rPr lang="nb-NO" sz="2800">
                <a:solidFill>
                  <a:srgbClr val="FFFFFF"/>
                </a:solidFill>
              </a:rPr>
            </a:br>
            <a:r>
              <a:rPr lang="nb-NO" sz="2800">
                <a:solidFill>
                  <a:srgbClr val="FFFFFF"/>
                </a:solidFill>
              </a:rPr>
              <a:t>Har du noen tips til hvordan de kan "stikke seg frem i bunken" på en positiv måte?</a:t>
            </a:r>
            <a:br>
              <a:rPr lang="nb-NO" sz="2800">
                <a:solidFill>
                  <a:srgbClr val="FFFFFF"/>
                </a:solidFill>
              </a:rPr>
            </a:br>
            <a:endParaRPr lang="nb-NO" sz="2800">
              <a:solidFill>
                <a:srgbClr val="FFFFFF"/>
              </a:solidFill>
            </a:endParaRPr>
          </a:p>
        </p:txBody>
      </p:sp>
      <p:sp>
        <p:nvSpPr>
          <p:cNvPr id="3" name="Plassholder for innhold 2">
            <a:extLst>
              <a:ext uri="{FF2B5EF4-FFF2-40B4-BE49-F238E27FC236}">
                <a16:creationId xmlns:a16="http://schemas.microsoft.com/office/drawing/2014/main" id="{72D169D8-EF3F-4EC7-B04B-5B2DFC6498ED}"/>
              </a:ext>
            </a:extLst>
          </p:cNvPr>
          <p:cNvSpPr>
            <a:spLocks noGrp="1"/>
          </p:cNvSpPr>
          <p:nvPr>
            <p:ph idx="1"/>
          </p:nvPr>
        </p:nvSpPr>
        <p:spPr>
          <a:xfrm>
            <a:off x="4995081" y="873457"/>
            <a:ext cx="6020790" cy="5222543"/>
          </a:xfrm>
        </p:spPr>
        <p:txBody>
          <a:bodyPr anchor="ctr">
            <a:normAutofit/>
          </a:bodyPr>
          <a:lstStyle/>
          <a:p>
            <a:r>
              <a:rPr lang="nb-NO" sz="2000"/>
              <a:t>Legg ved </a:t>
            </a:r>
            <a:r>
              <a:rPr lang="nb-NO" sz="2000" b="1"/>
              <a:t>alle</a:t>
            </a:r>
            <a:r>
              <a:rPr lang="nb-NO" sz="2000"/>
              <a:t> attester og vitnemål. Skriv en god, men kortfattet søknad.</a:t>
            </a:r>
          </a:p>
          <a:p>
            <a:r>
              <a:rPr lang="nb-NO" sz="2000" b="1"/>
              <a:t>Synliggjør</a:t>
            </a:r>
            <a:r>
              <a:rPr lang="nb-NO" sz="2000"/>
              <a:t> fagene dine og evt tilleggskompetanse</a:t>
            </a:r>
          </a:p>
          <a:p>
            <a:r>
              <a:rPr lang="nb-NO" sz="2000"/>
              <a:t>Presenter deg – hvem er du?</a:t>
            </a:r>
          </a:p>
          <a:p>
            <a:r>
              <a:rPr lang="nb-NO" sz="2000"/>
              <a:t>Bruk bilde</a:t>
            </a:r>
          </a:p>
          <a:p>
            <a:r>
              <a:rPr lang="nb-NO" sz="2000"/>
              <a:t>Gjerne humor</a:t>
            </a:r>
          </a:p>
          <a:p>
            <a:r>
              <a:rPr lang="nb-NO" sz="2000"/>
              <a:t>Vis fram at du har lest annonsen og lest deg opp på/forhørt deg om skolen</a:t>
            </a:r>
          </a:p>
          <a:p>
            <a:endParaRPr lang="nb-NO" sz="2000"/>
          </a:p>
          <a:p>
            <a:pPr marL="45720" indent="0">
              <a:buNone/>
            </a:pPr>
            <a:r>
              <a:rPr lang="nb-NO" sz="2000"/>
              <a:t>PS: Ikke ødelegg en god søknad med en horribel profil på sosiale medier</a:t>
            </a:r>
          </a:p>
        </p:txBody>
      </p:sp>
    </p:spTree>
    <p:extLst>
      <p:ext uri="{BB962C8B-B14F-4D97-AF65-F5344CB8AC3E}">
        <p14:creationId xmlns:p14="http://schemas.microsoft.com/office/powerpoint/2010/main" val="2216905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tel 1">
            <a:extLst>
              <a:ext uri="{FF2B5EF4-FFF2-40B4-BE49-F238E27FC236}">
                <a16:creationId xmlns:a16="http://schemas.microsoft.com/office/drawing/2014/main" id="{F04EE5B4-6B23-42F8-AEBC-29312053CC0A}"/>
              </a:ext>
            </a:extLst>
          </p:cNvPr>
          <p:cNvSpPr>
            <a:spLocks noGrp="1"/>
          </p:cNvSpPr>
          <p:nvPr>
            <p:ph type="title"/>
          </p:nvPr>
        </p:nvSpPr>
        <p:spPr>
          <a:xfrm>
            <a:off x="441009" y="873457"/>
            <a:ext cx="3273042" cy="5222543"/>
          </a:xfrm>
        </p:spPr>
        <p:txBody>
          <a:bodyPr>
            <a:normAutofit/>
          </a:bodyPr>
          <a:lstStyle/>
          <a:p>
            <a:r>
              <a:rPr lang="nb-NO" sz="2800">
                <a:solidFill>
                  <a:srgbClr val="FFFFFF"/>
                </a:solidFill>
              </a:rPr>
              <a:t>Hva er positivt ved at studentene har deltatt i PROMO? Og hvordan kan de få det frem i søknadsprosessen?</a:t>
            </a:r>
          </a:p>
        </p:txBody>
      </p:sp>
      <p:sp>
        <p:nvSpPr>
          <p:cNvPr id="3" name="Plassholder for innhold 2">
            <a:extLst>
              <a:ext uri="{FF2B5EF4-FFF2-40B4-BE49-F238E27FC236}">
                <a16:creationId xmlns:a16="http://schemas.microsoft.com/office/drawing/2014/main" id="{F3D9FCDB-6603-4199-BCAD-43A25CC68BD7}"/>
              </a:ext>
            </a:extLst>
          </p:cNvPr>
          <p:cNvSpPr>
            <a:spLocks noGrp="1"/>
          </p:cNvSpPr>
          <p:nvPr>
            <p:ph idx="1"/>
          </p:nvPr>
        </p:nvSpPr>
        <p:spPr>
          <a:xfrm>
            <a:off x="4995081" y="873457"/>
            <a:ext cx="6020790" cy="5222543"/>
          </a:xfrm>
        </p:spPr>
        <p:txBody>
          <a:bodyPr anchor="ctr">
            <a:normAutofit/>
          </a:bodyPr>
          <a:lstStyle/>
          <a:p>
            <a:endParaRPr lang="nb-NO" sz="2000" dirty="0"/>
          </a:p>
          <a:p>
            <a:r>
              <a:rPr lang="nb-NO" sz="2000" dirty="0"/>
              <a:t>En høyere bevissthet knyttet til læreroppdraget, og som kan formidle det.</a:t>
            </a:r>
          </a:p>
          <a:p>
            <a:r>
              <a:rPr lang="nb-NO" sz="2000" dirty="0"/>
              <a:t>Som erkjenner at de også må trives med den skolen de kommer til, og som vet hva de bør spørre om for at det skal skje. At det er en gjensidighet og ikke et enveisforhold som skal etableres</a:t>
            </a:r>
          </a:p>
          <a:p>
            <a:r>
              <a:rPr lang="nb-NO" sz="2000" dirty="0"/>
              <a:t>Tips: </a:t>
            </a:r>
          </a:p>
          <a:p>
            <a:pPr marL="45720" indent="0">
              <a:buNone/>
            </a:pPr>
            <a:r>
              <a:rPr lang="nb-NO" sz="2000" dirty="0"/>
              <a:t>	Be om søkerlister</a:t>
            </a:r>
          </a:p>
          <a:p>
            <a:pPr marL="45720" indent="0">
              <a:buNone/>
            </a:pPr>
            <a:r>
              <a:rPr lang="nb-NO" sz="2000" dirty="0"/>
              <a:t>	Spør </a:t>
            </a:r>
            <a:r>
              <a:rPr lang="nb-NO" sz="2000"/>
              <a:t>om     	veiledningsmulighet</a:t>
            </a:r>
            <a:r>
              <a:rPr lang="nb-NO" sz="2000" dirty="0"/>
              <a:t>/profesjonsfellesskap</a:t>
            </a:r>
          </a:p>
        </p:txBody>
      </p:sp>
    </p:spTree>
    <p:extLst>
      <p:ext uri="{BB962C8B-B14F-4D97-AF65-F5344CB8AC3E}">
        <p14:creationId xmlns:p14="http://schemas.microsoft.com/office/powerpoint/2010/main" val="2225946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8DBDA3-652C-4F87-B53B-7F73AC8F4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42187232-3845-418F-A17C-C138F01D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tel 1">
            <a:extLst>
              <a:ext uri="{FF2B5EF4-FFF2-40B4-BE49-F238E27FC236}">
                <a16:creationId xmlns:a16="http://schemas.microsoft.com/office/drawing/2014/main" id="{17B7472F-D74A-4CD7-B4EF-A737EFDACF89}"/>
              </a:ext>
            </a:extLst>
          </p:cNvPr>
          <p:cNvSpPr>
            <a:spLocks noGrp="1"/>
          </p:cNvSpPr>
          <p:nvPr>
            <p:ph type="title"/>
          </p:nvPr>
        </p:nvSpPr>
        <p:spPr>
          <a:xfrm>
            <a:off x="441009" y="873457"/>
            <a:ext cx="3273042" cy="5222543"/>
          </a:xfrm>
        </p:spPr>
        <p:txBody>
          <a:bodyPr>
            <a:normAutofit/>
          </a:bodyPr>
          <a:lstStyle/>
          <a:p>
            <a:br>
              <a:rPr lang="nb-NO" sz="2800">
                <a:solidFill>
                  <a:srgbClr val="FFFFFF"/>
                </a:solidFill>
              </a:rPr>
            </a:br>
            <a:r>
              <a:rPr lang="nb-NO" sz="2800">
                <a:solidFill>
                  <a:srgbClr val="FFFFFF"/>
                </a:solidFill>
              </a:rPr>
              <a:t>Spørsmål?</a:t>
            </a:r>
            <a:br>
              <a:rPr lang="nb-NO" sz="2800">
                <a:solidFill>
                  <a:srgbClr val="FFFFFF"/>
                </a:solidFill>
              </a:rPr>
            </a:br>
            <a:endParaRPr lang="nb-NO" sz="2800">
              <a:solidFill>
                <a:srgbClr val="FFFFFF"/>
              </a:solidFill>
            </a:endParaRPr>
          </a:p>
        </p:txBody>
      </p:sp>
      <p:sp>
        <p:nvSpPr>
          <p:cNvPr id="3" name="Plassholder for innhold 2">
            <a:extLst>
              <a:ext uri="{FF2B5EF4-FFF2-40B4-BE49-F238E27FC236}">
                <a16:creationId xmlns:a16="http://schemas.microsoft.com/office/drawing/2014/main" id="{2FFED5A1-5289-4FF9-8D3F-22FCA1B62F0A}"/>
              </a:ext>
            </a:extLst>
          </p:cNvPr>
          <p:cNvSpPr>
            <a:spLocks noGrp="1"/>
          </p:cNvSpPr>
          <p:nvPr>
            <p:ph idx="1"/>
          </p:nvPr>
        </p:nvSpPr>
        <p:spPr>
          <a:xfrm>
            <a:off x="4995081" y="873457"/>
            <a:ext cx="6020790" cy="5222543"/>
          </a:xfrm>
        </p:spPr>
        <p:txBody>
          <a:bodyPr anchor="ctr">
            <a:normAutofit/>
          </a:bodyPr>
          <a:lstStyle/>
          <a:p>
            <a:pPr marL="45720" indent="0">
              <a:buNone/>
            </a:pPr>
            <a:endParaRPr lang="nb-NO" sz="3200" dirty="0"/>
          </a:p>
          <a:p>
            <a:pPr marL="45720" indent="0">
              <a:buNone/>
            </a:pPr>
            <a:endParaRPr lang="nb-NO" sz="3200" dirty="0"/>
          </a:p>
          <a:p>
            <a:pPr marL="45720" indent="0">
              <a:buNone/>
            </a:pPr>
            <a:endParaRPr lang="nb-NO" sz="3200" dirty="0"/>
          </a:p>
          <a:p>
            <a:pPr marL="45720" indent="0">
              <a:buNone/>
            </a:pPr>
            <a:endParaRPr lang="nb-NO" sz="3200" dirty="0"/>
          </a:p>
          <a:p>
            <a:pPr marL="45720" indent="0">
              <a:buNone/>
            </a:pPr>
            <a:endParaRPr lang="nb-NO" sz="3200" dirty="0"/>
          </a:p>
          <a:p>
            <a:pPr marL="45720" indent="0">
              <a:buNone/>
            </a:pPr>
            <a:r>
              <a:rPr lang="nb-NO" sz="3200" dirty="0"/>
              <a:t>LYKKE TIL MED JOBBSØKINGEN</a:t>
            </a:r>
          </a:p>
        </p:txBody>
      </p:sp>
      <p:pic>
        <p:nvPicPr>
          <p:cNvPr id="5" name="Bilde 4" descr="Et bilde som inneholder himmel, utendørs, gress, person&#10;&#10;Automatisk generert beskrivelse">
            <a:extLst>
              <a:ext uri="{FF2B5EF4-FFF2-40B4-BE49-F238E27FC236}">
                <a16:creationId xmlns:a16="http://schemas.microsoft.com/office/drawing/2014/main" id="{06A86A6F-A699-FF39-C3B5-E4F0E3B51022}"/>
              </a:ext>
            </a:extLst>
          </p:cNvPr>
          <p:cNvPicPr>
            <a:picLocks noChangeAspect="1"/>
          </p:cNvPicPr>
          <p:nvPr/>
        </p:nvPicPr>
        <p:blipFill>
          <a:blip r:embed="rId2"/>
          <a:stretch>
            <a:fillRect/>
          </a:stretch>
        </p:blipFill>
        <p:spPr>
          <a:xfrm>
            <a:off x="4995081" y="873457"/>
            <a:ext cx="5806269" cy="3010320"/>
          </a:xfrm>
          <a:prstGeom prst="rect">
            <a:avLst/>
          </a:prstGeom>
        </p:spPr>
      </p:pic>
    </p:spTree>
    <p:extLst>
      <p:ext uri="{BB962C8B-B14F-4D97-AF65-F5344CB8AC3E}">
        <p14:creationId xmlns:p14="http://schemas.microsoft.com/office/powerpoint/2010/main" val="2853218756"/>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F19B2B09CDA26459A80409D3ED5EEC5" ma:contentTypeVersion="14" ma:contentTypeDescription="Opprett et nytt dokument." ma:contentTypeScope="" ma:versionID="7f1a6f722c93682c30b5f5d989fb2b32">
  <xsd:schema xmlns:xsd="http://www.w3.org/2001/XMLSchema" xmlns:xs="http://www.w3.org/2001/XMLSchema" xmlns:p="http://schemas.microsoft.com/office/2006/metadata/properties" xmlns:ns2="aea3ea46-cda9-4b5d-89c0-25b86380505a" xmlns:ns3="b6bbcb4c-a64e-4bdc-b35c-a4f2ce6cc329" targetNamespace="http://schemas.microsoft.com/office/2006/metadata/properties" ma:root="true" ma:fieldsID="94a7a26e009585058ea469ecc9cc0b30" ns2:_="" ns3:_="">
    <xsd:import namespace="aea3ea46-cda9-4b5d-89c0-25b86380505a"/>
    <xsd:import namespace="b6bbcb4c-a64e-4bdc-b35c-a4f2ce6cc32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a3ea46-cda9-4b5d-89c0-25b8638050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emerkelapper" ma:readOnly="false" ma:fieldId="{5cf76f15-5ced-4ddc-b409-7134ff3c332f}" ma:taxonomyMulti="true" ma:sspId="b11e50e7-da05-47c5-86ac-738b8efbdd3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6bbcb4c-a64e-4bdc-b35c-a4f2ce6cc329"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1" nillable="true" ma:displayName="Taxonomy Catch All Column" ma:hidden="true" ma:list="{cfd7692b-220f-41e0-aa83-eb5e64794a8d}" ma:internalName="TaxCatchAll" ma:showField="CatchAllData" ma:web="b6bbcb4c-a64e-4bdc-b35c-a4f2ce6cc3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ea3ea46-cda9-4b5d-89c0-25b86380505a">
      <Terms xmlns="http://schemas.microsoft.com/office/infopath/2007/PartnerControls"/>
    </lcf76f155ced4ddcb4097134ff3c332f>
    <TaxCatchAll xmlns="b6bbcb4c-a64e-4bdc-b35c-a4f2ce6cc329" xsi:nil="true"/>
  </documentManagement>
</p:properties>
</file>

<file path=customXml/itemProps1.xml><?xml version="1.0" encoding="utf-8"?>
<ds:datastoreItem xmlns:ds="http://schemas.openxmlformats.org/officeDocument/2006/customXml" ds:itemID="{9EFF5ED4-5BEF-4BBC-A4CE-6F55443B4B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a3ea46-cda9-4b5d-89c0-25b86380505a"/>
    <ds:schemaRef ds:uri="b6bbcb4c-a64e-4bdc-b35c-a4f2ce6cc3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C248C1-9273-410B-961B-6892FD7B7EED}">
  <ds:schemaRefs>
    <ds:schemaRef ds:uri="http://schemas.microsoft.com/sharepoint/v3/contenttype/forms"/>
  </ds:schemaRefs>
</ds:datastoreItem>
</file>

<file path=customXml/itemProps3.xml><?xml version="1.0" encoding="utf-8"?>
<ds:datastoreItem xmlns:ds="http://schemas.openxmlformats.org/officeDocument/2006/customXml" ds:itemID="{257AA403-142B-4522-9E05-6EB2D49278E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702a5d7d-258f-4a3f-a2f3-2a09e69801c4"/>
    <ds:schemaRef ds:uri="829b4fc8-3758-4d84-be18-e3c7e93f9c2f"/>
    <ds:schemaRef ds:uri="http://www.w3.org/XML/1998/namespace"/>
    <ds:schemaRef ds:uri="http://purl.org/dc/dcmitype/"/>
    <ds:schemaRef ds:uri="aea3ea46-cda9-4b5d-89c0-25b86380505a"/>
    <ds:schemaRef ds:uri="b6bbcb4c-a64e-4bdc-b35c-a4f2ce6cc329"/>
  </ds:schemaRefs>
</ds:datastoreItem>
</file>

<file path=docProps/app.xml><?xml version="1.0" encoding="utf-8"?>
<Properties xmlns="http://schemas.openxmlformats.org/officeDocument/2006/extended-properties" xmlns:vt="http://schemas.openxmlformats.org/officeDocument/2006/docPropsVTypes">
  <Template>TM03457444[[fn=Basis]]</Template>
  <TotalTime>22369</TotalTime>
  <Words>583</Words>
  <Application>Microsoft Macintosh PowerPoint</Application>
  <PresentationFormat>Widescreen</PresentationFormat>
  <Paragraphs>61</Paragraphs>
  <Slides>7</Slides>
  <Notes>2</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7</vt:i4>
      </vt:variant>
    </vt:vector>
  </HeadingPairs>
  <TitlesOfParts>
    <vt:vector size="10" baseType="lpstr">
      <vt:lpstr>Calibri</vt:lpstr>
      <vt:lpstr>Corbel</vt:lpstr>
      <vt:lpstr>Basis</vt:lpstr>
      <vt:lpstr>**</vt:lpstr>
      <vt:lpstr>Hammer skole  </vt:lpstr>
      <vt:lpstr>Hva ser du etter, og hva vektlegger du, ​når du skal ansette nye lærere ved din skole? </vt:lpstr>
      <vt:lpstr>Hvem deltar vanligvis i ansettelsesprosesser ved skolen? </vt:lpstr>
      <vt:lpstr> Har du noen tips til hvordan de kan "stikke seg frem i bunken" på en positiv måte? </vt:lpstr>
      <vt:lpstr>Hva er positivt ved at studentene har deltatt i PROMO? Og hvordan kan de få det frem i søknadsprosessen?</vt:lpstr>
      <vt:lpstr> Spørsmål?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Kollektive læringsprosesser</dc:title>
  <dc:creator>Marianne Egeberg Kolobekken</dc:creator>
  <cp:lastModifiedBy>Ane Krogsæter Aarre</cp:lastModifiedBy>
  <cp:revision>135</cp:revision>
  <dcterms:created xsi:type="dcterms:W3CDTF">2016-10-25T08:45:26Z</dcterms:created>
  <dcterms:modified xsi:type="dcterms:W3CDTF">2023-01-31T14:56:48Z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0x0101005F19B2B09CDA26459A80409D3ED5EEC5</vt:lpwstr>
  </property>
  <property fmtid="{D5CDD505-2E9C-101B-9397-08002B2CF9AE}" pid="3" name="MediaServiceImageTags">
    <vt:lpwstr/>
  </property>
</Properties>
</file>