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8" r:id="rId2"/>
    <p:sldId id="256" r:id="rId3"/>
    <p:sldId id="257" r:id="rId4"/>
    <p:sldId id="288" r:id="rId5"/>
    <p:sldId id="297" r:id="rId6"/>
    <p:sldId id="335" r:id="rId7"/>
    <p:sldId id="280" r:id="rId8"/>
    <p:sldId id="281" r:id="rId9"/>
    <p:sldId id="298" r:id="rId10"/>
    <p:sldId id="289" r:id="rId11"/>
    <p:sldId id="292" r:id="rId12"/>
    <p:sldId id="334" r:id="rId13"/>
    <p:sldId id="278" r:id="rId14"/>
    <p:sldId id="303" r:id="rId15"/>
    <p:sldId id="295" r:id="rId16"/>
    <p:sldId id="305" r:id="rId17"/>
    <p:sldId id="284" r:id="rId18"/>
    <p:sldId id="290" r:id="rId19"/>
    <p:sldId id="299" r:id="rId20"/>
    <p:sldId id="279" r:id="rId21"/>
    <p:sldId id="300" r:id="rId22"/>
    <p:sldId id="294" r:id="rId23"/>
    <p:sldId id="296" r:id="rId24"/>
    <p:sldId id="282" r:id="rId25"/>
    <p:sldId id="277" r:id="rId26"/>
    <p:sldId id="304" r:id="rId2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3028C3-B60F-DE47-8EB0-9D32DE11F035}" v="3" dt="2023-01-27T09:35:08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56"/>
    <p:restoredTop sz="83096"/>
  </p:normalViewPr>
  <p:slideViewPr>
    <p:cSldViewPr snapToGrid="0" snapToObjects="1" showGuides="1">
      <p:cViewPr varScale="1">
        <p:scale>
          <a:sx n="71" d="100"/>
          <a:sy n="71" d="100"/>
        </p:scale>
        <p:origin x="176" y="80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716AC-B390-4F40-8778-3A261453624D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672CA-9905-234C-9E00-8A81620BD4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550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A4-ark</a:t>
            </a:r>
          </a:p>
          <a:p>
            <a:r>
              <a:rPr lang="nb-NO" dirty="0"/>
              <a:t>Penner</a:t>
            </a:r>
          </a:p>
          <a:p>
            <a:r>
              <a:rPr lang="nb-NO" dirty="0"/>
              <a:t>Post-its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5556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Bør </a:t>
            </a:r>
            <a:r>
              <a:rPr lang="nb-NO" sz="1200" dirty="0" err="1"/>
              <a:t>ein</a:t>
            </a:r>
            <a:r>
              <a:rPr lang="nb-NO" sz="1200" dirty="0"/>
              <a:t> ringe?</a:t>
            </a:r>
            <a:endParaRPr lang="nb-NO" sz="11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612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317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7096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Ringe? </a:t>
            </a:r>
            <a:br>
              <a:rPr lang="nb-NO" dirty="0"/>
            </a:br>
            <a:r>
              <a:rPr lang="nb-NO" dirty="0"/>
              <a:t>Heilt ok om </a:t>
            </a:r>
            <a:r>
              <a:rPr lang="nb-NO" dirty="0" err="1"/>
              <a:t>ein</a:t>
            </a:r>
            <a:r>
              <a:rPr lang="nb-NO" dirty="0"/>
              <a:t> har reelle spørsmål.</a:t>
            </a:r>
          </a:p>
          <a:p>
            <a:r>
              <a:rPr lang="nb-NO" dirty="0"/>
              <a:t>For å stikke seg ut? Kjem litt an på t.d. kor mange som søker.</a:t>
            </a:r>
          </a:p>
          <a:p>
            <a:r>
              <a:rPr lang="nb-NO" dirty="0"/>
              <a:t>Kan </a:t>
            </a:r>
            <a:r>
              <a:rPr lang="nb-NO" dirty="0" err="1"/>
              <a:t>vere</a:t>
            </a:r>
            <a:r>
              <a:rPr lang="nb-NO" dirty="0"/>
              <a:t> </a:t>
            </a:r>
            <a:r>
              <a:rPr lang="nb-NO" dirty="0" err="1"/>
              <a:t>eit</a:t>
            </a:r>
            <a:r>
              <a:rPr lang="nb-NO" dirty="0"/>
              <a:t> poeng om du har </a:t>
            </a:r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dirty="0" err="1"/>
              <a:t>uvanleg</a:t>
            </a:r>
            <a:r>
              <a:rPr lang="nb-NO" dirty="0"/>
              <a:t> bakgrunn.</a:t>
            </a:r>
          </a:p>
          <a:p>
            <a:r>
              <a:rPr lang="nb-NO" dirty="0"/>
              <a:t>Du taper nok </a:t>
            </a:r>
            <a:r>
              <a:rPr lang="nb-NO" dirty="0" err="1"/>
              <a:t>ikkje</a:t>
            </a:r>
            <a:r>
              <a:rPr lang="nb-NO" dirty="0"/>
              <a:t> på det, men </a:t>
            </a:r>
            <a:r>
              <a:rPr lang="nb-NO" dirty="0" err="1"/>
              <a:t>sjeldan</a:t>
            </a:r>
            <a:r>
              <a:rPr lang="nb-NO" dirty="0"/>
              <a:t> </a:t>
            </a:r>
            <a:r>
              <a:rPr lang="nb-NO" dirty="0" err="1"/>
              <a:t>ein</a:t>
            </a:r>
            <a:r>
              <a:rPr lang="nb-NO" dirty="0"/>
              <a:t> fordel.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971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Andre </a:t>
            </a:r>
            <a:r>
              <a:rPr lang="nb-NO" dirty="0" err="1"/>
              <a:t>innspel</a:t>
            </a:r>
            <a:r>
              <a:rPr lang="nb-NO" dirty="0"/>
              <a:t>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1696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Grupper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maks</a:t>
            </a:r>
            <a:r>
              <a:rPr lang="en-US" dirty="0">
                <a:cs typeface="Calibri"/>
              </a:rPr>
              <a:t> 4</a:t>
            </a:r>
            <a:br>
              <a:rPr lang="en-US" dirty="0">
                <a:cs typeface="Calibri"/>
              </a:rPr>
            </a:br>
            <a:br>
              <a:rPr lang="en-US" dirty="0">
                <a:cs typeface="Calibri"/>
              </a:rPr>
            </a:br>
            <a:r>
              <a:rPr lang="en-US" dirty="0" err="1">
                <a:cs typeface="Calibri"/>
              </a:rPr>
              <a:t>Vil</a:t>
            </a:r>
            <a:r>
              <a:rPr lang="en-US" dirty="0">
                <a:cs typeface="Calibri"/>
              </a:rPr>
              <a:t> vi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ein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skrivemal</a:t>
            </a:r>
            <a:r>
              <a:rPr lang="en-US" dirty="0">
                <a:cs typeface="Calibri"/>
              </a:rPr>
              <a:t>?</a:t>
            </a:r>
            <a:br>
              <a:rPr lang="en-US" dirty="0">
                <a:cs typeface="Calibri"/>
              </a:rPr>
            </a:br>
            <a:br>
              <a:rPr lang="en-US" dirty="0">
                <a:cs typeface="Calibri"/>
              </a:rPr>
            </a:br>
            <a:r>
              <a:rPr lang="en-US" dirty="0" err="1">
                <a:cs typeface="Calibri"/>
              </a:rPr>
              <a:t>Referentane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går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fram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noterer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tavla</a:t>
            </a:r>
            <a:r>
              <a:rPr lang="en-US" dirty="0">
                <a:cs typeface="Calibri"/>
              </a:rPr>
              <a:t> (set </a:t>
            </a:r>
            <a:r>
              <a:rPr lang="en-US" dirty="0" err="1">
                <a:cs typeface="Calibri"/>
              </a:rPr>
              <a:t>kryss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viss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noko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allereie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står</a:t>
            </a:r>
            <a:r>
              <a:rPr lang="en-US" dirty="0">
                <a:cs typeface="Calibri"/>
              </a:rPr>
              <a:t> der)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9172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Ringe? </a:t>
            </a:r>
            <a:br>
              <a:rPr lang="nb-NO" dirty="0"/>
            </a:br>
            <a:r>
              <a:rPr lang="nb-NO" dirty="0"/>
              <a:t>Heilt ok om </a:t>
            </a:r>
            <a:r>
              <a:rPr lang="nb-NO" dirty="0" err="1"/>
              <a:t>ein</a:t>
            </a:r>
            <a:r>
              <a:rPr lang="nb-NO" dirty="0"/>
              <a:t> har reelle spørsmål.</a:t>
            </a:r>
          </a:p>
          <a:p>
            <a:r>
              <a:rPr lang="nb-NO" dirty="0"/>
              <a:t>For å stikke seg ut? Kjem litt an på t.d. kor mange som søker.</a:t>
            </a:r>
          </a:p>
          <a:p>
            <a:r>
              <a:rPr lang="nb-NO" dirty="0"/>
              <a:t>Kan </a:t>
            </a:r>
            <a:r>
              <a:rPr lang="nb-NO" dirty="0" err="1"/>
              <a:t>vere</a:t>
            </a:r>
            <a:r>
              <a:rPr lang="nb-NO" dirty="0"/>
              <a:t> </a:t>
            </a:r>
            <a:r>
              <a:rPr lang="nb-NO" dirty="0" err="1"/>
              <a:t>eit</a:t>
            </a:r>
            <a:r>
              <a:rPr lang="nb-NO" dirty="0"/>
              <a:t> poeng om du har </a:t>
            </a:r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dirty="0" err="1"/>
              <a:t>uvanleg</a:t>
            </a:r>
            <a:r>
              <a:rPr lang="nb-NO" dirty="0"/>
              <a:t> bakgrunn.</a:t>
            </a:r>
          </a:p>
          <a:p>
            <a:r>
              <a:rPr lang="nb-NO" dirty="0"/>
              <a:t>Du taper nok </a:t>
            </a:r>
            <a:r>
              <a:rPr lang="nb-NO" dirty="0" err="1"/>
              <a:t>ikkje</a:t>
            </a:r>
            <a:r>
              <a:rPr lang="nb-NO" dirty="0"/>
              <a:t> på det, men </a:t>
            </a:r>
            <a:r>
              <a:rPr lang="nb-NO" dirty="0" err="1"/>
              <a:t>sjeldan</a:t>
            </a:r>
            <a:r>
              <a:rPr lang="nb-NO" dirty="0"/>
              <a:t> </a:t>
            </a:r>
            <a:r>
              <a:rPr lang="nb-NO" dirty="0" err="1"/>
              <a:t>ein</a:t>
            </a:r>
            <a:r>
              <a:rPr lang="nb-NO" dirty="0"/>
              <a:t> fordel.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9826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079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Kva er det </a:t>
            </a:r>
            <a:r>
              <a:rPr lang="nb-NO" dirty="0" err="1"/>
              <a:t>ikkje</a:t>
            </a:r>
            <a:r>
              <a:rPr lang="nb-NO" dirty="0"/>
              <a:t> lov å spørre om? Familieplanlegging, religion, politisk syn osv. Gråsone: Helse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7268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1215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811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672CA-9905-234C-9E00-8A81620BD433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095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6E11C5-CF96-5441-81D9-79028C402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471C0D6-E7C7-1A45-BC0F-8870A82EE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E23FD1-E159-C24A-83F5-886589013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3EEC52-E7C3-A343-B88E-BE97A328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07802-0599-EA48-88EE-457BA3A67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124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D1CA53-7233-9C4A-978B-27C845A3C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ED3D80-E3BF-2046-8BAD-695A44F59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9CB34A-0E3B-1440-A4FC-91CDBAC40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968E99-EF5D-F442-8E24-19B0044B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858A81-D07F-B541-90F4-F1DFD57B3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877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654AF3-8F28-154A-A5B4-CF495FF96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0C3A008-5396-4B49-B2C5-B73D915E2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CB200D-FDD8-3B41-BD59-8406FD7A9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7D965D-A5C1-4B45-95DC-DA18E9C8D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464496C-3B3B-B646-ACC6-BC22306D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3356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8D2DF8-4CD6-F54B-B26A-BD18CE0C4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67E766-78B5-B047-BE81-466B37AD8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1162CE-8FDC-334A-B51B-E69571433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A878D70-736E-174F-AC11-925E675CA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1B3AC8-E270-2746-9890-A1920599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B9FFCEF-16C5-944F-8075-8E0274942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7600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611FFB-13B0-3242-A5B6-2622110CB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8B5F9D7-14D6-E142-8367-BE81F4AA1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5297052-A09C-A14F-A5C9-B7BD40CBC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C40FAB4-6EAA-A24D-856C-280804B6B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DE9A20D-6AA3-A042-A350-3B059D90E4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A5B9FDF-AAE5-FA49-B456-231C6195B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6F62BF5-E763-3640-9A84-A6E9CCA8D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75D9C07-5261-AA41-9D0A-EC217FDED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575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6A6F16-2E7A-CF42-A35E-88AE882F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AF2DB36-2E9C-3A42-8A4C-B0CD8BBC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06552E8-B9BA-CB45-AE97-779248337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048929E-7B1B-DA42-9472-BB3C3C55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085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0FA1FA3-CC8A-BE48-9EB3-F96161EB1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158F64D-2E9D-4E43-9F49-BEB883351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5D7E404-CA0C-0846-8249-63EA614F2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327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E13030-1AC7-EF47-B50A-C0F20E01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E233D7-B748-D043-9EE5-F1961178D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1554BD5-B830-3349-A3B3-B97BEC74F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EFC8155-AE4B-0D47-9C2B-780201C6E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F045063-C0DE-F24D-815F-8C4D67CE7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BEB3741-AD42-734A-9318-37FF15E5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263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AD7646-E558-4A4B-8892-7ADD5B582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ADEFB80-F9B2-864B-96E8-BCAE8C8B80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BFC7CA-77D7-1E4C-BDAA-CDD9459AE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06FE0AC-E6EE-8C45-8179-858830B7B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BADBC2-7F55-7B42-8D33-009F6CCF6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F0A9B68-7E3B-4040-8C8A-8206DA035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8002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C2D7CF-06D5-E141-A4DD-7FF4A725E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1E2099A-3677-ED48-9347-BE8C651B9B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10DFAC-5CE2-3242-A1FE-30BF43C01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269D9E-C39E-0A46-BB9B-EB93D1A59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A63743-99F8-5442-AE12-5C0A75AF7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746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B793AD1-BC7D-0E49-8852-3A41B2C96E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67A0A7E-961F-534D-8AE9-D1F104D64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9C44092-3A37-C744-9AD5-669D1186F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AB3513-0FBE-2841-9406-26AC890E7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982224-F0EE-4D49-8930-848B23612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4046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9F61B36-955C-264F-81FC-9931E18E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7BBC73E-6679-CF40-BAF4-C52ED2994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D84CB47-D43E-F94F-916C-EE1944F273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05F15-E2C2-6B42-AB75-BC9131B158F1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6B6A8F-CFFB-104F-A869-832F3721E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C06C4F1-6ACA-B843-A464-909F796934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15643-8288-1442-8509-EEA88BCE8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96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karriere/intervju/typiske-sporsmal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mailto:ane.aarre@osloskolen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2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872005F-B261-C640-AD60-0E287DD52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9766" y="28377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nb-NO" dirty="0">
                <a:solidFill>
                  <a:schemeClr val="bg1"/>
                </a:solidFill>
              </a:rPr>
              <a:t>PROMO 10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69A1533E-7BB2-145A-770B-D4B968565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2164" y="3625320"/>
            <a:ext cx="4224464" cy="1655762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Våren 2023</a:t>
            </a:r>
          </a:p>
        </p:txBody>
      </p:sp>
    </p:spTree>
    <p:extLst>
      <p:ext uri="{BB962C8B-B14F-4D97-AF65-F5344CB8AC3E}">
        <p14:creationId xmlns:p14="http://schemas.microsoft.com/office/powerpoint/2010/main" val="1843493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696542-FD2B-B844-8FDF-FAA7ACAEB3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0187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nb-NO" dirty="0"/>
              <a:t>«Dette lærer du» - </a:t>
            </a:r>
            <a:r>
              <a:rPr lang="nb-NO" dirty="0" err="1"/>
              <a:t>forhåpentlegvis</a:t>
            </a:r>
            <a:r>
              <a:rPr lang="nb-NO" dirty="0"/>
              <a:t> ;)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854B590-2EB9-824F-90DA-84E297A07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750" y="2076450"/>
            <a:ext cx="10096500" cy="3848100"/>
          </a:xfrm>
        </p:spPr>
        <p:txBody>
          <a:bodyPr>
            <a:normAutofit/>
          </a:bodyPr>
          <a:lstStyle/>
          <a:p>
            <a:pPr algn="l" fontAlgn="base"/>
            <a:r>
              <a:rPr lang="nb-NO" dirty="0"/>
              <a:t>Få høre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hva skoleledere ser etter </a:t>
            </a:r>
            <a:r>
              <a:rPr lang="nb-NO" dirty="0"/>
              <a:t>i rekruttering av lærere.</a:t>
            </a:r>
          </a:p>
          <a:p>
            <a:pPr algn="l" fontAlgn="base"/>
            <a:endParaRPr lang="nb-NO" dirty="0"/>
          </a:p>
          <a:p>
            <a:pPr algn="l" fontAlgn="base"/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Analysere stillingsannonser </a:t>
            </a:r>
            <a:r>
              <a:rPr lang="nb-NO" dirty="0"/>
              <a:t>og diskutere hvilken kompetanse du har som gjør at du er aktuell for ulike stillinger.</a:t>
            </a:r>
          </a:p>
          <a:p>
            <a:pPr algn="l" fontAlgn="base"/>
            <a:endParaRPr lang="nb-NO" dirty="0"/>
          </a:p>
          <a:p>
            <a:pPr algn="l" fontAlgn="base"/>
            <a:r>
              <a:rPr lang="nb-NO" dirty="0"/>
              <a:t>Diskutere hvordan du kan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kommunisere din kompetanse </a:t>
            </a:r>
            <a:r>
              <a:rPr lang="nb-NO" dirty="0"/>
              <a:t>etter 5 år i Lektorpogrammet og deltakelse i PROMO.</a:t>
            </a:r>
          </a:p>
          <a:p>
            <a:pPr algn="l" fontAlgn="base"/>
            <a:endParaRPr lang="nb-NO" dirty="0"/>
          </a:p>
          <a:p>
            <a:pPr algn="l" fontAlgn="base"/>
            <a:r>
              <a:rPr lang="nb-NO" dirty="0"/>
              <a:t>Gi deg råd om hvordan du kan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skille deg ut i søknadsbunken</a:t>
            </a:r>
            <a:r>
              <a:rPr lang="nb-NO" dirty="0"/>
              <a:t>.</a:t>
            </a:r>
          </a:p>
          <a:p>
            <a:pPr algn="l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0723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0C60EE3-F9DE-764B-947B-1007EA864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nb-NO" sz="4000" dirty="0">
                <a:solidFill>
                  <a:srgbClr val="FFFFFF"/>
                </a:solidFill>
              </a:rPr>
              <a:t>Plan for </a:t>
            </a:r>
            <a:r>
              <a:rPr lang="nb-NO" sz="4000" dirty="0" err="1">
                <a:solidFill>
                  <a:srgbClr val="FFFFFF"/>
                </a:solidFill>
              </a:rPr>
              <a:t>desse</a:t>
            </a:r>
            <a:r>
              <a:rPr lang="nb-NO" sz="4000" dirty="0">
                <a:solidFill>
                  <a:srgbClr val="FFFFFF"/>
                </a:solidFill>
              </a:rPr>
              <a:t> to små øktene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858DA6-F1EF-3B43-8ED9-6E4E5F3634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14345" y="1324048"/>
            <a:ext cx="3715526" cy="436384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nb-NO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Første økt</a:t>
            </a:r>
            <a:br>
              <a:rPr lang="nb-NO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b-NO" sz="2400" b="1" dirty="0">
                <a:solidFill>
                  <a:schemeClr val="accent6">
                    <a:lumMod val="75000"/>
                  </a:schemeClr>
                </a:solidFill>
              </a:rPr>
              <a:t>Kva kompetanse ser </a:t>
            </a:r>
            <a:r>
              <a:rPr lang="nb-NO" sz="2400" b="1" dirty="0" err="1">
                <a:solidFill>
                  <a:schemeClr val="accent6">
                    <a:lumMod val="75000"/>
                  </a:schemeClr>
                </a:solidFill>
              </a:rPr>
              <a:t>skulane</a:t>
            </a:r>
            <a:r>
              <a:rPr lang="nb-NO" sz="2400" b="1" dirty="0">
                <a:solidFill>
                  <a:schemeClr val="accent6">
                    <a:lumMod val="75000"/>
                  </a:schemeClr>
                </a:solidFill>
              </a:rPr>
              <a:t> etter?</a:t>
            </a:r>
          </a:p>
          <a:p>
            <a:pPr marL="0" indent="0">
              <a:buNone/>
            </a:pPr>
            <a:endParaRPr lang="nb-NO" sz="2000" b="1" dirty="0"/>
          </a:p>
          <a:p>
            <a:pPr marL="0" indent="0">
              <a:buNone/>
            </a:pPr>
            <a:r>
              <a:rPr lang="nb-NO" sz="1600" b="1" dirty="0"/>
              <a:t>Jobbsøknadsprosessen – kva skjer når?</a:t>
            </a:r>
          </a:p>
          <a:p>
            <a:pPr marL="0" indent="0">
              <a:buNone/>
            </a:pPr>
            <a:br>
              <a:rPr lang="nb-NO" sz="1600" dirty="0"/>
            </a:br>
            <a:br>
              <a:rPr lang="nb-NO" sz="1600" dirty="0"/>
            </a:br>
            <a:r>
              <a:rPr lang="nb-NO" sz="1600" b="1" dirty="0"/>
              <a:t>Døme </a:t>
            </a:r>
            <a:r>
              <a:rPr lang="nb-NO" sz="1600" b="1" dirty="0" err="1"/>
              <a:t>frå</a:t>
            </a:r>
            <a:r>
              <a:rPr lang="nb-NO" sz="1600" b="1" dirty="0"/>
              <a:t> Hammer skole</a:t>
            </a:r>
            <a:r>
              <a:rPr lang="nb-NO" sz="1600" dirty="0"/>
              <a:t>: «Hva ser skolene etter og hvordan kan man stikke se ut?» v/Mette Karin Nordeng</a:t>
            </a:r>
          </a:p>
          <a:p>
            <a:pPr marL="0" indent="0">
              <a:buNone/>
            </a:pPr>
            <a:endParaRPr lang="nb-NO" sz="16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81053A4-9CD6-C144-8258-8153F1D3F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85166" y="1324048"/>
            <a:ext cx="3498721" cy="436384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nb-NO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Andre økt</a:t>
            </a:r>
            <a:br>
              <a:rPr lang="nb-NO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b-NO" sz="2400" b="1" dirty="0">
                <a:solidFill>
                  <a:schemeClr val="accent6">
                    <a:lumMod val="75000"/>
                  </a:schemeClr>
                </a:solidFill>
              </a:rPr>
              <a:t>Korleis kommunisere kompetansen din?</a:t>
            </a:r>
          </a:p>
          <a:p>
            <a:pPr marL="0" indent="0">
              <a:buNone/>
            </a:pPr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Litt </a:t>
            </a:r>
            <a:r>
              <a:rPr lang="nb-NO" sz="1600" b="1" dirty="0" err="1"/>
              <a:t>meir</a:t>
            </a:r>
            <a:r>
              <a:rPr lang="nb-NO" sz="1600" b="1" dirty="0"/>
              <a:t> om søknaden</a:t>
            </a:r>
          </a:p>
          <a:p>
            <a:pPr marL="0" indent="0">
              <a:buNone/>
            </a:pPr>
            <a:r>
              <a:rPr lang="nb-NO" sz="1600" dirty="0"/>
              <a:t>Korleis </a:t>
            </a:r>
            <a:r>
              <a:rPr lang="nb-NO" sz="1600" b="1" dirty="0"/>
              <a:t>formidle kompetansen </a:t>
            </a:r>
            <a:r>
              <a:rPr lang="nb-NO" sz="1600" dirty="0"/>
              <a:t>dokker har fått gjennom utdanninga?</a:t>
            </a:r>
          </a:p>
          <a:p>
            <a:pPr marL="0" indent="0">
              <a:buNone/>
            </a:pPr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Gruppearbeid – lage disposisjon til søknad</a:t>
            </a:r>
            <a:br>
              <a:rPr lang="nb-NO" sz="1600" b="1" dirty="0"/>
            </a:br>
            <a:r>
              <a:rPr lang="nb-NO" sz="1600" dirty="0"/>
              <a:t>Korleis få fram kompetanse?</a:t>
            </a:r>
            <a:endParaRPr lang="nb-NO" sz="1600" b="1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b="1" dirty="0"/>
              <a:t>Jobbsøknadsprosessen – kva skjer når?</a:t>
            </a:r>
          </a:p>
          <a:p>
            <a:r>
              <a:rPr lang="nb-NO" sz="1600" dirty="0"/>
              <a:t>Korleis sorterer </a:t>
            </a:r>
            <a:r>
              <a:rPr lang="nb-NO" sz="1600" dirty="0" err="1"/>
              <a:t>skulane</a:t>
            </a:r>
            <a:r>
              <a:rPr lang="nb-NO" sz="1600" dirty="0"/>
              <a:t>?</a:t>
            </a:r>
          </a:p>
          <a:p>
            <a:r>
              <a:rPr lang="nb-NO" sz="1600" dirty="0"/>
              <a:t>CV-en</a:t>
            </a:r>
          </a:p>
          <a:p>
            <a:r>
              <a:rPr lang="nb-NO" sz="1600" dirty="0"/>
              <a:t>Korleis førebu seg til </a:t>
            </a:r>
            <a:r>
              <a:rPr lang="nb-NO" sz="1600" b="1" dirty="0"/>
              <a:t>intervjuet?</a:t>
            </a:r>
          </a:p>
          <a:p>
            <a:r>
              <a:rPr lang="nb-NO" sz="1600" dirty="0"/>
              <a:t>Å </a:t>
            </a:r>
            <a:r>
              <a:rPr lang="nb-NO" sz="1600" dirty="0" err="1"/>
              <a:t>kome</a:t>
            </a:r>
            <a:r>
              <a:rPr lang="nb-NO" sz="1600" dirty="0"/>
              <a:t> seg </a:t>
            </a:r>
            <a:r>
              <a:rPr lang="nb-NO" sz="1600" dirty="0" err="1"/>
              <a:t>innanfor</a:t>
            </a:r>
            <a:endParaRPr lang="nb-NO" sz="1600" b="1" dirty="0">
              <a:cs typeface="Calibri"/>
            </a:endParaRP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b="1" dirty="0"/>
              <a:t>Spørrerunde</a:t>
            </a:r>
            <a:endParaRPr lang="nb-NO" sz="1600" b="1" dirty="0">
              <a:cs typeface="Calibri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B13D948-9F35-3D45-A02F-5D4AFBECC7EC}"/>
              </a:ext>
            </a:extLst>
          </p:cNvPr>
          <p:cNvSpPr txBox="1"/>
          <p:nvPr/>
        </p:nvSpPr>
        <p:spPr>
          <a:xfrm>
            <a:off x="-4271963" y="-205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8367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l høyre 27">
            <a:extLst>
              <a:ext uri="{FF2B5EF4-FFF2-40B4-BE49-F238E27FC236}">
                <a16:creationId xmlns:a16="http://schemas.microsoft.com/office/drawing/2014/main" id="{440530E0-7E4B-CA40-A117-261243DBEC1B}"/>
              </a:ext>
            </a:extLst>
          </p:cNvPr>
          <p:cNvSpPr/>
          <p:nvPr/>
        </p:nvSpPr>
        <p:spPr>
          <a:xfrm>
            <a:off x="-28090" y="2097515"/>
            <a:ext cx="12220090" cy="186267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8C5D4AD-296E-5948-87EE-67184FAF3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2" y="-11147"/>
            <a:ext cx="10515600" cy="934070"/>
          </a:xfrm>
        </p:spPr>
        <p:txBody>
          <a:bodyPr/>
          <a:lstStyle/>
          <a:p>
            <a:r>
              <a:rPr lang="nb-NO" dirty="0"/>
              <a:t>Gangen i jobbsøknadsprosessen</a:t>
            </a:r>
          </a:p>
        </p:txBody>
      </p:sp>
      <p:sp>
        <p:nvSpPr>
          <p:cNvPr id="21" name="Rektangel med avrundede hjørner på samme side 20">
            <a:extLst>
              <a:ext uri="{FF2B5EF4-FFF2-40B4-BE49-F238E27FC236}">
                <a16:creationId xmlns:a16="http://schemas.microsoft.com/office/drawing/2014/main" id="{E0B6A376-C7FF-134F-AF7B-2635E999D03E}"/>
              </a:ext>
            </a:extLst>
          </p:cNvPr>
          <p:cNvSpPr/>
          <p:nvPr/>
        </p:nvSpPr>
        <p:spPr>
          <a:xfrm>
            <a:off x="2621021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Intervju</a:t>
            </a:r>
          </a:p>
        </p:txBody>
      </p:sp>
      <p:sp>
        <p:nvSpPr>
          <p:cNvPr id="22" name="Rektangel med avrundede hjørner på samme side 21">
            <a:extLst>
              <a:ext uri="{FF2B5EF4-FFF2-40B4-BE49-F238E27FC236}">
                <a16:creationId xmlns:a16="http://schemas.microsoft.com/office/drawing/2014/main" id="{21D13E90-A1E7-684A-BA7F-F3B3E70380AA}"/>
              </a:ext>
            </a:extLst>
          </p:cNvPr>
          <p:cNvSpPr/>
          <p:nvPr/>
        </p:nvSpPr>
        <p:spPr>
          <a:xfrm>
            <a:off x="148432" y="1489864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Utlysing</a:t>
            </a:r>
          </a:p>
        </p:txBody>
      </p:sp>
      <p:sp>
        <p:nvSpPr>
          <p:cNvPr id="23" name="Rektangel med avrundede hjørner på samme side 22">
            <a:extLst>
              <a:ext uri="{FF2B5EF4-FFF2-40B4-BE49-F238E27FC236}">
                <a16:creationId xmlns:a16="http://schemas.microsoft.com/office/drawing/2014/main" id="{E34D35AC-0A91-944E-95D6-CE41DC5E2B90}"/>
              </a:ext>
            </a:extLst>
          </p:cNvPr>
          <p:cNvSpPr/>
          <p:nvPr/>
        </p:nvSpPr>
        <p:spPr>
          <a:xfrm>
            <a:off x="3929980" y="1493909"/>
            <a:ext cx="1561652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/>
              <a:t>Fleire</a:t>
            </a:r>
            <a:r>
              <a:rPr lang="nb-NO" sz="1600" dirty="0"/>
              <a:t> intervju?</a:t>
            </a:r>
          </a:p>
          <a:p>
            <a:pPr algn="ctr"/>
            <a:r>
              <a:rPr lang="nb-NO" sz="1600" dirty="0"/>
              <a:t>Prøvetime?</a:t>
            </a:r>
          </a:p>
        </p:txBody>
      </p:sp>
      <p:sp>
        <p:nvSpPr>
          <p:cNvPr id="24" name="Rektangel med avrundede hjørner på samme side 23">
            <a:extLst>
              <a:ext uri="{FF2B5EF4-FFF2-40B4-BE49-F238E27FC236}">
                <a16:creationId xmlns:a16="http://schemas.microsoft.com/office/drawing/2014/main" id="{0A0D86DB-BEAB-5F47-88FA-92AA32F6AEF4}"/>
              </a:ext>
            </a:extLst>
          </p:cNvPr>
          <p:cNvSpPr/>
          <p:nvPr/>
        </p:nvSpPr>
        <p:spPr>
          <a:xfrm>
            <a:off x="5672527" y="1482659"/>
            <a:ext cx="1430699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Referanse-innhenting</a:t>
            </a:r>
          </a:p>
        </p:txBody>
      </p:sp>
      <p:sp>
        <p:nvSpPr>
          <p:cNvPr id="25" name="Rektangel med avrundede hjørner på samme side 24">
            <a:extLst>
              <a:ext uri="{FF2B5EF4-FFF2-40B4-BE49-F238E27FC236}">
                <a16:creationId xmlns:a16="http://schemas.microsoft.com/office/drawing/2014/main" id="{9C5F4701-7C54-654B-9304-4AEE1F0E19FB}"/>
              </a:ext>
            </a:extLst>
          </p:cNvPr>
          <p:cNvSpPr/>
          <p:nvPr/>
        </p:nvSpPr>
        <p:spPr>
          <a:xfrm>
            <a:off x="7284121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Innstilling</a:t>
            </a:r>
          </a:p>
        </p:txBody>
      </p:sp>
      <p:sp>
        <p:nvSpPr>
          <p:cNvPr id="26" name="Rektangel med avrundede hjørner på samme side 25">
            <a:extLst>
              <a:ext uri="{FF2B5EF4-FFF2-40B4-BE49-F238E27FC236}">
                <a16:creationId xmlns:a16="http://schemas.microsoft.com/office/drawing/2014/main" id="{E275FC3F-0888-EB4B-BE58-50DC8128F0F5}"/>
              </a:ext>
            </a:extLst>
          </p:cNvPr>
          <p:cNvSpPr/>
          <p:nvPr/>
        </p:nvSpPr>
        <p:spPr>
          <a:xfrm>
            <a:off x="8895715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Avslag/</a:t>
            </a:r>
            <a:r>
              <a:rPr lang="nb-NO" sz="1600" dirty="0" err="1"/>
              <a:t>Tilbod</a:t>
            </a:r>
            <a:endParaRPr lang="nb-NO" sz="1600" dirty="0"/>
          </a:p>
        </p:txBody>
      </p:sp>
      <p:sp>
        <p:nvSpPr>
          <p:cNvPr id="27" name="Rektangel med avrundede hjørner på samme side 26">
            <a:extLst>
              <a:ext uri="{FF2B5EF4-FFF2-40B4-BE49-F238E27FC236}">
                <a16:creationId xmlns:a16="http://schemas.microsoft.com/office/drawing/2014/main" id="{3B4320E4-6971-5844-B332-2DC7300444FC}"/>
              </a:ext>
            </a:extLst>
          </p:cNvPr>
          <p:cNvSpPr/>
          <p:nvPr/>
        </p:nvSpPr>
        <p:spPr>
          <a:xfrm>
            <a:off x="10507309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Kontrakt</a:t>
            </a:r>
          </a:p>
        </p:txBody>
      </p:sp>
      <p:sp>
        <p:nvSpPr>
          <p:cNvPr id="29" name="Rektangel med avrundede hjørner på samme side 28">
            <a:extLst>
              <a:ext uri="{FF2B5EF4-FFF2-40B4-BE49-F238E27FC236}">
                <a16:creationId xmlns:a16="http://schemas.microsoft.com/office/drawing/2014/main" id="{D2375D14-F98E-5C4C-ACAA-7A5295563742}"/>
              </a:ext>
            </a:extLst>
          </p:cNvPr>
          <p:cNvSpPr/>
          <p:nvPr/>
        </p:nvSpPr>
        <p:spPr>
          <a:xfrm>
            <a:off x="1385159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Sortere </a:t>
            </a:r>
          </a:p>
          <a:p>
            <a:pPr algn="ctr"/>
            <a:r>
              <a:rPr lang="nb-NO" sz="1600" dirty="0"/>
              <a:t>bunken</a:t>
            </a:r>
          </a:p>
        </p:txBody>
      </p:sp>
      <p:sp>
        <p:nvSpPr>
          <p:cNvPr id="31" name="Avrundet rektangel 30">
            <a:extLst>
              <a:ext uri="{FF2B5EF4-FFF2-40B4-BE49-F238E27FC236}">
                <a16:creationId xmlns:a16="http://schemas.microsoft.com/office/drawing/2014/main" id="{7DC71848-F525-5240-8E4C-B6EEA351B285}"/>
              </a:ext>
            </a:extLst>
          </p:cNvPr>
          <p:cNvSpPr/>
          <p:nvPr/>
        </p:nvSpPr>
        <p:spPr>
          <a:xfrm>
            <a:off x="410439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Jobbsøknad + CV</a:t>
            </a:r>
          </a:p>
        </p:txBody>
      </p:sp>
      <p:sp>
        <p:nvSpPr>
          <p:cNvPr id="32" name="Avrundet rektangel 31">
            <a:extLst>
              <a:ext uri="{FF2B5EF4-FFF2-40B4-BE49-F238E27FC236}">
                <a16:creationId xmlns:a16="http://schemas.microsoft.com/office/drawing/2014/main" id="{9C901E05-CA26-5B4D-B0EF-06B53915D7C0}"/>
              </a:ext>
            </a:extLst>
          </p:cNvPr>
          <p:cNvSpPr/>
          <p:nvPr/>
        </p:nvSpPr>
        <p:spPr>
          <a:xfrm>
            <a:off x="1533096" y="3667247"/>
            <a:ext cx="907030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Ringe?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8D06D1B-F098-D648-B13A-F06840FF4EB5}"/>
              </a:ext>
            </a:extLst>
          </p:cNvPr>
          <p:cNvSpPr txBox="1"/>
          <p:nvPr/>
        </p:nvSpPr>
        <p:spPr>
          <a:xfrm>
            <a:off x="148432" y="4799084"/>
            <a:ext cx="163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Dos and </a:t>
            </a:r>
            <a:r>
              <a:rPr lang="nb-NO" b="1" dirty="0" err="1"/>
              <a:t>dont’s</a:t>
            </a:r>
            <a:endParaRPr lang="nb-NO" b="1" dirty="0"/>
          </a:p>
        </p:txBody>
      </p:sp>
      <p:sp>
        <p:nvSpPr>
          <p:cNvPr id="34" name="Høyre klammeparentes 33">
            <a:extLst>
              <a:ext uri="{FF2B5EF4-FFF2-40B4-BE49-F238E27FC236}">
                <a16:creationId xmlns:a16="http://schemas.microsoft.com/office/drawing/2014/main" id="{1BA83C2D-E51E-C84E-9459-6AE6166BA63C}"/>
              </a:ext>
            </a:extLst>
          </p:cNvPr>
          <p:cNvSpPr/>
          <p:nvPr/>
        </p:nvSpPr>
        <p:spPr>
          <a:xfrm rot="5400000">
            <a:off x="1001892" y="1492939"/>
            <a:ext cx="584774" cy="2291694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Høyre klammeparentes 34">
            <a:extLst>
              <a:ext uri="{FF2B5EF4-FFF2-40B4-BE49-F238E27FC236}">
                <a16:creationId xmlns:a16="http://schemas.microsoft.com/office/drawing/2014/main" id="{ABE2F3C6-9231-364A-8850-A3D8EC2961B1}"/>
              </a:ext>
            </a:extLst>
          </p:cNvPr>
          <p:cNvSpPr/>
          <p:nvPr/>
        </p:nvSpPr>
        <p:spPr>
          <a:xfrm rot="5400000">
            <a:off x="4510185" y="457234"/>
            <a:ext cx="584774" cy="4363103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Høyre klammeparentes 35">
            <a:extLst>
              <a:ext uri="{FF2B5EF4-FFF2-40B4-BE49-F238E27FC236}">
                <a16:creationId xmlns:a16="http://schemas.microsoft.com/office/drawing/2014/main" id="{913B43D1-D665-5345-B54C-19C080A7B198}"/>
              </a:ext>
            </a:extLst>
          </p:cNvPr>
          <p:cNvSpPr/>
          <p:nvPr/>
        </p:nvSpPr>
        <p:spPr>
          <a:xfrm rot="5400000">
            <a:off x="10124474" y="1117639"/>
            <a:ext cx="584774" cy="3042293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Avrundet rektangel 36">
            <a:extLst>
              <a:ext uri="{FF2B5EF4-FFF2-40B4-BE49-F238E27FC236}">
                <a16:creationId xmlns:a16="http://schemas.microsoft.com/office/drawing/2014/main" id="{AD6FEF7F-D65C-5D4E-A8EF-7F70D1601652}"/>
              </a:ext>
            </a:extLst>
          </p:cNvPr>
          <p:cNvSpPr/>
          <p:nvPr/>
        </p:nvSpPr>
        <p:spPr>
          <a:xfrm>
            <a:off x="3879705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Intervju</a:t>
            </a:r>
          </a:p>
        </p:txBody>
      </p:sp>
      <p:sp>
        <p:nvSpPr>
          <p:cNvPr id="38" name="Avrundet rektangel 37">
            <a:extLst>
              <a:ext uri="{FF2B5EF4-FFF2-40B4-BE49-F238E27FC236}">
                <a16:creationId xmlns:a16="http://schemas.microsoft.com/office/drawing/2014/main" id="{080E92D9-91B6-4944-B170-F9460DAF35C1}"/>
              </a:ext>
            </a:extLst>
          </p:cNvPr>
          <p:cNvSpPr/>
          <p:nvPr/>
        </p:nvSpPr>
        <p:spPr>
          <a:xfrm>
            <a:off x="9493994" y="3146449"/>
            <a:ext cx="1845733" cy="126789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Takke ja/nei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Be om grunngjeving</a:t>
            </a:r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02822E3D-01B2-5F46-98A1-331795BD7D81}"/>
              </a:ext>
            </a:extLst>
          </p:cNvPr>
          <p:cNvCxnSpPr/>
          <p:nvPr/>
        </p:nvCxnSpPr>
        <p:spPr>
          <a:xfrm>
            <a:off x="148432" y="5168416"/>
            <a:ext cx="1178957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22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930B170-335A-7F4A-9C9F-6BF5DEF04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Døme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frå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ein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rektor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897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AD2A4A-62B5-A2B8-8E68-974539F30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Innlegg </a:t>
            </a:r>
            <a:r>
              <a:rPr lang="nb-NO" dirty="0" err="1"/>
              <a:t>frå</a:t>
            </a:r>
            <a:r>
              <a:rPr lang="nb-NO" dirty="0"/>
              <a:t> Mette Karin her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C8DF62-993B-427C-E00E-9A8DAC982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905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AF438CBE-5CCF-30BE-6AC6-73DA919A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0821BB5-FE00-3B41-B188-9C6B5FA7F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1" dirty="0"/>
              <a:t>Ta </a:t>
            </a:r>
            <a:r>
              <a:rPr lang="nb-NO" b="1" dirty="0" err="1"/>
              <a:t>ein</a:t>
            </a:r>
            <a:r>
              <a:rPr lang="nb-NO" b="1" dirty="0"/>
              <a:t> runde i gruppa og skriv ned: </a:t>
            </a:r>
          </a:p>
          <a:p>
            <a:r>
              <a:rPr lang="nb-NO" dirty="0">
                <a:ea typeface="+mn-lt"/>
                <a:cs typeface="+mn-lt"/>
              </a:rPr>
              <a:t>Kva var </a:t>
            </a:r>
            <a:r>
              <a:rPr lang="nb-NO" dirty="0" err="1">
                <a:ea typeface="+mn-lt"/>
                <a:cs typeface="+mn-lt"/>
              </a:rPr>
              <a:t>særleg</a:t>
            </a:r>
            <a:r>
              <a:rPr lang="nb-NO" dirty="0">
                <a:ea typeface="+mn-lt"/>
                <a:cs typeface="+mn-lt"/>
              </a:rPr>
              <a:t> nyttig?</a:t>
            </a:r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Kva var </a:t>
            </a:r>
            <a:r>
              <a:rPr lang="nb-NO" dirty="0" err="1">
                <a:cs typeface="Calibri"/>
              </a:rPr>
              <a:t>overraskande</a:t>
            </a:r>
            <a:r>
              <a:rPr lang="nb-NO" dirty="0">
                <a:cs typeface="Calibri"/>
              </a:rPr>
              <a:t>?</a:t>
            </a:r>
            <a:endParaRPr lang="nb-NO" dirty="0"/>
          </a:p>
          <a:p>
            <a:r>
              <a:rPr lang="nb-NO" dirty="0">
                <a:cs typeface="Calibri"/>
              </a:rPr>
              <a:t>Kva lurer vi på </a:t>
            </a:r>
            <a:r>
              <a:rPr lang="nb-NO" dirty="0" err="1">
                <a:cs typeface="Calibri"/>
              </a:rPr>
              <a:t>no</a:t>
            </a:r>
            <a:r>
              <a:rPr lang="nb-NO" dirty="0">
                <a:cs typeface="Calibri"/>
              </a:rPr>
              <a:t>?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F5DDB91-6423-6846-B0C4-09DE7F31D125}"/>
              </a:ext>
            </a:extLst>
          </p:cNvPr>
          <p:cNvSpPr/>
          <p:nvPr/>
        </p:nvSpPr>
        <p:spPr>
          <a:xfrm>
            <a:off x="8459409" y="4767943"/>
            <a:ext cx="2758320" cy="27595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00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773291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pp med kaffe">
            <a:extLst>
              <a:ext uri="{FF2B5EF4-FFF2-40B4-BE49-F238E27FC236}">
                <a16:creationId xmlns:a16="http://schemas.microsoft.com/office/drawing/2014/main" id="{6E58463C-03D4-4B22-9F19-CAF84F26A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9B7287B-C83A-254A-813C-94BC9FAC4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/>
              <a:t>Pause</a:t>
            </a:r>
          </a:p>
        </p:txBody>
      </p:sp>
      <p:cxnSp>
        <p:nvCxnSpPr>
          <p:cNvPr id="41" name="Straight Connector 17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494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l høyre 27">
            <a:extLst>
              <a:ext uri="{FF2B5EF4-FFF2-40B4-BE49-F238E27FC236}">
                <a16:creationId xmlns:a16="http://schemas.microsoft.com/office/drawing/2014/main" id="{440530E0-7E4B-CA40-A117-261243DBEC1B}"/>
              </a:ext>
            </a:extLst>
          </p:cNvPr>
          <p:cNvSpPr/>
          <p:nvPr/>
        </p:nvSpPr>
        <p:spPr>
          <a:xfrm>
            <a:off x="-28090" y="2097515"/>
            <a:ext cx="12220090" cy="186267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8C5D4AD-296E-5948-87EE-67184FAF3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2" y="-11147"/>
            <a:ext cx="10515600" cy="934070"/>
          </a:xfrm>
        </p:spPr>
        <p:txBody>
          <a:bodyPr/>
          <a:lstStyle/>
          <a:p>
            <a:r>
              <a:rPr lang="nb-NO" dirty="0"/>
              <a:t>Korleis skille seg ut i søknadsbunken?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F6C5F5C-CD4B-0F44-A1C3-59FCB2236435}"/>
              </a:ext>
            </a:extLst>
          </p:cNvPr>
          <p:cNvSpPr txBox="1"/>
          <p:nvPr/>
        </p:nvSpPr>
        <p:spPr>
          <a:xfrm>
            <a:off x="148432" y="4824002"/>
            <a:ext cx="3031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Finn ut mest </a:t>
            </a:r>
            <a:r>
              <a:rPr lang="nb-NO" sz="1600" dirty="0" err="1"/>
              <a:t>mogleg</a:t>
            </a:r>
            <a:r>
              <a:rPr lang="nb-NO" sz="1600" dirty="0"/>
              <a:t> om </a:t>
            </a:r>
            <a:r>
              <a:rPr lang="nb-NO" sz="1600" dirty="0" err="1"/>
              <a:t>skulen</a:t>
            </a:r>
            <a:r>
              <a:rPr lang="nb-NO" sz="1600" dirty="0"/>
              <a:t>, </a:t>
            </a:r>
            <a:br>
              <a:rPr lang="nb-NO" sz="1600" dirty="0"/>
            </a:br>
            <a:r>
              <a:rPr lang="nb-NO" sz="1600" dirty="0"/>
              <a:t>men </a:t>
            </a:r>
            <a:r>
              <a:rPr lang="nb-NO" sz="1600" dirty="0" err="1"/>
              <a:t>ver</a:t>
            </a:r>
            <a:r>
              <a:rPr lang="nb-NO" sz="1600" dirty="0"/>
              <a:t> konkret – unngå pjatt.</a:t>
            </a:r>
          </a:p>
          <a:p>
            <a:endParaRPr lang="nb-NO" sz="1600" dirty="0"/>
          </a:p>
          <a:p>
            <a:r>
              <a:rPr lang="nb-NO" sz="1600" dirty="0"/>
              <a:t>Legg vekt på begge deler, i </a:t>
            </a:r>
            <a:r>
              <a:rPr lang="nb-NO" sz="1600" dirty="0" err="1"/>
              <a:t>ein</a:t>
            </a:r>
            <a:r>
              <a:rPr lang="nb-NO" sz="1600" dirty="0"/>
              <a:t> del tilfelle skjer sorteringa med utgangspunkt i </a:t>
            </a:r>
            <a:r>
              <a:rPr lang="nb-NO" sz="1600" dirty="0" err="1"/>
              <a:t>ein</a:t>
            </a:r>
            <a:r>
              <a:rPr lang="nb-NO" sz="1600" dirty="0"/>
              <a:t> av </a:t>
            </a:r>
            <a:r>
              <a:rPr lang="nb-NO" sz="1600" dirty="0" err="1"/>
              <a:t>delane</a:t>
            </a:r>
            <a:r>
              <a:rPr lang="nb-NO" sz="1600" dirty="0"/>
              <a:t>. </a:t>
            </a:r>
          </a:p>
          <a:p>
            <a:endParaRPr lang="nb-NO" sz="1600" dirty="0"/>
          </a:p>
          <a:p>
            <a:r>
              <a:rPr lang="nb-NO" sz="1600" dirty="0"/>
              <a:t>Kan </a:t>
            </a:r>
            <a:r>
              <a:rPr lang="nb-NO" sz="1600" dirty="0" err="1"/>
              <a:t>nokon</a:t>
            </a:r>
            <a:r>
              <a:rPr lang="nb-NO" sz="1600" dirty="0"/>
              <a:t> anbefale deg?</a:t>
            </a:r>
          </a:p>
        </p:txBody>
      </p:sp>
      <p:sp>
        <p:nvSpPr>
          <p:cNvPr id="21" name="Rektangel med avrundede hjørner på samme side 20">
            <a:extLst>
              <a:ext uri="{FF2B5EF4-FFF2-40B4-BE49-F238E27FC236}">
                <a16:creationId xmlns:a16="http://schemas.microsoft.com/office/drawing/2014/main" id="{E0B6A376-C7FF-134F-AF7B-2635E999D03E}"/>
              </a:ext>
            </a:extLst>
          </p:cNvPr>
          <p:cNvSpPr/>
          <p:nvPr/>
        </p:nvSpPr>
        <p:spPr>
          <a:xfrm>
            <a:off x="2621021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Intervju</a:t>
            </a:r>
          </a:p>
        </p:txBody>
      </p:sp>
      <p:sp>
        <p:nvSpPr>
          <p:cNvPr id="22" name="Rektangel med avrundede hjørner på samme side 21">
            <a:extLst>
              <a:ext uri="{FF2B5EF4-FFF2-40B4-BE49-F238E27FC236}">
                <a16:creationId xmlns:a16="http://schemas.microsoft.com/office/drawing/2014/main" id="{21D13E90-A1E7-684A-BA7F-F3B3E70380AA}"/>
              </a:ext>
            </a:extLst>
          </p:cNvPr>
          <p:cNvSpPr/>
          <p:nvPr/>
        </p:nvSpPr>
        <p:spPr>
          <a:xfrm>
            <a:off x="148432" y="1489864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Utlysing</a:t>
            </a:r>
          </a:p>
        </p:txBody>
      </p:sp>
      <p:sp>
        <p:nvSpPr>
          <p:cNvPr id="23" name="Rektangel med avrundede hjørner på samme side 22">
            <a:extLst>
              <a:ext uri="{FF2B5EF4-FFF2-40B4-BE49-F238E27FC236}">
                <a16:creationId xmlns:a16="http://schemas.microsoft.com/office/drawing/2014/main" id="{E34D35AC-0A91-944E-95D6-CE41DC5E2B90}"/>
              </a:ext>
            </a:extLst>
          </p:cNvPr>
          <p:cNvSpPr/>
          <p:nvPr/>
        </p:nvSpPr>
        <p:spPr>
          <a:xfrm>
            <a:off x="3929980" y="1493909"/>
            <a:ext cx="1561652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/>
              <a:t>Fleire</a:t>
            </a:r>
            <a:r>
              <a:rPr lang="nb-NO" sz="1600" dirty="0"/>
              <a:t> intervju?</a:t>
            </a:r>
          </a:p>
          <a:p>
            <a:pPr algn="ctr"/>
            <a:r>
              <a:rPr lang="nb-NO" sz="1600" dirty="0"/>
              <a:t>Prøvetime?</a:t>
            </a:r>
          </a:p>
        </p:txBody>
      </p:sp>
      <p:sp>
        <p:nvSpPr>
          <p:cNvPr id="24" name="Rektangel med avrundede hjørner på samme side 23">
            <a:extLst>
              <a:ext uri="{FF2B5EF4-FFF2-40B4-BE49-F238E27FC236}">
                <a16:creationId xmlns:a16="http://schemas.microsoft.com/office/drawing/2014/main" id="{0A0D86DB-BEAB-5F47-88FA-92AA32F6AEF4}"/>
              </a:ext>
            </a:extLst>
          </p:cNvPr>
          <p:cNvSpPr/>
          <p:nvPr/>
        </p:nvSpPr>
        <p:spPr>
          <a:xfrm>
            <a:off x="5672527" y="1482659"/>
            <a:ext cx="1430699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Referanse-innhenting</a:t>
            </a:r>
          </a:p>
        </p:txBody>
      </p:sp>
      <p:sp>
        <p:nvSpPr>
          <p:cNvPr id="25" name="Rektangel med avrundede hjørner på samme side 24">
            <a:extLst>
              <a:ext uri="{FF2B5EF4-FFF2-40B4-BE49-F238E27FC236}">
                <a16:creationId xmlns:a16="http://schemas.microsoft.com/office/drawing/2014/main" id="{9C5F4701-7C54-654B-9304-4AEE1F0E19FB}"/>
              </a:ext>
            </a:extLst>
          </p:cNvPr>
          <p:cNvSpPr/>
          <p:nvPr/>
        </p:nvSpPr>
        <p:spPr>
          <a:xfrm>
            <a:off x="7284121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Innstilling</a:t>
            </a:r>
          </a:p>
        </p:txBody>
      </p:sp>
      <p:sp>
        <p:nvSpPr>
          <p:cNvPr id="26" name="Rektangel med avrundede hjørner på samme side 25">
            <a:extLst>
              <a:ext uri="{FF2B5EF4-FFF2-40B4-BE49-F238E27FC236}">
                <a16:creationId xmlns:a16="http://schemas.microsoft.com/office/drawing/2014/main" id="{E275FC3F-0888-EB4B-BE58-50DC8128F0F5}"/>
              </a:ext>
            </a:extLst>
          </p:cNvPr>
          <p:cNvSpPr/>
          <p:nvPr/>
        </p:nvSpPr>
        <p:spPr>
          <a:xfrm>
            <a:off x="8895715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Avslag/</a:t>
            </a:r>
            <a:r>
              <a:rPr lang="nb-NO" sz="1600" dirty="0" err="1"/>
              <a:t>Tilbod</a:t>
            </a:r>
            <a:endParaRPr lang="nb-NO" sz="1600" dirty="0"/>
          </a:p>
        </p:txBody>
      </p:sp>
      <p:sp>
        <p:nvSpPr>
          <p:cNvPr id="27" name="Rektangel med avrundede hjørner på samme side 26">
            <a:extLst>
              <a:ext uri="{FF2B5EF4-FFF2-40B4-BE49-F238E27FC236}">
                <a16:creationId xmlns:a16="http://schemas.microsoft.com/office/drawing/2014/main" id="{3B4320E4-6971-5844-B332-2DC7300444FC}"/>
              </a:ext>
            </a:extLst>
          </p:cNvPr>
          <p:cNvSpPr/>
          <p:nvPr/>
        </p:nvSpPr>
        <p:spPr>
          <a:xfrm>
            <a:off x="10507309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Kontrakt</a:t>
            </a:r>
          </a:p>
        </p:txBody>
      </p:sp>
      <p:sp>
        <p:nvSpPr>
          <p:cNvPr id="29" name="Rektangel med avrundede hjørner på samme side 28">
            <a:extLst>
              <a:ext uri="{FF2B5EF4-FFF2-40B4-BE49-F238E27FC236}">
                <a16:creationId xmlns:a16="http://schemas.microsoft.com/office/drawing/2014/main" id="{D2375D14-F98E-5C4C-ACAA-7A5295563742}"/>
              </a:ext>
            </a:extLst>
          </p:cNvPr>
          <p:cNvSpPr/>
          <p:nvPr/>
        </p:nvSpPr>
        <p:spPr>
          <a:xfrm>
            <a:off x="1385159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Sortere </a:t>
            </a:r>
          </a:p>
          <a:p>
            <a:pPr algn="ctr"/>
            <a:r>
              <a:rPr lang="nb-NO" sz="1600" dirty="0"/>
              <a:t>bunken</a:t>
            </a:r>
          </a:p>
        </p:txBody>
      </p:sp>
      <p:sp>
        <p:nvSpPr>
          <p:cNvPr id="31" name="Avrundet rektangel 30">
            <a:extLst>
              <a:ext uri="{FF2B5EF4-FFF2-40B4-BE49-F238E27FC236}">
                <a16:creationId xmlns:a16="http://schemas.microsoft.com/office/drawing/2014/main" id="{7DC71848-F525-5240-8E4C-B6EEA351B285}"/>
              </a:ext>
            </a:extLst>
          </p:cNvPr>
          <p:cNvSpPr/>
          <p:nvPr/>
        </p:nvSpPr>
        <p:spPr>
          <a:xfrm>
            <a:off x="410439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Jobbsøknad + CV</a:t>
            </a:r>
          </a:p>
        </p:txBody>
      </p:sp>
      <p:sp>
        <p:nvSpPr>
          <p:cNvPr id="32" name="Avrundet rektangel 31">
            <a:extLst>
              <a:ext uri="{FF2B5EF4-FFF2-40B4-BE49-F238E27FC236}">
                <a16:creationId xmlns:a16="http://schemas.microsoft.com/office/drawing/2014/main" id="{9C901E05-CA26-5B4D-B0EF-06B53915D7C0}"/>
              </a:ext>
            </a:extLst>
          </p:cNvPr>
          <p:cNvSpPr/>
          <p:nvPr/>
        </p:nvSpPr>
        <p:spPr>
          <a:xfrm>
            <a:off x="1533096" y="3667247"/>
            <a:ext cx="907030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Ringe?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8D06D1B-F098-D648-B13A-F06840FF4EB5}"/>
              </a:ext>
            </a:extLst>
          </p:cNvPr>
          <p:cNvSpPr txBox="1"/>
          <p:nvPr/>
        </p:nvSpPr>
        <p:spPr>
          <a:xfrm>
            <a:off x="187167" y="4436940"/>
            <a:ext cx="163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Dos and </a:t>
            </a:r>
            <a:r>
              <a:rPr lang="nb-NO" b="1" dirty="0" err="1"/>
              <a:t>dont’s</a:t>
            </a:r>
            <a:endParaRPr lang="nb-NO" b="1" dirty="0"/>
          </a:p>
        </p:txBody>
      </p:sp>
      <p:sp>
        <p:nvSpPr>
          <p:cNvPr id="34" name="Høyre klammeparentes 33">
            <a:extLst>
              <a:ext uri="{FF2B5EF4-FFF2-40B4-BE49-F238E27FC236}">
                <a16:creationId xmlns:a16="http://schemas.microsoft.com/office/drawing/2014/main" id="{1BA83C2D-E51E-C84E-9459-6AE6166BA63C}"/>
              </a:ext>
            </a:extLst>
          </p:cNvPr>
          <p:cNvSpPr/>
          <p:nvPr/>
        </p:nvSpPr>
        <p:spPr>
          <a:xfrm rot="5400000">
            <a:off x="1001892" y="1492939"/>
            <a:ext cx="584774" cy="2291694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02822E3D-01B2-5F46-98A1-331795BD7D81}"/>
              </a:ext>
            </a:extLst>
          </p:cNvPr>
          <p:cNvCxnSpPr/>
          <p:nvPr/>
        </p:nvCxnSpPr>
        <p:spPr>
          <a:xfrm>
            <a:off x="187167" y="4806272"/>
            <a:ext cx="1178957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ell communication interface multimedia phone telephone icon - Multimedia">
            <a:extLst>
              <a:ext uri="{FF2B5EF4-FFF2-40B4-BE49-F238E27FC236}">
                <a16:creationId xmlns:a16="http://schemas.microsoft.com/office/drawing/2014/main" id="{6DAF0F78-6FBB-E440-8174-726DD74F9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6166944"/>
            <a:ext cx="513255" cy="51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5BCE1F6-52DA-644C-BEF6-843F48129072}"/>
              </a:ext>
            </a:extLst>
          </p:cNvPr>
          <p:cNvSpPr txBox="1"/>
          <p:nvPr/>
        </p:nvSpPr>
        <p:spPr>
          <a:xfrm>
            <a:off x="3148504" y="597341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49457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02B4B4-F09D-294D-83BD-BF692D1D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408"/>
            <a:ext cx="10515600" cy="1325563"/>
          </a:xfrm>
        </p:spPr>
        <p:txBody>
          <a:bodyPr/>
          <a:lstStyle/>
          <a:p>
            <a:r>
              <a:rPr lang="nb-NO" dirty="0"/>
              <a:t>Søknaden bør...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ED3CC3-4914-B842-8A0E-6EE1A3118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vere kort og konsis</a:t>
            </a:r>
          </a:p>
          <a:p>
            <a:r>
              <a:rPr lang="nb-NO"/>
              <a:t>ikkje repetere CV-en</a:t>
            </a:r>
            <a:endParaRPr lang="nb-NO">
              <a:cs typeface="Calibri"/>
            </a:endParaRPr>
          </a:p>
          <a:p>
            <a:r>
              <a:rPr lang="nb-NO"/>
              <a:t>ikkje</a:t>
            </a:r>
            <a:r>
              <a:rPr lang="nb-NO" dirty="0"/>
              <a:t> </a:t>
            </a:r>
            <a:r>
              <a:rPr lang="nb-NO"/>
              <a:t>gløyme</a:t>
            </a:r>
            <a:r>
              <a:rPr lang="nb-NO" dirty="0"/>
              <a:t> </a:t>
            </a:r>
            <a:r>
              <a:rPr lang="nb-NO" err="1"/>
              <a:t>arbeidsgjevar</a:t>
            </a:r>
            <a:r>
              <a:rPr lang="nb-NO" dirty="0"/>
              <a:t> (unngå masseproduksjon)</a:t>
            </a:r>
          </a:p>
          <a:p>
            <a:r>
              <a:rPr lang="nb-NO"/>
              <a:t>få fram </a:t>
            </a:r>
            <a:r>
              <a:rPr lang="nb-NO" dirty="0" err="1"/>
              <a:t>kvifor</a:t>
            </a:r>
            <a:r>
              <a:rPr lang="nb-NO" dirty="0"/>
              <a:t> du </a:t>
            </a:r>
            <a:r>
              <a:rPr lang="nb-NO" dirty="0" err="1"/>
              <a:t>ønskjer</a:t>
            </a:r>
            <a:r>
              <a:rPr lang="nb-NO" dirty="0"/>
              <a:t> å jobbe akkurat ved denne </a:t>
            </a:r>
            <a:r>
              <a:rPr lang="nb-NO" dirty="0" err="1"/>
              <a:t>skulen</a:t>
            </a:r>
            <a:endParaRPr lang="nb-NO" dirty="0"/>
          </a:p>
          <a:p>
            <a:r>
              <a:rPr lang="nb-NO"/>
              <a:t>få fram </a:t>
            </a:r>
            <a:r>
              <a:rPr lang="nb-NO" dirty="0" err="1"/>
              <a:t>kvifor</a:t>
            </a:r>
            <a:r>
              <a:rPr lang="nb-NO" dirty="0"/>
              <a:t> vi bør velge akkurat deg</a:t>
            </a:r>
          </a:p>
          <a:p>
            <a:r>
              <a:rPr lang="nb-NO"/>
              <a:t>få fram at du er utviklingsorientert og </a:t>
            </a:r>
            <a:r>
              <a:rPr lang="nb-NO" err="1"/>
              <a:t>ein</a:t>
            </a:r>
            <a:r>
              <a:rPr lang="nb-NO"/>
              <a:t> lagspelar</a:t>
            </a: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9572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F6BA3E-7D3A-A343-87D8-713F2D7AB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Korleis</a:t>
            </a:r>
            <a:r>
              <a:rPr lang="nb-NO" dirty="0"/>
              <a:t> kommunisere kompetansen din etter 5 år i Lektorpogrammet og deltaking i PROMO?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7E32CD-43E3-C445-BDB2-D4383F6B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nb-NO" dirty="0"/>
              <a:t>Kva har du </a:t>
            </a:r>
            <a:r>
              <a:rPr lang="nb-NO" dirty="0" err="1"/>
              <a:t>særleg</a:t>
            </a:r>
            <a:r>
              <a:rPr lang="nb-NO" dirty="0"/>
              <a:t> lært?</a:t>
            </a:r>
          </a:p>
          <a:p>
            <a:pPr lvl="1"/>
            <a:r>
              <a:rPr lang="nb-NO" dirty="0"/>
              <a:t>Å utvikle andre </a:t>
            </a:r>
          </a:p>
          <a:p>
            <a:pPr lvl="1"/>
            <a:r>
              <a:rPr lang="nb-NO" dirty="0"/>
              <a:t>Å utvikle deg </a:t>
            </a:r>
            <a:r>
              <a:rPr lang="nb-NO" dirty="0" err="1"/>
              <a:t>sjølv</a:t>
            </a:r>
            <a:endParaRPr lang="nb-NO" dirty="0"/>
          </a:p>
          <a:p>
            <a:pPr lvl="1"/>
            <a:r>
              <a:rPr lang="nb-NO" dirty="0"/>
              <a:t>Disiplinfag + fagdidaktikk</a:t>
            </a:r>
          </a:p>
          <a:p>
            <a:pPr lvl="1"/>
            <a:r>
              <a:rPr lang="nb-NO" dirty="0"/>
              <a:t>+++</a:t>
            </a:r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Dette </a:t>
            </a:r>
            <a:r>
              <a:rPr lang="nb-NO" dirty="0" err="1"/>
              <a:t>skil</a:t>
            </a:r>
            <a:r>
              <a:rPr lang="nb-NO" dirty="0"/>
              <a:t> dokker </a:t>
            </a:r>
            <a:r>
              <a:rPr lang="nb-NO" dirty="0" err="1"/>
              <a:t>frå</a:t>
            </a:r>
            <a:r>
              <a:rPr lang="nb-NO" dirty="0"/>
              <a:t> </a:t>
            </a:r>
            <a:r>
              <a:rPr lang="nb-NO" dirty="0" err="1"/>
              <a:t>ein</a:t>
            </a:r>
            <a:r>
              <a:rPr lang="nb-NO" dirty="0"/>
              <a:t> del andre:</a:t>
            </a:r>
          </a:p>
          <a:p>
            <a:r>
              <a:rPr lang="nb-NO" dirty="0"/>
              <a:t>Oppdatert kunnskap</a:t>
            </a:r>
          </a:p>
          <a:p>
            <a:r>
              <a:rPr lang="nb-NO" dirty="0"/>
              <a:t>Erfaring fra ulike </a:t>
            </a:r>
            <a:r>
              <a:rPr lang="nb-NO" dirty="0" err="1"/>
              <a:t>skular</a:t>
            </a:r>
            <a:endParaRPr lang="nb-NO" dirty="0"/>
          </a:p>
          <a:p>
            <a:r>
              <a:rPr lang="nb-NO" dirty="0"/>
              <a:t>Dokker har hatt fem eller </a:t>
            </a:r>
            <a:r>
              <a:rPr lang="nb-NO" dirty="0" err="1"/>
              <a:t>fleire</a:t>
            </a:r>
            <a:r>
              <a:rPr lang="nb-NO" dirty="0"/>
              <a:t> år på modning</a:t>
            </a:r>
          </a:p>
          <a:p>
            <a:r>
              <a:rPr lang="nb-NO" dirty="0"/>
              <a:t>Dedikasjon: </a:t>
            </a:r>
          </a:p>
          <a:p>
            <a:pPr lvl="1"/>
            <a:r>
              <a:rPr lang="nb-NO" dirty="0"/>
              <a:t>Dokker valte </a:t>
            </a:r>
            <a:r>
              <a:rPr lang="nb-NO" dirty="0" err="1"/>
              <a:t>læraryrket</a:t>
            </a:r>
            <a:r>
              <a:rPr lang="nb-NO" dirty="0"/>
              <a:t> </a:t>
            </a:r>
            <a:r>
              <a:rPr lang="nb-NO" dirty="0" err="1"/>
              <a:t>frå</a:t>
            </a:r>
            <a:r>
              <a:rPr lang="nb-NO" dirty="0"/>
              <a:t> «dag </a:t>
            </a:r>
            <a:r>
              <a:rPr lang="nb-NO" dirty="0" err="1"/>
              <a:t>éin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Deltaking på PROMO er </a:t>
            </a:r>
            <a:r>
              <a:rPr lang="nb-NO" dirty="0" err="1"/>
              <a:t>eit</a:t>
            </a:r>
            <a:r>
              <a:rPr lang="nb-NO" dirty="0"/>
              <a:t> ekstra </a:t>
            </a:r>
            <a:r>
              <a:rPr lang="nb-NO" dirty="0" err="1"/>
              <a:t>tydeleg</a:t>
            </a:r>
            <a:r>
              <a:rPr lang="nb-NO" dirty="0"/>
              <a:t> </a:t>
            </a:r>
            <a:r>
              <a:rPr lang="nb-NO" dirty="0" err="1"/>
              <a:t>teikn</a:t>
            </a:r>
            <a:r>
              <a:rPr lang="nb-NO" dirty="0"/>
              <a:t> på dedikasjon</a:t>
            </a:r>
          </a:p>
        </p:txBody>
      </p:sp>
    </p:spTree>
    <p:extLst>
      <p:ext uri="{BB962C8B-B14F-4D97-AF65-F5344CB8AC3E}">
        <p14:creationId xmlns:p14="http://schemas.microsoft.com/office/powerpoint/2010/main" val="1921567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E47983-4477-3CF3-6EA4-944A05832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Døme på annonse </a:t>
            </a:r>
            <a:r>
              <a:rPr lang="nb-NO" dirty="0" err="1"/>
              <a:t>frå</a:t>
            </a:r>
            <a:r>
              <a:rPr lang="nb-NO" dirty="0"/>
              <a:t> Hammer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4E4299-3493-7D51-386A-76005146F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9804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C42306-E6E2-0F47-B8F6-26FBC883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Søknaden</a:t>
            </a:r>
            <a:r>
              <a:rPr lang="nb-NO" dirty="0"/>
              <a:t> - Gruppearbeid</a:t>
            </a:r>
            <a:endParaRPr lang="nb-NO" dirty="0">
              <a:cs typeface="Calibri Light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AC4392-E7AB-B444-9A38-665CEAB54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7794"/>
            <a:ext cx="11353800" cy="514667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sz="1800" dirty="0"/>
              <a:t>Den første i alfabetet (</a:t>
            </a:r>
            <a:r>
              <a:rPr lang="nb-NO" sz="1800" dirty="0" err="1"/>
              <a:t>fornamn</a:t>
            </a:r>
            <a:r>
              <a:rPr lang="nb-NO" sz="1800" dirty="0"/>
              <a:t>) er </a:t>
            </a:r>
            <a:r>
              <a:rPr lang="nb-NO" sz="1800" dirty="0" err="1"/>
              <a:t>ordstyrar</a:t>
            </a:r>
            <a:r>
              <a:rPr lang="nb-NO" sz="1800" dirty="0"/>
              <a:t>, den andre referent, den tredje </a:t>
            </a:r>
            <a:r>
              <a:rPr lang="nb-NO" sz="1800" dirty="0" err="1"/>
              <a:t>tidtakar</a:t>
            </a:r>
            <a:r>
              <a:rPr lang="nb-NO" sz="1800" dirty="0"/>
              <a:t> (ev. </a:t>
            </a:r>
            <a:r>
              <a:rPr lang="nb-NO" sz="1800" dirty="0" err="1"/>
              <a:t>resterande</a:t>
            </a:r>
            <a:r>
              <a:rPr lang="nb-NO" sz="1800" dirty="0"/>
              <a:t> er </a:t>
            </a:r>
            <a:r>
              <a:rPr lang="nb-NO" sz="1800" dirty="0" err="1"/>
              <a:t>viddevoktarar</a:t>
            </a:r>
            <a:r>
              <a:rPr lang="nb-NO" sz="1800" dirty="0"/>
              <a:t>).</a:t>
            </a:r>
            <a:br>
              <a:rPr lang="nb-NO" sz="1800" dirty="0"/>
            </a:b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b="1" dirty="0"/>
              <a:t>Plenum</a:t>
            </a:r>
            <a:r>
              <a:rPr lang="nb-NO" sz="1800" dirty="0"/>
              <a:t> (maks 5 min</a:t>
            </a:r>
            <a:r>
              <a:rPr lang="nb-NO" sz="1800" b="1" dirty="0"/>
              <a:t>)</a:t>
            </a:r>
            <a:br>
              <a:rPr lang="nb-NO" sz="1800" dirty="0"/>
            </a:br>
            <a:r>
              <a:rPr lang="nb-NO" sz="1800" dirty="0" err="1"/>
              <a:t>Gjer</a:t>
            </a:r>
            <a:r>
              <a:rPr lang="nb-NO" sz="1800" dirty="0"/>
              <a:t> ei rask analyse av </a:t>
            </a:r>
            <a:r>
              <a:rPr lang="nb-NO" sz="1800" dirty="0" err="1"/>
              <a:t>stillingsannonsa</a:t>
            </a:r>
            <a:r>
              <a:rPr lang="nb-NO" sz="1800" dirty="0"/>
              <a:t>: Kva ser denne </a:t>
            </a:r>
            <a:r>
              <a:rPr lang="nb-NO" sz="1800" dirty="0" err="1"/>
              <a:t>skulen</a:t>
            </a:r>
            <a:r>
              <a:rPr lang="nb-NO" sz="1800" dirty="0"/>
              <a:t> </a:t>
            </a:r>
            <a:r>
              <a:rPr lang="nb-NO" sz="1800" dirty="0" err="1"/>
              <a:t>særleg</a:t>
            </a:r>
            <a:r>
              <a:rPr lang="nb-NO" sz="1800" dirty="0"/>
              <a:t> etter?</a:t>
            </a:r>
            <a:br>
              <a:rPr lang="nb-NO" sz="1800" dirty="0"/>
            </a:br>
            <a:r>
              <a:rPr lang="nb-NO" sz="1800" dirty="0"/>
              <a:t>&gt; Referenten lager ei felles punktliste</a:t>
            </a:r>
            <a:br>
              <a:rPr lang="nb-NO" sz="1800" dirty="0"/>
            </a:b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b="1" dirty="0"/>
              <a:t>Jobb individuelt </a:t>
            </a:r>
            <a:r>
              <a:rPr lang="nb-NO" sz="1800" dirty="0"/>
              <a:t>(maks 5 min):</a:t>
            </a:r>
            <a:br>
              <a:rPr lang="nb-NO" sz="1800" dirty="0"/>
            </a:br>
            <a:r>
              <a:rPr lang="nb-NO" sz="1800" dirty="0"/>
              <a:t>Ta utgangspunkt i punktlista og lag </a:t>
            </a:r>
            <a:r>
              <a:rPr lang="nb-NO" sz="1800" dirty="0" err="1"/>
              <a:t>ein</a:t>
            </a:r>
            <a:r>
              <a:rPr lang="nb-NO" sz="1800" dirty="0"/>
              <a:t> punktvis disposisjon til </a:t>
            </a:r>
            <a:r>
              <a:rPr lang="nb-NO" sz="1800" dirty="0" err="1"/>
              <a:t>ein</a:t>
            </a:r>
            <a:r>
              <a:rPr lang="nb-NO" sz="1800" dirty="0"/>
              <a:t> søknad med vekt på kva kompetanse du har.</a:t>
            </a:r>
            <a:endParaRPr lang="nb-NO" sz="1800" dirty="0"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b="1" dirty="0"/>
              <a:t>Plenum </a:t>
            </a:r>
            <a:r>
              <a:rPr lang="nb-NO" sz="1800" dirty="0"/>
              <a:t>(maks 1 min per pers):</a:t>
            </a:r>
            <a:br>
              <a:rPr lang="nb-NO" sz="1800" dirty="0"/>
            </a:br>
            <a:r>
              <a:rPr lang="nb-NO" sz="1800" dirty="0"/>
              <a:t>Alle deler sin disposisjon</a:t>
            </a:r>
            <a:endParaRPr lang="nb-NO" sz="1800" dirty="0"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b="1" dirty="0"/>
              <a:t>Plenum</a:t>
            </a:r>
            <a:r>
              <a:rPr lang="nb-NO" sz="1800" dirty="0"/>
              <a:t> (maks 10 min):</a:t>
            </a:r>
            <a:endParaRPr lang="nb-NO" sz="1800" dirty="0">
              <a:cs typeface="Calibri"/>
            </a:endParaRPr>
          </a:p>
          <a:p>
            <a:pPr marL="457200" lvl="1" indent="0">
              <a:buNone/>
            </a:pPr>
            <a:r>
              <a:rPr lang="nb-NO" sz="1800" u="sng" dirty="0"/>
              <a:t>Kva kompetanse meiner dokker det er </a:t>
            </a:r>
            <a:r>
              <a:rPr lang="nb-NO" sz="1800" i="1" u="sng" dirty="0" err="1"/>
              <a:t>særleg</a:t>
            </a:r>
            <a:r>
              <a:rPr lang="nb-NO" sz="1800" u="sng" dirty="0"/>
              <a:t> viktig å få fram i søknaden?</a:t>
            </a:r>
            <a:endParaRPr lang="nb-NO" sz="1800" u="sng" dirty="0">
              <a:cs typeface="Calibri"/>
            </a:endParaRPr>
          </a:p>
          <a:p>
            <a:pPr marL="457200" lvl="1" indent="0">
              <a:buNone/>
            </a:pPr>
            <a:r>
              <a:rPr lang="nb-NO" sz="1800" dirty="0">
                <a:cs typeface="Calibri"/>
              </a:rPr>
              <a:t>&gt; Bli samde om «5 på topp» </a:t>
            </a:r>
          </a:p>
          <a:p>
            <a:pPr marL="457200" lvl="1" indent="0">
              <a:buNone/>
            </a:pPr>
            <a:r>
              <a:rPr lang="nb-NO" sz="1800" dirty="0">
                <a:cs typeface="Calibri"/>
              </a:rPr>
              <a:t>&gt; Referenten skriv ned konklusjonen på tavla.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4C29E01-BEBA-774B-A9C9-DD1866E7379C}"/>
              </a:ext>
            </a:extLst>
          </p:cNvPr>
          <p:cNvSpPr/>
          <p:nvPr/>
        </p:nvSpPr>
        <p:spPr>
          <a:xfrm>
            <a:off x="9048881" y="4897339"/>
            <a:ext cx="2758320" cy="27595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3000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3265876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2002F-A8AD-3842-8A6E-49FB3091A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54" y="0"/>
            <a:ext cx="5175504" cy="928255"/>
          </a:xfrm>
        </p:spPr>
        <p:txBody>
          <a:bodyPr/>
          <a:lstStyle/>
          <a:p>
            <a:r>
              <a:rPr lang="nb-NO" sz="3500" dirty="0"/>
              <a:t>Kva ser </a:t>
            </a:r>
            <a:r>
              <a:rPr lang="nb-NO" sz="3500" dirty="0" err="1"/>
              <a:t>skulen</a:t>
            </a:r>
            <a:r>
              <a:rPr lang="nb-NO" sz="3500" dirty="0"/>
              <a:t> </a:t>
            </a:r>
            <a:r>
              <a:rPr lang="nb-NO" sz="3500" dirty="0" err="1"/>
              <a:t>særleg</a:t>
            </a:r>
            <a:r>
              <a:rPr lang="nb-NO" sz="3500" dirty="0"/>
              <a:t> etter?</a:t>
            </a:r>
            <a:endParaRPr lang="nb-NO" sz="3500" dirty="0">
              <a:cs typeface="Calibri Light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7B82E9-B81F-7E4A-9EDF-CA326CB1D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354" y="928255"/>
            <a:ext cx="4815840" cy="5929745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r>
              <a:rPr lang="nb-NO" dirty="0">
                <a:latin typeface="Calibri Light"/>
                <a:cs typeface="Calibri Light"/>
              </a:rPr>
              <a:t>Faglig kompetanse</a:t>
            </a:r>
          </a:p>
          <a:p>
            <a:r>
              <a:rPr lang="nb-NO" dirty="0">
                <a:latin typeface="Calibri Light"/>
                <a:cs typeface="Calibri Light"/>
              </a:rPr>
              <a:t>Undervisningskompetanse</a:t>
            </a:r>
          </a:p>
          <a:p>
            <a:r>
              <a:rPr lang="nb-NO" dirty="0">
                <a:latin typeface="Calibri Light"/>
                <a:cs typeface="Calibri Light"/>
              </a:rPr>
              <a:t>Elevaktiv, elevsentrert og utforskende undervisning</a:t>
            </a:r>
          </a:p>
          <a:p>
            <a:r>
              <a:rPr lang="nb-NO" dirty="0">
                <a:latin typeface="Calibri Light"/>
                <a:cs typeface="Calibri Light"/>
              </a:rPr>
              <a:t>Elever som endringsagenter</a:t>
            </a:r>
          </a:p>
          <a:p>
            <a:r>
              <a:rPr lang="nb-NO" dirty="0">
                <a:latin typeface="Calibri Light"/>
                <a:cs typeface="Calibri Light"/>
              </a:rPr>
              <a:t>Se verdien i å prøve og feile</a:t>
            </a:r>
          </a:p>
          <a:p>
            <a:r>
              <a:rPr lang="nb-NO" dirty="0">
                <a:latin typeface="Calibri Light"/>
                <a:cs typeface="Calibri Light"/>
              </a:rPr>
              <a:t>Læringsteknologi og digitale verktøy</a:t>
            </a:r>
          </a:p>
          <a:p>
            <a:r>
              <a:rPr lang="nb-NO" dirty="0">
                <a:latin typeface="Calibri Light"/>
                <a:cs typeface="Calibri Light"/>
              </a:rPr>
              <a:t>Tørr å prøve nye ting – fleksible og uredde</a:t>
            </a:r>
          </a:p>
          <a:p>
            <a:r>
              <a:rPr lang="nb-NO" dirty="0">
                <a:latin typeface="Calibri Light"/>
                <a:cs typeface="Calibri Light"/>
              </a:rPr>
              <a:t>Lagspiller og bidragsyter i delingskultur, arbeidsmiljø og psykologisk trygghet</a:t>
            </a:r>
          </a:p>
          <a:p>
            <a:r>
              <a:rPr lang="nb-NO" dirty="0">
                <a:latin typeface="Calibri Light"/>
                <a:cs typeface="Calibri Light"/>
              </a:rPr>
              <a:t>Samarbeid med eksterne aktører</a:t>
            </a:r>
          </a:p>
          <a:p>
            <a:r>
              <a:rPr lang="nb-NO" dirty="0">
                <a:latin typeface="Calibri Light"/>
                <a:cs typeface="Calibri Light"/>
              </a:rPr>
              <a:t>Stimulere til motivasjon</a:t>
            </a:r>
          </a:p>
          <a:p>
            <a:r>
              <a:rPr lang="nb-NO" dirty="0">
                <a:latin typeface="Calibri Light"/>
                <a:cs typeface="Calibri Light"/>
              </a:rPr>
              <a:t>Trygg voksen, evne til å bygge trygge og gode rammer og relasjoner</a:t>
            </a:r>
          </a:p>
          <a:p>
            <a:r>
              <a:rPr lang="nb-NO" dirty="0">
                <a:latin typeface="Calibri Light"/>
                <a:cs typeface="Calibri Light"/>
              </a:rPr>
              <a:t>Faglig og pedagogisk utviklingsarbeid</a:t>
            </a:r>
          </a:p>
          <a:p>
            <a:r>
              <a:rPr lang="nb-NO" dirty="0">
                <a:latin typeface="Calibri Light"/>
                <a:cs typeface="Calibri Light"/>
              </a:rPr>
              <a:t>Oppfølging av elevresultater</a:t>
            </a:r>
          </a:p>
          <a:p>
            <a:r>
              <a:rPr lang="nb-NO" dirty="0">
                <a:latin typeface="Calibri Light"/>
                <a:cs typeface="Calibri Light"/>
              </a:rPr>
              <a:t>Tverrfaglig arbeid</a:t>
            </a:r>
          </a:p>
          <a:p>
            <a:r>
              <a:rPr lang="nb-NO" dirty="0">
                <a:latin typeface="Calibri Light"/>
                <a:cs typeface="Calibri Light"/>
              </a:rPr>
              <a:t>Kjenner LK20 godt</a:t>
            </a:r>
          </a:p>
          <a:p>
            <a:r>
              <a:rPr lang="nb-NO" dirty="0">
                <a:latin typeface="Calibri Light"/>
                <a:cs typeface="Calibri Light"/>
              </a:rPr>
              <a:t>Entreprenørskap i opplæringen</a:t>
            </a:r>
          </a:p>
          <a:p>
            <a:r>
              <a:rPr lang="nb-NO" dirty="0">
                <a:latin typeface="Calibri Light"/>
                <a:cs typeface="Calibri Light"/>
              </a:rPr>
              <a:t>Veiledningskompetanse</a:t>
            </a:r>
          </a:p>
          <a:p>
            <a:r>
              <a:rPr lang="nb-NO" dirty="0">
                <a:latin typeface="Calibri Light"/>
                <a:cs typeface="Calibri Light"/>
              </a:rPr>
              <a:t>Norskkompetanse</a:t>
            </a:r>
          </a:p>
          <a:p>
            <a:r>
              <a:rPr lang="nb-NO" dirty="0">
                <a:latin typeface="Calibri Light"/>
                <a:cs typeface="Calibri Light"/>
              </a:rPr>
              <a:t>Tydelig leder</a:t>
            </a:r>
          </a:p>
          <a:p>
            <a:r>
              <a:rPr lang="nb-NO" dirty="0">
                <a:latin typeface="Calibri Light"/>
                <a:cs typeface="Calibri Light"/>
              </a:rPr>
              <a:t>Gjennomføringsevne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6B19DF9-44F2-A442-92D2-CE8A99B43F06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884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1E391D-F2CC-A24C-A6EB-065E49552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bør </a:t>
            </a:r>
            <a:r>
              <a:rPr lang="nb-NO" dirty="0" err="1"/>
              <a:t>ein</a:t>
            </a:r>
            <a:r>
              <a:rPr lang="nb-NO" dirty="0"/>
              <a:t> </a:t>
            </a:r>
            <a:r>
              <a:rPr lang="nb-NO" dirty="0" err="1"/>
              <a:t>særleg</a:t>
            </a:r>
            <a:r>
              <a:rPr lang="nb-NO" dirty="0"/>
              <a:t> følge med?</a:t>
            </a:r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84DEB4DF-D0D7-7747-9974-0E4BE61E64BC}"/>
              </a:ext>
            </a:extLst>
          </p:cNvPr>
          <p:cNvSpPr/>
          <p:nvPr/>
        </p:nvSpPr>
        <p:spPr>
          <a:xfrm>
            <a:off x="987972" y="3198693"/>
            <a:ext cx="10216055" cy="1105293"/>
          </a:xfrm>
          <a:custGeom>
            <a:avLst/>
            <a:gdLst>
              <a:gd name="connsiteX0" fmla="*/ 0 w 5312979"/>
              <a:gd name="connsiteY0" fmla="*/ 410044 h 410044"/>
              <a:gd name="connsiteX1" fmla="*/ 1182413 w 5312979"/>
              <a:gd name="connsiteY1" fmla="*/ 220858 h 410044"/>
              <a:gd name="connsiteX2" fmla="*/ 1481958 w 5312979"/>
              <a:gd name="connsiteY2" fmla="*/ 378513 h 410044"/>
              <a:gd name="connsiteX3" fmla="*/ 1970689 w 5312979"/>
              <a:gd name="connsiteY3" fmla="*/ 283920 h 410044"/>
              <a:gd name="connsiteX4" fmla="*/ 2207172 w 5312979"/>
              <a:gd name="connsiteY4" fmla="*/ 394279 h 410044"/>
              <a:gd name="connsiteX5" fmla="*/ 3105806 w 5312979"/>
              <a:gd name="connsiteY5" fmla="*/ 141 h 410044"/>
              <a:gd name="connsiteX6" fmla="*/ 3531475 w 5312979"/>
              <a:gd name="connsiteY6" fmla="*/ 346982 h 410044"/>
              <a:gd name="connsiteX7" fmla="*/ 4020206 w 5312979"/>
              <a:gd name="connsiteY7" fmla="*/ 189327 h 410044"/>
              <a:gd name="connsiteX8" fmla="*/ 4430110 w 5312979"/>
              <a:gd name="connsiteY8" fmla="*/ 283920 h 410044"/>
              <a:gd name="connsiteX9" fmla="*/ 4871544 w 5312979"/>
              <a:gd name="connsiteY9" fmla="*/ 189327 h 410044"/>
              <a:gd name="connsiteX10" fmla="*/ 5312979 w 5312979"/>
              <a:gd name="connsiteY10" fmla="*/ 331217 h 41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12979" h="410044">
                <a:moveTo>
                  <a:pt x="0" y="410044"/>
                </a:moveTo>
                <a:cubicBezTo>
                  <a:pt x="467710" y="318078"/>
                  <a:pt x="935420" y="226113"/>
                  <a:pt x="1182413" y="220858"/>
                </a:cubicBezTo>
                <a:cubicBezTo>
                  <a:pt x="1429406" y="215603"/>
                  <a:pt x="1350579" y="368003"/>
                  <a:pt x="1481958" y="378513"/>
                </a:cubicBezTo>
                <a:cubicBezTo>
                  <a:pt x="1613337" y="389023"/>
                  <a:pt x="1849820" y="281292"/>
                  <a:pt x="1970689" y="283920"/>
                </a:cubicBezTo>
                <a:cubicBezTo>
                  <a:pt x="2091558" y="286548"/>
                  <a:pt x="2017986" y="441575"/>
                  <a:pt x="2207172" y="394279"/>
                </a:cubicBezTo>
                <a:cubicBezTo>
                  <a:pt x="2396358" y="346983"/>
                  <a:pt x="2885089" y="8024"/>
                  <a:pt x="3105806" y="141"/>
                </a:cubicBezTo>
                <a:cubicBezTo>
                  <a:pt x="3326523" y="-7742"/>
                  <a:pt x="3379075" y="315451"/>
                  <a:pt x="3531475" y="346982"/>
                </a:cubicBezTo>
                <a:cubicBezTo>
                  <a:pt x="3683875" y="378513"/>
                  <a:pt x="3870434" y="199837"/>
                  <a:pt x="4020206" y="189327"/>
                </a:cubicBezTo>
                <a:cubicBezTo>
                  <a:pt x="4169978" y="178817"/>
                  <a:pt x="4288220" y="283920"/>
                  <a:pt x="4430110" y="283920"/>
                </a:cubicBezTo>
                <a:cubicBezTo>
                  <a:pt x="4572000" y="283920"/>
                  <a:pt x="4724399" y="181444"/>
                  <a:pt x="4871544" y="189327"/>
                </a:cubicBezTo>
                <a:cubicBezTo>
                  <a:pt x="5018689" y="197210"/>
                  <a:pt x="5165834" y="264213"/>
                  <a:pt x="5312979" y="33121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3E6B17-30E9-4943-B4C3-0CE238D5801A}"/>
              </a:ext>
            </a:extLst>
          </p:cNvPr>
          <p:cNvSpPr txBox="1"/>
          <p:nvPr/>
        </p:nvSpPr>
        <p:spPr>
          <a:xfrm>
            <a:off x="4775631" y="4303986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Januar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E1EA5CE-9971-EF45-AD1D-9B43A9970D3C}"/>
              </a:ext>
            </a:extLst>
          </p:cNvPr>
          <p:cNvSpPr txBox="1"/>
          <p:nvPr/>
        </p:nvSpPr>
        <p:spPr>
          <a:xfrm>
            <a:off x="6805448" y="4294743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April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C638622-2E6C-C645-A93F-E5CEE46CDB50}"/>
              </a:ext>
            </a:extLst>
          </p:cNvPr>
          <p:cNvSpPr txBox="1"/>
          <p:nvPr/>
        </p:nvSpPr>
        <p:spPr>
          <a:xfrm>
            <a:off x="8384661" y="4303986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Mai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911DDE4-1810-5F4F-882B-08F3D7388C8C}"/>
              </a:ext>
            </a:extLst>
          </p:cNvPr>
          <p:cNvSpPr txBox="1"/>
          <p:nvPr/>
        </p:nvSpPr>
        <p:spPr>
          <a:xfrm>
            <a:off x="9927021" y="4303986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Sommar</a:t>
            </a: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BBAC6B2-A1BA-B144-BAC7-C5667D6D8DB5}"/>
              </a:ext>
            </a:extLst>
          </p:cNvPr>
          <p:cNvSpPr txBox="1"/>
          <p:nvPr/>
        </p:nvSpPr>
        <p:spPr>
          <a:xfrm>
            <a:off x="2306841" y="4294743"/>
            <a:ext cx="725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Haust</a:t>
            </a:r>
          </a:p>
        </p:txBody>
      </p:sp>
      <p:sp>
        <p:nvSpPr>
          <p:cNvPr id="11" name="Venstre klammeparentes 10">
            <a:extLst>
              <a:ext uri="{FF2B5EF4-FFF2-40B4-BE49-F238E27FC236}">
                <a16:creationId xmlns:a16="http://schemas.microsoft.com/office/drawing/2014/main" id="{1F9A60DB-CE22-324D-A0F1-A2CF26C7EE83}"/>
              </a:ext>
            </a:extLst>
          </p:cNvPr>
          <p:cNvSpPr/>
          <p:nvPr/>
        </p:nvSpPr>
        <p:spPr>
          <a:xfrm rot="16200000">
            <a:off x="5891547" y="3959113"/>
            <a:ext cx="567559" cy="1995967"/>
          </a:xfrm>
          <a:prstGeom prst="lef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Venstre klammeparentes 11">
            <a:extLst>
              <a:ext uri="{FF2B5EF4-FFF2-40B4-BE49-F238E27FC236}">
                <a16:creationId xmlns:a16="http://schemas.microsoft.com/office/drawing/2014/main" id="{704AB306-31A0-184D-B8F0-612A21A5203B}"/>
              </a:ext>
            </a:extLst>
          </p:cNvPr>
          <p:cNvSpPr/>
          <p:nvPr/>
        </p:nvSpPr>
        <p:spPr>
          <a:xfrm rot="16200000">
            <a:off x="8595510" y="4550761"/>
            <a:ext cx="576801" cy="803427"/>
          </a:xfrm>
          <a:prstGeom prst="lef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Venstre klammeparentes 12">
            <a:extLst>
              <a:ext uri="{FF2B5EF4-FFF2-40B4-BE49-F238E27FC236}">
                <a16:creationId xmlns:a16="http://schemas.microsoft.com/office/drawing/2014/main" id="{D2A1D0F9-49B2-7C4D-AAA5-2F7D7DDB8FF7}"/>
              </a:ext>
            </a:extLst>
          </p:cNvPr>
          <p:cNvSpPr/>
          <p:nvPr/>
        </p:nvSpPr>
        <p:spPr>
          <a:xfrm rot="16200000">
            <a:off x="10130586" y="4547606"/>
            <a:ext cx="576801" cy="803427"/>
          </a:xfrm>
          <a:prstGeom prst="lef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9564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l høyre 27">
            <a:extLst>
              <a:ext uri="{FF2B5EF4-FFF2-40B4-BE49-F238E27FC236}">
                <a16:creationId xmlns:a16="http://schemas.microsoft.com/office/drawing/2014/main" id="{440530E0-7E4B-CA40-A117-261243DBEC1B}"/>
              </a:ext>
            </a:extLst>
          </p:cNvPr>
          <p:cNvSpPr/>
          <p:nvPr/>
        </p:nvSpPr>
        <p:spPr>
          <a:xfrm>
            <a:off x="-28090" y="2097515"/>
            <a:ext cx="12220090" cy="186267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8C5D4AD-296E-5948-87EE-67184FAF3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2" y="-11147"/>
            <a:ext cx="10515600" cy="934070"/>
          </a:xfrm>
        </p:spPr>
        <p:txBody>
          <a:bodyPr/>
          <a:lstStyle/>
          <a:p>
            <a:r>
              <a:rPr lang="nb-NO" dirty="0"/>
              <a:t>Korleis skille seg ut i søknadsbunken?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F6C5F5C-CD4B-0F44-A1C3-59FCB2236435}"/>
              </a:ext>
            </a:extLst>
          </p:cNvPr>
          <p:cNvSpPr txBox="1"/>
          <p:nvPr/>
        </p:nvSpPr>
        <p:spPr>
          <a:xfrm>
            <a:off x="148432" y="4824002"/>
            <a:ext cx="3031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Finn ut mest </a:t>
            </a:r>
            <a:r>
              <a:rPr lang="nb-NO" sz="1600" dirty="0" err="1"/>
              <a:t>mogleg</a:t>
            </a:r>
            <a:r>
              <a:rPr lang="nb-NO" sz="1600" dirty="0"/>
              <a:t> om </a:t>
            </a:r>
            <a:r>
              <a:rPr lang="nb-NO" sz="1600" dirty="0" err="1"/>
              <a:t>skulen</a:t>
            </a:r>
            <a:r>
              <a:rPr lang="nb-NO" sz="1600" dirty="0"/>
              <a:t>, </a:t>
            </a:r>
            <a:br>
              <a:rPr lang="nb-NO" sz="1600" dirty="0"/>
            </a:br>
            <a:r>
              <a:rPr lang="nb-NO" sz="1600" dirty="0"/>
              <a:t>men </a:t>
            </a:r>
            <a:r>
              <a:rPr lang="nb-NO" sz="1600" dirty="0" err="1"/>
              <a:t>ver</a:t>
            </a:r>
            <a:r>
              <a:rPr lang="nb-NO" sz="1600" dirty="0"/>
              <a:t> konkret – unngå pjatt.</a:t>
            </a:r>
          </a:p>
          <a:p>
            <a:endParaRPr lang="nb-NO" sz="1600" dirty="0"/>
          </a:p>
          <a:p>
            <a:r>
              <a:rPr lang="nb-NO" sz="1600" dirty="0"/>
              <a:t>Legg vekt på begge deler, i </a:t>
            </a:r>
            <a:r>
              <a:rPr lang="nb-NO" sz="1600" dirty="0" err="1"/>
              <a:t>ein</a:t>
            </a:r>
            <a:r>
              <a:rPr lang="nb-NO" sz="1600" dirty="0"/>
              <a:t> del tilfelle skjer sorteringa med utgangspunkt i </a:t>
            </a:r>
            <a:r>
              <a:rPr lang="nb-NO" sz="1600" dirty="0" err="1"/>
              <a:t>ein</a:t>
            </a:r>
            <a:r>
              <a:rPr lang="nb-NO" sz="1600" dirty="0"/>
              <a:t> av </a:t>
            </a:r>
            <a:r>
              <a:rPr lang="nb-NO" sz="1600" dirty="0" err="1"/>
              <a:t>delane</a:t>
            </a:r>
            <a:r>
              <a:rPr lang="nb-NO" sz="1600" dirty="0"/>
              <a:t>. </a:t>
            </a:r>
          </a:p>
          <a:p>
            <a:endParaRPr lang="nb-NO" sz="1600" dirty="0"/>
          </a:p>
          <a:p>
            <a:r>
              <a:rPr lang="nb-NO" sz="1600" dirty="0"/>
              <a:t>Kan </a:t>
            </a:r>
            <a:r>
              <a:rPr lang="nb-NO" sz="1600" dirty="0" err="1"/>
              <a:t>nokon</a:t>
            </a:r>
            <a:r>
              <a:rPr lang="nb-NO" sz="1600" dirty="0"/>
              <a:t> anbefale deg?</a:t>
            </a:r>
          </a:p>
        </p:txBody>
      </p:sp>
      <p:sp>
        <p:nvSpPr>
          <p:cNvPr id="21" name="Rektangel med avrundede hjørner på samme side 20">
            <a:extLst>
              <a:ext uri="{FF2B5EF4-FFF2-40B4-BE49-F238E27FC236}">
                <a16:creationId xmlns:a16="http://schemas.microsoft.com/office/drawing/2014/main" id="{E0B6A376-C7FF-134F-AF7B-2635E999D03E}"/>
              </a:ext>
            </a:extLst>
          </p:cNvPr>
          <p:cNvSpPr/>
          <p:nvPr/>
        </p:nvSpPr>
        <p:spPr>
          <a:xfrm>
            <a:off x="2621021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Intervju</a:t>
            </a:r>
          </a:p>
        </p:txBody>
      </p:sp>
      <p:sp>
        <p:nvSpPr>
          <p:cNvPr id="22" name="Rektangel med avrundede hjørner på samme side 21">
            <a:extLst>
              <a:ext uri="{FF2B5EF4-FFF2-40B4-BE49-F238E27FC236}">
                <a16:creationId xmlns:a16="http://schemas.microsoft.com/office/drawing/2014/main" id="{21D13E90-A1E7-684A-BA7F-F3B3E70380AA}"/>
              </a:ext>
            </a:extLst>
          </p:cNvPr>
          <p:cNvSpPr/>
          <p:nvPr/>
        </p:nvSpPr>
        <p:spPr>
          <a:xfrm>
            <a:off x="148432" y="1489864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Utlysing</a:t>
            </a:r>
          </a:p>
        </p:txBody>
      </p:sp>
      <p:sp>
        <p:nvSpPr>
          <p:cNvPr id="23" name="Rektangel med avrundede hjørner på samme side 22">
            <a:extLst>
              <a:ext uri="{FF2B5EF4-FFF2-40B4-BE49-F238E27FC236}">
                <a16:creationId xmlns:a16="http://schemas.microsoft.com/office/drawing/2014/main" id="{E34D35AC-0A91-944E-95D6-CE41DC5E2B90}"/>
              </a:ext>
            </a:extLst>
          </p:cNvPr>
          <p:cNvSpPr/>
          <p:nvPr/>
        </p:nvSpPr>
        <p:spPr>
          <a:xfrm>
            <a:off x="3929980" y="1493909"/>
            <a:ext cx="1561652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/>
              <a:t>Fleire</a:t>
            </a:r>
            <a:r>
              <a:rPr lang="nb-NO" sz="1600" dirty="0"/>
              <a:t> intervju?</a:t>
            </a:r>
          </a:p>
          <a:p>
            <a:pPr algn="ctr"/>
            <a:r>
              <a:rPr lang="nb-NO" sz="1600" dirty="0"/>
              <a:t>Prøvetime?</a:t>
            </a:r>
          </a:p>
        </p:txBody>
      </p:sp>
      <p:sp>
        <p:nvSpPr>
          <p:cNvPr id="24" name="Rektangel med avrundede hjørner på samme side 23">
            <a:extLst>
              <a:ext uri="{FF2B5EF4-FFF2-40B4-BE49-F238E27FC236}">
                <a16:creationId xmlns:a16="http://schemas.microsoft.com/office/drawing/2014/main" id="{0A0D86DB-BEAB-5F47-88FA-92AA32F6AEF4}"/>
              </a:ext>
            </a:extLst>
          </p:cNvPr>
          <p:cNvSpPr/>
          <p:nvPr/>
        </p:nvSpPr>
        <p:spPr>
          <a:xfrm>
            <a:off x="5672527" y="1482659"/>
            <a:ext cx="1430699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Referanse-innhenting</a:t>
            </a:r>
          </a:p>
        </p:txBody>
      </p:sp>
      <p:sp>
        <p:nvSpPr>
          <p:cNvPr id="25" name="Rektangel med avrundede hjørner på samme side 24">
            <a:extLst>
              <a:ext uri="{FF2B5EF4-FFF2-40B4-BE49-F238E27FC236}">
                <a16:creationId xmlns:a16="http://schemas.microsoft.com/office/drawing/2014/main" id="{9C5F4701-7C54-654B-9304-4AEE1F0E19FB}"/>
              </a:ext>
            </a:extLst>
          </p:cNvPr>
          <p:cNvSpPr/>
          <p:nvPr/>
        </p:nvSpPr>
        <p:spPr>
          <a:xfrm>
            <a:off x="7284121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Innstilling</a:t>
            </a:r>
          </a:p>
        </p:txBody>
      </p:sp>
      <p:sp>
        <p:nvSpPr>
          <p:cNvPr id="26" name="Rektangel med avrundede hjørner på samme side 25">
            <a:extLst>
              <a:ext uri="{FF2B5EF4-FFF2-40B4-BE49-F238E27FC236}">
                <a16:creationId xmlns:a16="http://schemas.microsoft.com/office/drawing/2014/main" id="{E275FC3F-0888-EB4B-BE58-50DC8128F0F5}"/>
              </a:ext>
            </a:extLst>
          </p:cNvPr>
          <p:cNvSpPr/>
          <p:nvPr/>
        </p:nvSpPr>
        <p:spPr>
          <a:xfrm>
            <a:off x="8895715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Avslag/</a:t>
            </a:r>
            <a:r>
              <a:rPr lang="nb-NO" sz="1600" dirty="0" err="1"/>
              <a:t>Tilbod</a:t>
            </a:r>
            <a:endParaRPr lang="nb-NO" sz="1600" dirty="0"/>
          </a:p>
        </p:txBody>
      </p:sp>
      <p:sp>
        <p:nvSpPr>
          <p:cNvPr id="27" name="Rektangel med avrundede hjørner på samme side 26">
            <a:extLst>
              <a:ext uri="{FF2B5EF4-FFF2-40B4-BE49-F238E27FC236}">
                <a16:creationId xmlns:a16="http://schemas.microsoft.com/office/drawing/2014/main" id="{3B4320E4-6971-5844-B332-2DC7300444FC}"/>
              </a:ext>
            </a:extLst>
          </p:cNvPr>
          <p:cNvSpPr/>
          <p:nvPr/>
        </p:nvSpPr>
        <p:spPr>
          <a:xfrm>
            <a:off x="10507309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Kontrakt</a:t>
            </a:r>
          </a:p>
        </p:txBody>
      </p:sp>
      <p:sp>
        <p:nvSpPr>
          <p:cNvPr id="29" name="Rektangel med avrundede hjørner på samme side 28">
            <a:extLst>
              <a:ext uri="{FF2B5EF4-FFF2-40B4-BE49-F238E27FC236}">
                <a16:creationId xmlns:a16="http://schemas.microsoft.com/office/drawing/2014/main" id="{D2375D14-F98E-5C4C-ACAA-7A5295563742}"/>
              </a:ext>
            </a:extLst>
          </p:cNvPr>
          <p:cNvSpPr/>
          <p:nvPr/>
        </p:nvSpPr>
        <p:spPr>
          <a:xfrm>
            <a:off x="1385159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Sortere </a:t>
            </a:r>
          </a:p>
          <a:p>
            <a:pPr algn="ctr"/>
            <a:r>
              <a:rPr lang="nb-NO" sz="1600" dirty="0"/>
              <a:t>bunken</a:t>
            </a:r>
          </a:p>
        </p:txBody>
      </p:sp>
      <p:sp>
        <p:nvSpPr>
          <p:cNvPr id="31" name="Avrundet rektangel 30">
            <a:extLst>
              <a:ext uri="{FF2B5EF4-FFF2-40B4-BE49-F238E27FC236}">
                <a16:creationId xmlns:a16="http://schemas.microsoft.com/office/drawing/2014/main" id="{7DC71848-F525-5240-8E4C-B6EEA351B285}"/>
              </a:ext>
            </a:extLst>
          </p:cNvPr>
          <p:cNvSpPr/>
          <p:nvPr/>
        </p:nvSpPr>
        <p:spPr>
          <a:xfrm>
            <a:off x="410439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Jobbsøknad + CV</a:t>
            </a:r>
          </a:p>
        </p:txBody>
      </p:sp>
      <p:sp>
        <p:nvSpPr>
          <p:cNvPr id="32" name="Avrundet rektangel 31">
            <a:extLst>
              <a:ext uri="{FF2B5EF4-FFF2-40B4-BE49-F238E27FC236}">
                <a16:creationId xmlns:a16="http://schemas.microsoft.com/office/drawing/2014/main" id="{9C901E05-CA26-5B4D-B0EF-06B53915D7C0}"/>
              </a:ext>
            </a:extLst>
          </p:cNvPr>
          <p:cNvSpPr/>
          <p:nvPr/>
        </p:nvSpPr>
        <p:spPr>
          <a:xfrm>
            <a:off x="1533096" y="3667247"/>
            <a:ext cx="907030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Ringe?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8D06D1B-F098-D648-B13A-F06840FF4EB5}"/>
              </a:ext>
            </a:extLst>
          </p:cNvPr>
          <p:cNvSpPr txBox="1"/>
          <p:nvPr/>
        </p:nvSpPr>
        <p:spPr>
          <a:xfrm>
            <a:off x="187167" y="4436940"/>
            <a:ext cx="163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Dos and </a:t>
            </a:r>
            <a:r>
              <a:rPr lang="nb-NO" b="1" dirty="0" err="1"/>
              <a:t>dont’s</a:t>
            </a:r>
            <a:endParaRPr lang="nb-NO" b="1" dirty="0"/>
          </a:p>
        </p:txBody>
      </p:sp>
      <p:sp>
        <p:nvSpPr>
          <p:cNvPr id="34" name="Høyre klammeparentes 33">
            <a:extLst>
              <a:ext uri="{FF2B5EF4-FFF2-40B4-BE49-F238E27FC236}">
                <a16:creationId xmlns:a16="http://schemas.microsoft.com/office/drawing/2014/main" id="{1BA83C2D-E51E-C84E-9459-6AE6166BA63C}"/>
              </a:ext>
            </a:extLst>
          </p:cNvPr>
          <p:cNvSpPr/>
          <p:nvPr/>
        </p:nvSpPr>
        <p:spPr>
          <a:xfrm rot="5400000">
            <a:off x="1001892" y="1492939"/>
            <a:ext cx="584774" cy="2291694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02822E3D-01B2-5F46-98A1-331795BD7D81}"/>
              </a:ext>
            </a:extLst>
          </p:cNvPr>
          <p:cNvCxnSpPr/>
          <p:nvPr/>
        </p:nvCxnSpPr>
        <p:spPr>
          <a:xfrm>
            <a:off x="187167" y="4806272"/>
            <a:ext cx="1178957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ell communication interface multimedia phone telephone icon - Multimedia">
            <a:extLst>
              <a:ext uri="{FF2B5EF4-FFF2-40B4-BE49-F238E27FC236}">
                <a16:creationId xmlns:a16="http://schemas.microsoft.com/office/drawing/2014/main" id="{6DAF0F78-6FBB-E440-8174-726DD74F9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6166944"/>
            <a:ext cx="513255" cy="51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5BCE1F6-52DA-644C-BEF6-843F48129072}"/>
              </a:ext>
            </a:extLst>
          </p:cNvPr>
          <p:cNvSpPr txBox="1"/>
          <p:nvPr/>
        </p:nvSpPr>
        <p:spPr>
          <a:xfrm>
            <a:off x="3148504" y="597341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62061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9CE3BD-B4C4-BA43-8562-9CE62004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803"/>
            <a:ext cx="4125686" cy="1325563"/>
          </a:xfrm>
        </p:spPr>
        <p:txBody>
          <a:bodyPr/>
          <a:lstStyle/>
          <a:p>
            <a:r>
              <a:rPr lang="nb-NO" dirty="0"/>
              <a:t>CV-en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DEB5C2-18BA-8A49-95AA-9C12C3AEF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366"/>
            <a:ext cx="10515600" cy="5470633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nb-NO" dirty="0"/>
              <a:t>Kva ser vi etter?</a:t>
            </a:r>
          </a:p>
          <a:p>
            <a:pPr lvl="1"/>
            <a:r>
              <a:rPr lang="nb-NO" dirty="0"/>
              <a:t>Utdanning</a:t>
            </a:r>
          </a:p>
          <a:p>
            <a:pPr lvl="1"/>
            <a:r>
              <a:rPr lang="nb-NO" dirty="0"/>
              <a:t>Fagkompetanse (gjerne i studiepoeng)</a:t>
            </a:r>
          </a:p>
          <a:p>
            <a:pPr lvl="1"/>
            <a:r>
              <a:rPr lang="nb-NO" dirty="0"/>
              <a:t>Engasjement</a:t>
            </a:r>
          </a:p>
          <a:p>
            <a:pPr lvl="1"/>
            <a:r>
              <a:rPr lang="nb-NO" dirty="0"/>
              <a:t>Dedikasjon</a:t>
            </a:r>
          </a:p>
          <a:p>
            <a:pPr lvl="1"/>
            <a:endParaRPr lang="nb-NO" dirty="0"/>
          </a:p>
          <a:p>
            <a:r>
              <a:rPr lang="nb-NO" dirty="0"/>
              <a:t>Kva </a:t>
            </a:r>
            <a:r>
              <a:rPr lang="nb-NO" dirty="0" err="1"/>
              <a:t>gjer</a:t>
            </a:r>
            <a:r>
              <a:rPr lang="nb-NO" dirty="0"/>
              <a:t> oss usikre (obs-varsel):</a:t>
            </a:r>
          </a:p>
          <a:p>
            <a:pPr lvl="1"/>
            <a:r>
              <a:rPr lang="nb-NO" dirty="0"/>
              <a:t>Hol i CV-en (kan ev. med fordel </a:t>
            </a:r>
            <a:r>
              <a:rPr lang="nb-NO" dirty="0" err="1"/>
              <a:t>forklarast</a:t>
            </a:r>
            <a:r>
              <a:rPr lang="nb-NO" dirty="0"/>
              <a:t> i søknadstekst)</a:t>
            </a:r>
            <a:endParaRPr lang="nb-NO" dirty="0">
              <a:cs typeface="Calibri"/>
            </a:endParaRPr>
          </a:p>
          <a:p>
            <a:pPr lvl="1"/>
            <a:r>
              <a:rPr lang="nb-NO" dirty="0"/>
              <a:t>Hyppige jobbyter</a:t>
            </a:r>
          </a:p>
          <a:p>
            <a:endParaRPr lang="nb-NO" dirty="0"/>
          </a:p>
          <a:p>
            <a:r>
              <a:rPr lang="nb-NO" dirty="0"/>
              <a:t>Vær nøye med oppsettet: Må </a:t>
            </a:r>
            <a:r>
              <a:rPr lang="nb-NO" dirty="0" err="1"/>
              <a:t>vere</a:t>
            </a:r>
            <a:r>
              <a:rPr lang="nb-NO" dirty="0"/>
              <a:t> </a:t>
            </a:r>
            <a:r>
              <a:rPr lang="nb-NO" dirty="0" err="1"/>
              <a:t>oversiktleg</a:t>
            </a:r>
            <a:endParaRPr lang="nb-NO" dirty="0"/>
          </a:p>
          <a:p>
            <a:r>
              <a:rPr lang="nb-NO" dirty="0"/>
              <a:t>Eventuelle hull kan </a:t>
            </a:r>
            <a:r>
              <a:rPr lang="nb-NO" dirty="0" err="1"/>
              <a:t>ein</a:t>
            </a:r>
            <a:r>
              <a:rPr lang="nb-NO" dirty="0"/>
              <a:t> med fordel </a:t>
            </a:r>
            <a:r>
              <a:rPr lang="nb-NO" dirty="0" err="1"/>
              <a:t>gjere</a:t>
            </a:r>
            <a:r>
              <a:rPr lang="nb-NO" dirty="0"/>
              <a:t> greie for i søknadsteksten</a:t>
            </a:r>
          </a:p>
          <a:p>
            <a:r>
              <a:rPr lang="nb-NO" dirty="0"/>
              <a:t>La det gjerne framgå kva </a:t>
            </a:r>
            <a:r>
              <a:rPr lang="nb-NO" dirty="0" err="1"/>
              <a:t>masteroppgåva</a:t>
            </a:r>
            <a:r>
              <a:rPr lang="nb-NO" dirty="0"/>
              <a:t> </a:t>
            </a:r>
            <a:r>
              <a:rPr lang="nb-NO" dirty="0" err="1"/>
              <a:t>omhandlar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Referansar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Ver</a:t>
            </a:r>
            <a:r>
              <a:rPr lang="nb-NO" dirty="0"/>
              <a:t> nøye med kven du vel her. Dette er </a:t>
            </a:r>
            <a:r>
              <a:rPr lang="nb-NO" dirty="0" err="1"/>
              <a:t>ein</a:t>
            </a:r>
            <a:r>
              <a:rPr lang="nb-NO" dirty="0"/>
              <a:t> viktig del av den samla søknaden din.</a:t>
            </a:r>
            <a:endParaRPr lang="nb-NO" dirty="0">
              <a:cs typeface="Calibri"/>
            </a:endParaRPr>
          </a:p>
          <a:p>
            <a:pPr lvl="1"/>
            <a:r>
              <a:rPr lang="nb-NO" dirty="0" err="1"/>
              <a:t>Ver</a:t>
            </a:r>
            <a:r>
              <a:rPr lang="nb-NO" dirty="0"/>
              <a:t> </a:t>
            </a:r>
            <a:r>
              <a:rPr lang="nb-NO" dirty="0" err="1"/>
              <a:t>særleg</a:t>
            </a:r>
            <a:r>
              <a:rPr lang="nb-NO" dirty="0"/>
              <a:t> nøye om du held </a:t>
            </a:r>
            <a:r>
              <a:rPr lang="nb-NO" dirty="0" err="1"/>
              <a:t>nokon</a:t>
            </a:r>
            <a:r>
              <a:rPr lang="nb-NO" dirty="0"/>
              <a:t> ute av lista. </a:t>
            </a:r>
            <a:r>
              <a:rPr lang="nb-NO" dirty="0" err="1"/>
              <a:t>Ærlegheit</a:t>
            </a:r>
            <a:r>
              <a:rPr lang="nb-NO" dirty="0"/>
              <a:t> varer lengst. Det siste du </a:t>
            </a:r>
            <a:r>
              <a:rPr lang="nb-NO" dirty="0" err="1"/>
              <a:t>ønskjer</a:t>
            </a:r>
            <a:r>
              <a:rPr lang="nb-NO" dirty="0"/>
              <a:t> er at </a:t>
            </a:r>
            <a:r>
              <a:rPr lang="nb-NO" dirty="0" err="1"/>
              <a:t>arbeidsgjevar</a:t>
            </a:r>
            <a:r>
              <a:rPr lang="nb-NO" dirty="0"/>
              <a:t> skal </a:t>
            </a:r>
            <a:r>
              <a:rPr lang="nb-NO" dirty="0" err="1"/>
              <a:t>site</a:t>
            </a:r>
            <a:r>
              <a:rPr lang="nb-NO" dirty="0"/>
              <a:t> å lure på er kva du prøver å skjule.</a:t>
            </a:r>
          </a:p>
          <a:p>
            <a:pPr lvl="1"/>
            <a:r>
              <a:rPr lang="nb-NO" dirty="0"/>
              <a:t>Kan t.d. skrive «oppgis på forespørsel»</a:t>
            </a:r>
          </a:p>
        </p:txBody>
      </p:sp>
    </p:spTree>
    <p:extLst>
      <p:ext uri="{BB962C8B-B14F-4D97-AF65-F5344CB8AC3E}">
        <p14:creationId xmlns:p14="http://schemas.microsoft.com/office/powerpoint/2010/main" val="2160882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D7E61B-46A9-0B4C-86CB-4D8B7D44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treng deg som er...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E3AC0DC-480B-874F-A99C-A53B183A2CC5}"/>
              </a:ext>
            </a:extLst>
          </p:cNvPr>
          <p:cNvSpPr txBox="1"/>
          <p:nvPr/>
        </p:nvSpPr>
        <p:spPr>
          <a:xfrm>
            <a:off x="541734" y="2235542"/>
            <a:ext cx="42544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/>
              <a:t>lærings- og utviklingsorientert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E77C9ED-F4AD-1A49-82EC-8BF5E2F6238A}"/>
              </a:ext>
            </a:extLst>
          </p:cNvPr>
          <p:cNvSpPr txBox="1"/>
          <p:nvPr/>
        </p:nvSpPr>
        <p:spPr>
          <a:xfrm>
            <a:off x="5148464" y="2018436"/>
            <a:ext cx="189507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 err="1"/>
              <a:t>ein</a:t>
            </a:r>
            <a:r>
              <a:rPr lang="nb-NO" sz="2600" dirty="0"/>
              <a:t> </a:t>
            </a:r>
            <a:r>
              <a:rPr lang="nb-NO" sz="2600" dirty="0" err="1"/>
              <a:t>lagspelar</a:t>
            </a:r>
            <a:endParaRPr lang="nb-NO" sz="260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934FBB5-4B43-2A4F-A1AC-DC1100C29013}"/>
              </a:ext>
            </a:extLst>
          </p:cNvPr>
          <p:cNvSpPr txBox="1"/>
          <p:nvPr/>
        </p:nvSpPr>
        <p:spPr>
          <a:xfrm>
            <a:off x="5276193" y="3277098"/>
            <a:ext cx="13676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 err="1"/>
              <a:t>audmjuk</a:t>
            </a:r>
            <a:endParaRPr lang="nb-NO" sz="26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1A5AB92-678C-6A40-A827-DA51C209CB45}"/>
              </a:ext>
            </a:extLst>
          </p:cNvPr>
          <p:cNvSpPr txBox="1"/>
          <p:nvPr/>
        </p:nvSpPr>
        <p:spPr>
          <a:xfrm>
            <a:off x="8637612" y="6076316"/>
            <a:ext cx="308430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/>
              <a:t>... og som vil det vi vil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05217CC-FFB9-EF41-AF01-D66ADA5409AE}"/>
              </a:ext>
            </a:extLst>
          </p:cNvPr>
          <p:cNvSpPr txBox="1"/>
          <p:nvPr/>
        </p:nvSpPr>
        <p:spPr>
          <a:xfrm>
            <a:off x="6643875" y="4118764"/>
            <a:ext cx="131202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/>
              <a:t>dedikert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8282960-4B83-2D48-9ACC-D854ACC3B58E}"/>
              </a:ext>
            </a:extLst>
          </p:cNvPr>
          <p:cNvSpPr txBox="1"/>
          <p:nvPr/>
        </p:nvSpPr>
        <p:spPr>
          <a:xfrm>
            <a:off x="838200" y="5830094"/>
            <a:ext cx="194784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/>
              <a:t>elevorientert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DC5F6F2-2BF1-A343-963F-E3CA0D40EAD4}"/>
              </a:ext>
            </a:extLst>
          </p:cNvPr>
          <p:cNvSpPr txBox="1"/>
          <p:nvPr/>
        </p:nvSpPr>
        <p:spPr>
          <a:xfrm>
            <a:off x="8440261" y="781684"/>
            <a:ext cx="22985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 err="1"/>
              <a:t>relasjonsbyggar</a:t>
            </a:r>
            <a:endParaRPr lang="nb-NO" sz="2600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73500E5-2D7E-1F42-9C7E-73DDFDF6F193}"/>
              </a:ext>
            </a:extLst>
          </p:cNvPr>
          <p:cNvSpPr txBox="1"/>
          <p:nvPr/>
        </p:nvSpPr>
        <p:spPr>
          <a:xfrm>
            <a:off x="3335655" y="5063397"/>
            <a:ext cx="448404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 err="1"/>
              <a:t>ein</a:t>
            </a:r>
            <a:r>
              <a:rPr lang="nb-NO" sz="2600" dirty="0"/>
              <a:t> </a:t>
            </a:r>
            <a:r>
              <a:rPr lang="nb-NO" sz="2600" dirty="0" err="1"/>
              <a:t>tydeleg</a:t>
            </a:r>
            <a:r>
              <a:rPr lang="nb-NO" sz="2600" dirty="0"/>
              <a:t> </a:t>
            </a:r>
            <a:r>
              <a:rPr lang="nb-NO" sz="2600" dirty="0" err="1"/>
              <a:t>leiar</a:t>
            </a:r>
            <a:r>
              <a:rPr lang="nb-NO" sz="2600" dirty="0"/>
              <a:t> i klasserommet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1031D4D-7B76-EA45-B1E1-802C027E5C9D}"/>
              </a:ext>
            </a:extLst>
          </p:cNvPr>
          <p:cNvSpPr txBox="1"/>
          <p:nvPr/>
        </p:nvSpPr>
        <p:spPr>
          <a:xfrm>
            <a:off x="8152987" y="2005031"/>
            <a:ext cx="3385992" cy="89255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2600" dirty="0"/>
              <a:t>opptatt av framtida sitt </a:t>
            </a:r>
            <a:br>
              <a:rPr lang="nb-NO" sz="2600" dirty="0"/>
            </a:br>
            <a:r>
              <a:rPr lang="nb-NO" sz="2600" dirty="0"/>
              <a:t>behov for kompetanse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E67D401-4CC3-FA49-A40B-3188F5E97E56}"/>
              </a:ext>
            </a:extLst>
          </p:cNvPr>
          <p:cNvSpPr txBox="1"/>
          <p:nvPr/>
        </p:nvSpPr>
        <p:spPr>
          <a:xfrm>
            <a:off x="295936" y="3128691"/>
            <a:ext cx="249010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/>
              <a:t>god til å formidle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6F0AC55-683B-BF4C-9ABD-6FCCF4D6FD2F}"/>
              </a:ext>
            </a:extLst>
          </p:cNvPr>
          <p:cNvSpPr txBox="1"/>
          <p:nvPr/>
        </p:nvSpPr>
        <p:spPr>
          <a:xfrm>
            <a:off x="1469038" y="4159017"/>
            <a:ext cx="32685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/>
              <a:t>god til å kommunisere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86819F86-987B-2245-8942-228C5B85F2A3}"/>
              </a:ext>
            </a:extLst>
          </p:cNvPr>
          <p:cNvSpPr txBox="1"/>
          <p:nvPr/>
        </p:nvSpPr>
        <p:spPr>
          <a:xfrm>
            <a:off x="8635155" y="3499945"/>
            <a:ext cx="31995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600" dirty="0"/>
              <a:t>kompetent i faga dine </a:t>
            </a:r>
          </a:p>
        </p:txBody>
      </p:sp>
    </p:spTree>
    <p:extLst>
      <p:ext uri="{BB962C8B-B14F-4D97-AF65-F5344CB8AC3E}">
        <p14:creationId xmlns:p14="http://schemas.microsoft.com/office/powerpoint/2010/main" val="2712506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l høyre 27">
            <a:extLst>
              <a:ext uri="{FF2B5EF4-FFF2-40B4-BE49-F238E27FC236}">
                <a16:creationId xmlns:a16="http://schemas.microsoft.com/office/drawing/2014/main" id="{440530E0-7E4B-CA40-A117-261243DBEC1B}"/>
              </a:ext>
            </a:extLst>
          </p:cNvPr>
          <p:cNvSpPr/>
          <p:nvPr/>
        </p:nvSpPr>
        <p:spPr>
          <a:xfrm>
            <a:off x="-28090" y="2097515"/>
            <a:ext cx="12220090" cy="186267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8C5D4AD-296E-5948-87EE-67184FAF3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2" y="-11147"/>
            <a:ext cx="10515600" cy="934070"/>
          </a:xfrm>
        </p:spPr>
        <p:txBody>
          <a:bodyPr/>
          <a:lstStyle/>
          <a:p>
            <a:r>
              <a:rPr lang="nb-NO" dirty="0"/>
              <a:t>Oppsummering av jobbsøknadsprosessen</a:t>
            </a:r>
          </a:p>
        </p:txBody>
      </p:sp>
      <p:sp>
        <p:nvSpPr>
          <p:cNvPr id="21" name="Rektangel med avrundede hjørner på samme side 20">
            <a:extLst>
              <a:ext uri="{FF2B5EF4-FFF2-40B4-BE49-F238E27FC236}">
                <a16:creationId xmlns:a16="http://schemas.microsoft.com/office/drawing/2014/main" id="{E0B6A376-C7FF-134F-AF7B-2635E999D03E}"/>
              </a:ext>
            </a:extLst>
          </p:cNvPr>
          <p:cNvSpPr/>
          <p:nvPr/>
        </p:nvSpPr>
        <p:spPr>
          <a:xfrm>
            <a:off x="2621021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Intervju</a:t>
            </a:r>
          </a:p>
        </p:txBody>
      </p:sp>
      <p:sp>
        <p:nvSpPr>
          <p:cNvPr id="22" name="Rektangel med avrundede hjørner på samme side 21">
            <a:extLst>
              <a:ext uri="{FF2B5EF4-FFF2-40B4-BE49-F238E27FC236}">
                <a16:creationId xmlns:a16="http://schemas.microsoft.com/office/drawing/2014/main" id="{21D13E90-A1E7-684A-BA7F-F3B3E70380AA}"/>
              </a:ext>
            </a:extLst>
          </p:cNvPr>
          <p:cNvSpPr/>
          <p:nvPr/>
        </p:nvSpPr>
        <p:spPr>
          <a:xfrm>
            <a:off x="148432" y="1489864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Utlysing</a:t>
            </a:r>
          </a:p>
        </p:txBody>
      </p:sp>
      <p:sp>
        <p:nvSpPr>
          <p:cNvPr id="23" name="Rektangel med avrundede hjørner på samme side 22">
            <a:extLst>
              <a:ext uri="{FF2B5EF4-FFF2-40B4-BE49-F238E27FC236}">
                <a16:creationId xmlns:a16="http://schemas.microsoft.com/office/drawing/2014/main" id="{E34D35AC-0A91-944E-95D6-CE41DC5E2B90}"/>
              </a:ext>
            </a:extLst>
          </p:cNvPr>
          <p:cNvSpPr/>
          <p:nvPr/>
        </p:nvSpPr>
        <p:spPr>
          <a:xfrm>
            <a:off x="3929980" y="1493909"/>
            <a:ext cx="1561652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/>
              <a:t>Fleire</a:t>
            </a:r>
            <a:r>
              <a:rPr lang="nb-NO" sz="1600" dirty="0"/>
              <a:t> intervju?</a:t>
            </a:r>
          </a:p>
          <a:p>
            <a:pPr algn="ctr"/>
            <a:r>
              <a:rPr lang="nb-NO" sz="1600" dirty="0"/>
              <a:t>Prøvetime?</a:t>
            </a:r>
          </a:p>
        </p:txBody>
      </p:sp>
      <p:sp>
        <p:nvSpPr>
          <p:cNvPr id="24" name="Rektangel med avrundede hjørner på samme side 23">
            <a:extLst>
              <a:ext uri="{FF2B5EF4-FFF2-40B4-BE49-F238E27FC236}">
                <a16:creationId xmlns:a16="http://schemas.microsoft.com/office/drawing/2014/main" id="{0A0D86DB-BEAB-5F47-88FA-92AA32F6AEF4}"/>
              </a:ext>
            </a:extLst>
          </p:cNvPr>
          <p:cNvSpPr/>
          <p:nvPr/>
        </p:nvSpPr>
        <p:spPr>
          <a:xfrm>
            <a:off x="5672527" y="1482659"/>
            <a:ext cx="1430699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Referanse-innhenting</a:t>
            </a:r>
          </a:p>
        </p:txBody>
      </p:sp>
      <p:sp>
        <p:nvSpPr>
          <p:cNvPr id="25" name="Rektangel med avrundede hjørner på samme side 24">
            <a:extLst>
              <a:ext uri="{FF2B5EF4-FFF2-40B4-BE49-F238E27FC236}">
                <a16:creationId xmlns:a16="http://schemas.microsoft.com/office/drawing/2014/main" id="{9C5F4701-7C54-654B-9304-4AEE1F0E19FB}"/>
              </a:ext>
            </a:extLst>
          </p:cNvPr>
          <p:cNvSpPr/>
          <p:nvPr/>
        </p:nvSpPr>
        <p:spPr>
          <a:xfrm>
            <a:off x="7284121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Innstilling</a:t>
            </a:r>
          </a:p>
        </p:txBody>
      </p:sp>
      <p:sp>
        <p:nvSpPr>
          <p:cNvPr id="26" name="Rektangel med avrundede hjørner på samme side 25">
            <a:extLst>
              <a:ext uri="{FF2B5EF4-FFF2-40B4-BE49-F238E27FC236}">
                <a16:creationId xmlns:a16="http://schemas.microsoft.com/office/drawing/2014/main" id="{E275FC3F-0888-EB4B-BE58-50DC8128F0F5}"/>
              </a:ext>
            </a:extLst>
          </p:cNvPr>
          <p:cNvSpPr/>
          <p:nvPr/>
        </p:nvSpPr>
        <p:spPr>
          <a:xfrm>
            <a:off x="8895715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Avslag/</a:t>
            </a:r>
            <a:r>
              <a:rPr lang="nb-NO" sz="1600" dirty="0" err="1"/>
              <a:t>Tilbod</a:t>
            </a:r>
            <a:endParaRPr lang="nb-NO" sz="1600" dirty="0"/>
          </a:p>
        </p:txBody>
      </p:sp>
      <p:sp>
        <p:nvSpPr>
          <p:cNvPr id="27" name="Rektangel med avrundede hjørner på samme side 26">
            <a:extLst>
              <a:ext uri="{FF2B5EF4-FFF2-40B4-BE49-F238E27FC236}">
                <a16:creationId xmlns:a16="http://schemas.microsoft.com/office/drawing/2014/main" id="{3B4320E4-6971-5844-B332-2DC7300444FC}"/>
              </a:ext>
            </a:extLst>
          </p:cNvPr>
          <p:cNvSpPr/>
          <p:nvPr/>
        </p:nvSpPr>
        <p:spPr>
          <a:xfrm>
            <a:off x="10507309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Kontrakt</a:t>
            </a:r>
          </a:p>
        </p:txBody>
      </p:sp>
      <p:sp>
        <p:nvSpPr>
          <p:cNvPr id="29" name="Rektangel med avrundede hjørner på samme side 28">
            <a:extLst>
              <a:ext uri="{FF2B5EF4-FFF2-40B4-BE49-F238E27FC236}">
                <a16:creationId xmlns:a16="http://schemas.microsoft.com/office/drawing/2014/main" id="{D2375D14-F98E-5C4C-ACAA-7A5295563742}"/>
              </a:ext>
            </a:extLst>
          </p:cNvPr>
          <p:cNvSpPr/>
          <p:nvPr/>
        </p:nvSpPr>
        <p:spPr>
          <a:xfrm>
            <a:off x="1385159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Sortere </a:t>
            </a:r>
          </a:p>
          <a:p>
            <a:pPr algn="ctr"/>
            <a:r>
              <a:rPr lang="nb-NO" sz="1600" dirty="0"/>
              <a:t>bunken</a:t>
            </a:r>
          </a:p>
        </p:txBody>
      </p:sp>
      <p:sp>
        <p:nvSpPr>
          <p:cNvPr id="31" name="Avrundet rektangel 30">
            <a:extLst>
              <a:ext uri="{FF2B5EF4-FFF2-40B4-BE49-F238E27FC236}">
                <a16:creationId xmlns:a16="http://schemas.microsoft.com/office/drawing/2014/main" id="{7DC71848-F525-5240-8E4C-B6EEA351B285}"/>
              </a:ext>
            </a:extLst>
          </p:cNvPr>
          <p:cNvSpPr/>
          <p:nvPr/>
        </p:nvSpPr>
        <p:spPr>
          <a:xfrm>
            <a:off x="410439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Jobbsøknad + CV</a:t>
            </a:r>
          </a:p>
        </p:txBody>
      </p:sp>
      <p:sp>
        <p:nvSpPr>
          <p:cNvPr id="32" name="Avrundet rektangel 31">
            <a:extLst>
              <a:ext uri="{FF2B5EF4-FFF2-40B4-BE49-F238E27FC236}">
                <a16:creationId xmlns:a16="http://schemas.microsoft.com/office/drawing/2014/main" id="{9C901E05-CA26-5B4D-B0EF-06B53915D7C0}"/>
              </a:ext>
            </a:extLst>
          </p:cNvPr>
          <p:cNvSpPr/>
          <p:nvPr/>
        </p:nvSpPr>
        <p:spPr>
          <a:xfrm>
            <a:off x="1533096" y="3667247"/>
            <a:ext cx="907030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Ringe?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8D06D1B-F098-D648-B13A-F06840FF4EB5}"/>
              </a:ext>
            </a:extLst>
          </p:cNvPr>
          <p:cNvSpPr txBox="1"/>
          <p:nvPr/>
        </p:nvSpPr>
        <p:spPr>
          <a:xfrm>
            <a:off x="187167" y="4436940"/>
            <a:ext cx="163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Dos and </a:t>
            </a:r>
            <a:r>
              <a:rPr lang="nb-NO" b="1" dirty="0" err="1"/>
              <a:t>dont’s</a:t>
            </a:r>
            <a:endParaRPr lang="nb-NO" b="1" dirty="0"/>
          </a:p>
        </p:txBody>
      </p:sp>
      <p:sp>
        <p:nvSpPr>
          <p:cNvPr id="34" name="Høyre klammeparentes 33">
            <a:extLst>
              <a:ext uri="{FF2B5EF4-FFF2-40B4-BE49-F238E27FC236}">
                <a16:creationId xmlns:a16="http://schemas.microsoft.com/office/drawing/2014/main" id="{1BA83C2D-E51E-C84E-9459-6AE6166BA63C}"/>
              </a:ext>
            </a:extLst>
          </p:cNvPr>
          <p:cNvSpPr/>
          <p:nvPr/>
        </p:nvSpPr>
        <p:spPr>
          <a:xfrm rot="5400000">
            <a:off x="1001892" y="1492939"/>
            <a:ext cx="584774" cy="2291694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Høyre klammeparentes 34">
            <a:extLst>
              <a:ext uri="{FF2B5EF4-FFF2-40B4-BE49-F238E27FC236}">
                <a16:creationId xmlns:a16="http://schemas.microsoft.com/office/drawing/2014/main" id="{ABE2F3C6-9231-364A-8850-A3D8EC2961B1}"/>
              </a:ext>
            </a:extLst>
          </p:cNvPr>
          <p:cNvSpPr/>
          <p:nvPr/>
        </p:nvSpPr>
        <p:spPr>
          <a:xfrm rot="5400000">
            <a:off x="4510185" y="457234"/>
            <a:ext cx="584774" cy="4363103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Avrundet rektangel 36">
            <a:extLst>
              <a:ext uri="{FF2B5EF4-FFF2-40B4-BE49-F238E27FC236}">
                <a16:creationId xmlns:a16="http://schemas.microsoft.com/office/drawing/2014/main" id="{AD6FEF7F-D65C-5D4E-A8EF-7F70D1601652}"/>
              </a:ext>
            </a:extLst>
          </p:cNvPr>
          <p:cNvSpPr/>
          <p:nvPr/>
        </p:nvSpPr>
        <p:spPr>
          <a:xfrm>
            <a:off x="3879705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Intervju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DFBD179A-3A6F-4947-998C-75558674D93C}"/>
              </a:ext>
            </a:extLst>
          </p:cNvPr>
          <p:cNvSpPr txBox="1"/>
          <p:nvPr/>
        </p:nvSpPr>
        <p:spPr>
          <a:xfrm>
            <a:off x="3675988" y="4845188"/>
            <a:ext cx="3031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Planlegg kva du </a:t>
            </a:r>
            <a:r>
              <a:rPr lang="nb-NO" sz="1600" dirty="0" err="1"/>
              <a:t>ønskjer</a:t>
            </a:r>
            <a:r>
              <a:rPr lang="nb-NO" sz="1600" dirty="0"/>
              <a:t> å formidle</a:t>
            </a:r>
          </a:p>
          <a:p>
            <a:endParaRPr lang="nb-NO" sz="1600" dirty="0"/>
          </a:p>
          <a:p>
            <a:r>
              <a:rPr lang="nb-NO" sz="1600" dirty="0" err="1"/>
              <a:t>Ver</a:t>
            </a:r>
            <a:r>
              <a:rPr lang="nb-NO" sz="1600" dirty="0"/>
              <a:t> førebudd på spørsmål</a:t>
            </a:r>
          </a:p>
          <a:p>
            <a:r>
              <a:rPr lang="nb-NO" sz="1600" dirty="0"/>
              <a:t>Førebu spørsmål</a:t>
            </a:r>
          </a:p>
          <a:p>
            <a:endParaRPr lang="nb-NO" sz="1600" dirty="0"/>
          </a:p>
          <a:p>
            <a:r>
              <a:rPr lang="nb-NO" sz="1600" dirty="0" err="1"/>
              <a:t>Ver</a:t>
            </a:r>
            <a:r>
              <a:rPr lang="nb-NO" sz="1600" dirty="0"/>
              <a:t> nøye på val av </a:t>
            </a:r>
            <a:r>
              <a:rPr lang="nb-NO" sz="1600" dirty="0" err="1"/>
              <a:t>referansar</a:t>
            </a:r>
            <a:endParaRPr lang="nb-NO" sz="1600" dirty="0"/>
          </a:p>
          <a:p>
            <a:endParaRPr lang="nb-NO" sz="1600" dirty="0"/>
          </a:p>
          <a:p>
            <a:r>
              <a:rPr lang="nb-NO" sz="1600" dirty="0" err="1"/>
              <a:t>Ver</a:t>
            </a:r>
            <a:r>
              <a:rPr lang="nb-NO" sz="1600" dirty="0"/>
              <a:t> deg </a:t>
            </a:r>
            <a:r>
              <a:rPr lang="nb-NO" sz="1600" dirty="0" err="1"/>
              <a:t>sjølv</a:t>
            </a:r>
            <a:r>
              <a:rPr lang="nb-NO" sz="1600" dirty="0"/>
              <a:t>! </a:t>
            </a:r>
            <a:r>
              <a:rPr lang="nb-NO" sz="1600" dirty="0" err="1"/>
              <a:t>Ikkje</a:t>
            </a:r>
            <a:r>
              <a:rPr lang="nb-NO" sz="1600" dirty="0"/>
              <a:t> skjul </a:t>
            </a:r>
            <a:r>
              <a:rPr lang="nb-NO" sz="1600" dirty="0" err="1"/>
              <a:t>noko</a:t>
            </a:r>
            <a:r>
              <a:rPr lang="nb-NO" sz="1600" dirty="0"/>
              <a:t>.</a:t>
            </a:r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02822E3D-01B2-5F46-98A1-331795BD7D81}"/>
              </a:ext>
            </a:extLst>
          </p:cNvPr>
          <p:cNvCxnSpPr/>
          <p:nvPr/>
        </p:nvCxnSpPr>
        <p:spPr>
          <a:xfrm>
            <a:off x="187167" y="4806272"/>
            <a:ext cx="1178957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83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E51168-F31B-D74E-B345-11BFD6F9B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9807"/>
            <a:ext cx="10515600" cy="1325563"/>
          </a:xfrm>
        </p:spPr>
        <p:txBody>
          <a:bodyPr/>
          <a:lstStyle/>
          <a:p>
            <a:r>
              <a:rPr lang="nb-NO" dirty="0"/>
              <a:t>Intervjuet/-a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B39404-A2B7-EA45-829D-CED146105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1782"/>
            <a:ext cx="10515600" cy="506518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b-NO" dirty="0" err="1"/>
              <a:t>Korleis</a:t>
            </a:r>
            <a:r>
              <a:rPr lang="nb-NO" dirty="0"/>
              <a:t> førebu seg?</a:t>
            </a:r>
          </a:p>
          <a:p>
            <a:pPr lvl="1"/>
            <a:r>
              <a:rPr lang="nb-NO" dirty="0"/>
              <a:t>Finn ut mest </a:t>
            </a:r>
            <a:r>
              <a:rPr lang="nb-NO" dirty="0" err="1"/>
              <a:t>mogleg</a:t>
            </a:r>
            <a:r>
              <a:rPr lang="nb-NO" dirty="0"/>
              <a:t> om </a:t>
            </a:r>
            <a:r>
              <a:rPr lang="nb-NO" dirty="0" err="1"/>
              <a:t>skulen</a:t>
            </a:r>
            <a:endParaRPr lang="nb-NO" dirty="0"/>
          </a:p>
          <a:p>
            <a:pPr lvl="1"/>
            <a:r>
              <a:rPr lang="nb-NO" dirty="0"/>
              <a:t>Tenk gjennom kva du </a:t>
            </a:r>
            <a:r>
              <a:rPr lang="nb-NO" dirty="0" err="1"/>
              <a:t>særleg</a:t>
            </a:r>
            <a:r>
              <a:rPr lang="nb-NO" dirty="0"/>
              <a:t> </a:t>
            </a:r>
            <a:r>
              <a:rPr lang="nb-NO" dirty="0" err="1"/>
              <a:t>ønskjer</a:t>
            </a:r>
            <a:r>
              <a:rPr lang="nb-NO" dirty="0"/>
              <a:t> å formidle</a:t>
            </a:r>
          </a:p>
          <a:p>
            <a:pPr lvl="1"/>
            <a:r>
              <a:rPr lang="nb-NO" dirty="0"/>
              <a:t>Tenk gjennom kva du </a:t>
            </a:r>
            <a:r>
              <a:rPr lang="nb-NO" dirty="0" err="1"/>
              <a:t>særleg</a:t>
            </a:r>
            <a:r>
              <a:rPr lang="nb-NO" dirty="0"/>
              <a:t> lurer på</a:t>
            </a:r>
          </a:p>
          <a:p>
            <a:pPr lvl="1"/>
            <a:r>
              <a:rPr lang="nb-NO" dirty="0"/>
              <a:t>Førebu deg på </a:t>
            </a:r>
            <a:r>
              <a:rPr lang="nb-NO" dirty="0" err="1"/>
              <a:t>vanlege</a:t>
            </a:r>
            <a:r>
              <a:rPr lang="nb-NO" dirty="0"/>
              <a:t> spørsmåla (</a:t>
            </a:r>
            <a:r>
              <a:rPr lang="nb-NO" dirty="0">
                <a:hlinkClick r:id="rId3"/>
              </a:rPr>
              <a:t>lmgtfy</a:t>
            </a:r>
            <a:r>
              <a:rPr lang="nb-NO" dirty="0"/>
              <a:t>) à la </a:t>
            </a:r>
            <a:br>
              <a:rPr lang="nb-NO" dirty="0"/>
            </a:br>
            <a:r>
              <a:rPr lang="nb-NO" dirty="0"/>
              <a:t>	«Kva er dine </a:t>
            </a:r>
            <a:r>
              <a:rPr lang="nb-NO" dirty="0" err="1"/>
              <a:t>viktigaste</a:t>
            </a:r>
            <a:r>
              <a:rPr lang="nb-NO" dirty="0"/>
              <a:t> vekstpunkt?»</a:t>
            </a:r>
          </a:p>
          <a:p>
            <a:pPr marL="457200" lvl="1" indent="0">
              <a:buNone/>
            </a:pPr>
            <a:r>
              <a:rPr lang="nb-NO" dirty="0"/>
              <a:t>	«Kva trur du </a:t>
            </a:r>
            <a:r>
              <a:rPr lang="nb-NO" dirty="0" err="1"/>
              <a:t>referansane</a:t>
            </a:r>
            <a:r>
              <a:rPr lang="nb-NO" dirty="0"/>
              <a:t> dine vil </a:t>
            </a:r>
            <a:r>
              <a:rPr lang="nb-NO" dirty="0" err="1"/>
              <a:t>seie</a:t>
            </a:r>
            <a:r>
              <a:rPr lang="nb-NO" dirty="0"/>
              <a:t> når vi ringer </a:t>
            </a:r>
            <a:r>
              <a:rPr lang="nb-NO" dirty="0" err="1"/>
              <a:t>dei</a:t>
            </a:r>
            <a:r>
              <a:rPr lang="nb-NO" dirty="0"/>
              <a:t>?»</a:t>
            </a:r>
          </a:p>
          <a:p>
            <a:pPr lvl="0"/>
            <a:endParaRPr lang="nb-NO" dirty="0"/>
          </a:p>
          <a:p>
            <a:pPr marL="0" lvl="0" indent="0">
              <a:buNone/>
            </a:pPr>
            <a:r>
              <a:rPr lang="nb-NO" dirty="0"/>
              <a:t>Ulike </a:t>
            </a:r>
            <a:r>
              <a:rPr lang="nb-NO" dirty="0" err="1"/>
              <a:t>typar</a:t>
            </a:r>
            <a:r>
              <a:rPr lang="nb-NO" dirty="0"/>
              <a:t> intervju det </a:t>
            </a:r>
            <a:r>
              <a:rPr lang="nb-NO" dirty="0" err="1"/>
              <a:t>ikkje</a:t>
            </a:r>
            <a:r>
              <a:rPr lang="nb-NO" dirty="0"/>
              <a:t> er uvanlig å møte i </a:t>
            </a:r>
            <a:r>
              <a:rPr lang="nb-NO" dirty="0" err="1"/>
              <a:t>skulen</a:t>
            </a:r>
            <a:r>
              <a:rPr lang="nb-NO" dirty="0"/>
              <a:t>:</a:t>
            </a:r>
          </a:p>
        </p:txBody>
      </p:sp>
      <p:sp>
        <p:nvSpPr>
          <p:cNvPr id="4" name="Smilefjes 3">
            <a:extLst>
              <a:ext uri="{FF2B5EF4-FFF2-40B4-BE49-F238E27FC236}">
                <a16:creationId xmlns:a16="http://schemas.microsoft.com/office/drawing/2014/main" id="{D8EF7C90-85EE-C344-BB57-868FE8BAD882}"/>
              </a:ext>
            </a:extLst>
          </p:cNvPr>
          <p:cNvSpPr/>
          <p:nvPr/>
        </p:nvSpPr>
        <p:spPr>
          <a:xfrm>
            <a:off x="7961854" y="1034596"/>
            <a:ext cx="898634" cy="904562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Smilefjes 4">
            <a:extLst>
              <a:ext uri="{FF2B5EF4-FFF2-40B4-BE49-F238E27FC236}">
                <a16:creationId xmlns:a16="http://schemas.microsoft.com/office/drawing/2014/main" id="{39CDD956-88AC-E649-A0C4-439EADB4965B}"/>
              </a:ext>
            </a:extLst>
          </p:cNvPr>
          <p:cNvSpPr/>
          <p:nvPr/>
        </p:nvSpPr>
        <p:spPr>
          <a:xfrm>
            <a:off x="9012621" y="1034597"/>
            <a:ext cx="898634" cy="904562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688E12E-90CF-5E4F-B64E-4A19154E8125}"/>
              </a:ext>
            </a:extLst>
          </p:cNvPr>
          <p:cNvSpPr txBox="1"/>
          <p:nvPr/>
        </p:nvSpPr>
        <p:spPr>
          <a:xfrm>
            <a:off x="7834971" y="1985081"/>
            <a:ext cx="1162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Skoleleder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EDE8BD1-C49E-D540-86BA-5DF0D71F6E5D}"/>
              </a:ext>
            </a:extLst>
          </p:cNvPr>
          <p:cNvSpPr txBox="1"/>
          <p:nvPr/>
        </p:nvSpPr>
        <p:spPr>
          <a:xfrm>
            <a:off x="8893725" y="1985083"/>
            <a:ext cx="111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Tillitsvalgt</a:t>
            </a:r>
          </a:p>
        </p:txBody>
      </p:sp>
      <p:sp>
        <p:nvSpPr>
          <p:cNvPr id="8" name="Smilefjes 7">
            <a:extLst>
              <a:ext uri="{FF2B5EF4-FFF2-40B4-BE49-F238E27FC236}">
                <a16:creationId xmlns:a16="http://schemas.microsoft.com/office/drawing/2014/main" id="{72080B8F-018C-D740-9473-36C40446C425}"/>
              </a:ext>
            </a:extLst>
          </p:cNvPr>
          <p:cNvSpPr/>
          <p:nvPr/>
        </p:nvSpPr>
        <p:spPr>
          <a:xfrm>
            <a:off x="10066494" y="1034596"/>
            <a:ext cx="898634" cy="904562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CA0782F-E2A7-244E-99F5-DC55B629719E}"/>
              </a:ext>
            </a:extLst>
          </p:cNvPr>
          <p:cNvSpPr txBox="1"/>
          <p:nvPr/>
        </p:nvSpPr>
        <p:spPr>
          <a:xfrm>
            <a:off x="10373007" y="198508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?</a:t>
            </a:r>
          </a:p>
        </p:txBody>
      </p:sp>
      <p:sp>
        <p:nvSpPr>
          <p:cNvPr id="10" name="Smilefjes 9">
            <a:extLst>
              <a:ext uri="{FF2B5EF4-FFF2-40B4-BE49-F238E27FC236}">
                <a16:creationId xmlns:a16="http://schemas.microsoft.com/office/drawing/2014/main" id="{D940E002-E7F1-8B4A-A685-913C7F6823E6}"/>
              </a:ext>
            </a:extLst>
          </p:cNvPr>
          <p:cNvSpPr/>
          <p:nvPr/>
        </p:nvSpPr>
        <p:spPr>
          <a:xfrm>
            <a:off x="11123887" y="1034596"/>
            <a:ext cx="898634" cy="93766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5BA16F0-0CE7-3F4E-A7DB-B326A3CB1C8F}"/>
              </a:ext>
            </a:extLst>
          </p:cNvPr>
          <p:cNvSpPr txBox="1"/>
          <p:nvPr/>
        </p:nvSpPr>
        <p:spPr>
          <a:xfrm>
            <a:off x="11328889" y="1985081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/>
              <a:t>Du</a:t>
            </a:r>
          </a:p>
        </p:txBody>
      </p:sp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070271B3-5820-114D-AB2D-EB1CD7B7C4DE}"/>
              </a:ext>
            </a:extLst>
          </p:cNvPr>
          <p:cNvSpPr/>
          <p:nvPr/>
        </p:nvSpPr>
        <p:spPr>
          <a:xfrm>
            <a:off x="9503218" y="4473681"/>
            <a:ext cx="2462810" cy="22694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NB!</a:t>
            </a:r>
            <a:br>
              <a:rPr lang="nb-NO" dirty="0"/>
            </a:br>
            <a:r>
              <a:rPr lang="nb-NO" dirty="0" err="1"/>
              <a:t>Eit</a:t>
            </a:r>
            <a:r>
              <a:rPr lang="nb-NO" dirty="0"/>
              <a:t> jobbintervju er også ditt intervju av </a:t>
            </a:r>
            <a:r>
              <a:rPr lang="nb-NO" dirty="0" err="1"/>
              <a:t>ein</a:t>
            </a:r>
            <a:r>
              <a:rPr lang="nb-NO" dirty="0"/>
              <a:t> potensiell </a:t>
            </a:r>
            <a:r>
              <a:rPr lang="nb-NO" dirty="0" err="1"/>
              <a:t>arbeidsgjevar</a:t>
            </a:r>
            <a:r>
              <a:rPr lang="nb-NO" dirty="0"/>
              <a:t>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A6F9B1D-8142-F94E-9EAB-31FD925D2C86}"/>
              </a:ext>
            </a:extLst>
          </p:cNvPr>
          <p:cNvSpPr txBox="1"/>
          <p:nvPr/>
        </p:nvSpPr>
        <p:spPr>
          <a:xfrm>
            <a:off x="1338073" y="5238110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Individuelt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C628069-5ED7-CF45-9A31-70D72420A228}"/>
              </a:ext>
            </a:extLst>
          </p:cNvPr>
          <p:cNvSpPr txBox="1"/>
          <p:nvPr/>
        </p:nvSpPr>
        <p:spPr>
          <a:xfrm>
            <a:off x="1038952" y="5746218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Gruppe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28346D4-12D3-414C-A507-992107AA0950}"/>
              </a:ext>
            </a:extLst>
          </p:cNvPr>
          <p:cNvSpPr txBox="1"/>
          <p:nvPr/>
        </p:nvSpPr>
        <p:spPr>
          <a:xfrm>
            <a:off x="1648032" y="6177470"/>
            <a:ext cx="218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«</a:t>
            </a:r>
            <a:r>
              <a:rPr lang="nb-NO" dirty="0" err="1"/>
              <a:t>Assessment</a:t>
            </a:r>
            <a:r>
              <a:rPr lang="nb-NO" dirty="0"/>
              <a:t> </a:t>
            </a:r>
            <a:r>
              <a:rPr lang="nb-NO" dirty="0" err="1"/>
              <a:t>center</a:t>
            </a:r>
            <a:r>
              <a:rPr lang="nb-NO" dirty="0"/>
              <a:t>»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60E8D3D-A3E4-7642-BD27-6F1A4AEF64BA}"/>
              </a:ext>
            </a:extLst>
          </p:cNvPr>
          <p:cNvSpPr txBox="1"/>
          <p:nvPr/>
        </p:nvSpPr>
        <p:spPr>
          <a:xfrm>
            <a:off x="2947471" y="5121506"/>
            <a:ext cx="1146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Prøvetime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82E1736-3B80-8144-ADEF-FF039F4A0A8A}"/>
              </a:ext>
            </a:extLst>
          </p:cNvPr>
          <p:cNvSpPr txBox="1"/>
          <p:nvPr/>
        </p:nvSpPr>
        <p:spPr>
          <a:xfrm>
            <a:off x="4203114" y="5125327"/>
            <a:ext cx="213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Førebudde </a:t>
            </a:r>
            <a:r>
              <a:rPr lang="nb-NO" dirty="0" err="1"/>
              <a:t>oppgåver</a:t>
            </a:r>
            <a:endParaRPr lang="nb-NO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8358E623-F86A-8345-A750-5F0853411826}"/>
              </a:ext>
            </a:extLst>
          </p:cNvPr>
          <p:cNvSpPr txBox="1"/>
          <p:nvPr/>
        </p:nvSpPr>
        <p:spPr>
          <a:xfrm>
            <a:off x="4999663" y="5815201"/>
            <a:ext cx="62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Case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55109C77-1D37-AC48-B813-90770BC6CB33}"/>
              </a:ext>
            </a:extLst>
          </p:cNvPr>
          <p:cNvSpPr txBox="1"/>
          <p:nvPr/>
        </p:nvSpPr>
        <p:spPr>
          <a:xfrm>
            <a:off x="2469403" y="5630535"/>
            <a:ext cx="2156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Personlegdomstestar</a:t>
            </a:r>
            <a:endParaRPr lang="nb-NO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90BFD43D-0E52-B147-9747-4797BA75F80F}"/>
              </a:ext>
            </a:extLst>
          </p:cNvPr>
          <p:cNvSpPr txBox="1"/>
          <p:nvPr/>
        </p:nvSpPr>
        <p:spPr>
          <a:xfrm>
            <a:off x="6553651" y="5167657"/>
            <a:ext cx="213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Ustrukturert samtale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7F37FBEB-490D-9548-9AE5-D1E73CA68788}"/>
              </a:ext>
            </a:extLst>
          </p:cNvPr>
          <p:cNvSpPr txBox="1"/>
          <p:nvPr/>
        </p:nvSpPr>
        <p:spPr>
          <a:xfrm>
            <a:off x="5751158" y="5621189"/>
            <a:ext cx="1999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Strukturert intervju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B0142AE-7E47-0543-9036-BFAB3E31F482}"/>
              </a:ext>
            </a:extLst>
          </p:cNvPr>
          <p:cNvSpPr txBox="1"/>
          <p:nvPr/>
        </p:nvSpPr>
        <p:spPr>
          <a:xfrm>
            <a:off x="6878191" y="6034426"/>
            <a:ext cx="213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Kompetanseintervju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72DDFAA-A349-0040-A52D-DC5AC1A8FE10}"/>
              </a:ext>
            </a:extLst>
          </p:cNvPr>
          <p:cNvSpPr txBox="1"/>
          <p:nvPr/>
        </p:nvSpPr>
        <p:spPr>
          <a:xfrm>
            <a:off x="5644824" y="6221052"/>
            <a:ext cx="107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Rollespill</a:t>
            </a:r>
          </a:p>
        </p:txBody>
      </p:sp>
    </p:spTree>
    <p:extLst>
      <p:ext uri="{BB962C8B-B14F-4D97-AF65-F5344CB8AC3E}">
        <p14:creationId xmlns:p14="http://schemas.microsoft.com/office/powerpoint/2010/main" val="137723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l høyre 27">
            <a:extLst>
              <a:ext uri="{FF2B5EF4-FFF2-40B4-BE49-F238E27FC236}">
                <a16:creationId xmlns:a16="http://schemas.microsoft.com/office/drawing/2014/main" id="{440530E0-7E4B-CA40-A117-261243DBEC1B}"/>
              </a:ext>
            </a:extLst>
          </p:cNvPr>
          <p:cNvSpPr/>
          <p:nvPr/>
        </p:nvSpPr>
        <p:spPr>
          <a:xfrm>
            <a:off x="-28090" y="2097515"/>
            <a:ext cx="12220090" cy="186267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8C5D4AD-296E-5948-87EE-67184FAF3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2" y="-11147"/>
            <a:ext cx="10515600" cy="934070"/>
          </a:xfrm>
        </p:spPr>
        <p:txBody>
          <a:bodyPr/>
          <a:lstStyle/>
          <a:p>
            <a:r>
              <a:rPr lang="nb-NO" dirty="0"/>
              <a:t>Etter intervjuet er det </a:t>
            </a:r>
            <a:r>
              <a:rPr lang="nb-NO" dirty="0" err="1"/>
              <a:t>berre</a:t>
            </a:r>
            <a:r>
              <a:rPr lang="nb-NO" dirty="0"/>
              <a:t> å vente...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0222AEB-F3CA-C841-8340-53F5B921AA1F}"/>
              </a:ext>
            </a:extLst>
          </p:cNvPr>
          <p:cNvSpPr txBox="1"/>
          <p:nvPr/>
        </p:nvSpPr>
        <p:spPr>
          <a:xfrm>
            <a:off x="9493993" y="4835705"/>
            <a:ext cx="264529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600" dirty="0"/>
              <a:t>Lite å forhandle om </a:t>
            </a:r>
            <a:r>
              <a:rPr lang="nb-NO" sz="1600" dirty="0" err="1"/>
              <a:t>mtp</a:t>
            </a:r>
            <a:r>
              <a:rPr lang="nb-NO" sz="1600" dirty="0"/>
              <a:t> </a:t>
            </a:r>
            <a:r>
              <a:rPr lang="nb-NO" sz="1600" dirty="0" err="1"/>
              <a:t>løn</a:t>
            </a:r>
            <a:r>
              <a:rPr lang="nb-NO" sz="1600" dirty="0"/>
              <a:t>, men pass på at ansiennitet o.l. er rett berekna.</a:t>
            </a:r>
          </a:p>
        </p:txBody>
      </p:sp>
      <p:sp>
        <p:nvSpPr>
          <p:cNvPr id="21" name="Rektangel med avrundede hjørner på samme side 20">
            <a:extLst>
              <a:ext uri="{FF2B5EF4-FFF2-40B4-BE49-F238E27FC236}">
                <a16:creationId xmlns:a16="http://schemas.microsoft.com/office/drawing/2014/main" id="{E0B6A376-C7FF-134F-AF7B-2635E999D03E}"/>
              </a:ext>
            </a:extLst>
          </p:cNvPr>
          <p:cNvSpPr/>
          <p:nvPr/>
        </p:nvSpPr>
        <p:spPr>
          <a:xfrm>
            <a:off x="2621021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Intervju</a:t>
            </a:r>
          </a:p>
        </p:txBody>
      </p:sp>
      <p:sp>
        <p:nvSpPr>
          <p:cNvPr id="22" name="Rektangel med avrundede hjørner på samme side 21">
            <a:extLst>
              <a:ext uri="{FF2B5EF4-FFF2-40B4-BE49-F238E27FC236}">
                <a16:creationId xmlns:a16="http://schemas.microsoft.com/office/drawing/2014/main" id="{21D13E90-A1E7-684A-BA7F-F3B3E70380AA}"/>
              </a:ext>
            </a:extLst>
          </p:cNvPr>
          <p:cNvSpPr/>
          <p:nvPr/>
        </p:nvSpPr>
        <p:spPr>
          <a:xfrm>
            <a:off x="148432" y="1489864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Utlysing</a:t>
            </a:r>
          </a:p>
        </p:txBody>
      </p:sp>
      <p:sp>
        <p:nvSpPr>
          <p:cNvPr id="23" name="Rektangel med avrundede hjørner på samme side 22">
            <a:extLst>
              <a:ext uri="{FF2B5EF4-FFF2-40B4-BE49-F238E27FC236}">
                <a16:creationId xmlns:a16="http://schemas.microsoft.com/office/drawing/2014/main" id="{E34D35AC-0A91-944E-95D6-CE41DC5E2B90}"/>
              </a:ext>
            </a:extLst>
          </p:cNvPr>
          <p:cNvSpPr/>
          <p:nvPr/>
        </p:nvSpPr>
        <p:spPr>
          <a:xfrm>
            <a:off x="3929980" y="1493909"/>
            <a:ext cx="1561652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/>
              <a:t>Fleire</a:t>
            </a:r>
            <a:r>
              <a:rPr lang="nb-NO" sz="1600" dirty="0"/>
              <a:t> intervju?</a:t>
            </a:r>
          </a:p>
          <a:p>
            <a:pPr algn="ctr"/>
            <a:r>
              <a:rPr lang="nb-NO" sz="1600" dirty="0"/>
              <a:t>Prøvetime?</a:t>
            </a:r>
          </a:p>
        </p:txBody>
      </p:sp>
      <p:sp>
        <p:nvSpPr>
          <p:cNvPr id="24" name="Rektangel med avrundede hjørner på samme side 23">
            <a:extLst>
              <a:ext uri="{FF2B5EF4-FFF2-40B4-BE49-F238E27FC236}">
                <a16:creationId xmlns:a16="http://schemas.microsoft.com/office/drawing/2014/main" id="{0A0D86DB-BEAB-5F47-88FA-92AA32F6AEF4}"/>
              </a:ext>
            </a:extLst>
          </p:cNvPr>
          <p:cNvSpPr/>
          <p:nvPr/>
        </p:nvSpPr>
        <p:spPr>
          <a:xfrm>
            <a:off x="5672527" y="1482659"/>
            <a:ext cx="1430699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Referanse-innhenting</a:t>
            </a:r>
          </a:p>
        </p:txBody>
      </p:sp>
      <p:sp>
        <p:nvSpPr>
          <p:cNvPr id="25" name="Rektangel med avrundede hjørner på samme side 24">
            <a:extLst>
              <a:ext uri="{FF2B5EF4-FFF2-40B4-BE49-F238E27FC236}">
                <a16:creationId xmlns:a16="http://schemas.microsoft.com/office/drawing/2014/main" id="{9C5F4701-7C54-654B-9304-4AEE1F0E19FB}"/>
              </a:ext>
            </a:extLst>
          </p:cNvPr>
          <p:cNvSpPr/>
          <p:nvPr/>
        </p:nvSpPr>
        <p:spPr>
          <a:xfrm>
            <a:off x="7284121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Innstilling</a:t>
            </a:r>
          </a:p>
        </p:txBody>
      </p:sp>
      <p:sp>
        <p:nvSpPr>
          <p:cNvPr id="26" name="Rektangel med avrundede hjørner på samme side 25">
            <a:extLst>
              <a:ext uri="{FF2B5EF4-FFF2-40B4-BE49-F238E27FC236}">
                <a16:creationId xmlns:a16="http://schemas.microsoft.com/office/drawing/2014/main" id="{E275FC3F-0888-EB4B-BE58-50DC8128F0F5}"/>
              </a:ext>
            </a:extLst>
          </p:cNvPr>
          <p:cNvSpPr/>
          <p:nvPr/>
        </p:nvSpPr>
        <p:spPr>
          <a:xfrm>
            <a:off x="8895715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Avslag/</a:t>
            </a:r>
            <a:r>
              <a:rPr lang="nb-NO" sz="1600" dirty="0" err="1"/>
              <a:t>Tilbod</a:t>
            </a:r>
            <a:endParaRPr lang="nb-NO" sz="1600" dirty="0"/>
          </a:p>
        </p:txBody>
      </p:sp>
      <p:sp>
        <p:nvSpPr>
          <p:cNvPr id="27" name="Rektangel med avrundede hjørner på samme side 26">
            <a:extLst>
              <a:ext uri="{FF2B5EF4-FFF2-40B4-BE49-F238E27FC236}">
                <a16:creationId xmlns:a16="http://schemas.microsoft.com/office/drawing/2014/main" id="{3B4320E4-6971-5844-B332-2DC7300444FC}"/>
              </a:ext>
            </a:extLst>
          </p:cNvPr>
          <p:cNvSpPr/>
          <p:nvPr/>
        </p:nvSpPr>
        <p:spPr>
          <a:xfrm>
            <a:off x="10507309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Kontrakt</a:t>
            </a:r>
          </a:p>
        </p:txBody>
      </p:sp>
      <p:sp>
        <p:nvSpPr>
          <p:cNvPr id="29" name="Rektangel med avrundede hjørner på samme side 28">
            <a:extLst>
              <a:ext uri="{FF2B5EF4-FFF2-40B4-BE49-F238E27FC236}">
                <a16:creationId xmlns:a16="http://schemas.microsoft.com/office/drawing/2014/main" id="{D2375D14-F98E-5C4C-ACAA-7A5295563742}"/>
              </a:ext>
            </a:extLst>
          </p:cNvPr>
          <p:cNvSpPr/>
          <p:nvPr/>
        </p:nvSpPr>
        <p:spPr>
          <a:xfrm>
            <a:off x="1385159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Sortere </a:t>
            </a:r>
          </a:p>
          <a:p>
            <a:pPr algn="ctr"/>
            <a:r>
              <a:rPr lang="nb-NO" sz="1600" dirty="0"/>
              <a:t>bunken</a:t>
            </a:r>
          </a:p>
        </p:txBody>
      </p:sp>
      <p:sp>
        <p:nvSpPr>
          <p:cNvPr id="31" name="Avrundet rektangel 30">
            <a:extLst>
              <a:ext uri="{FF2B5EF4-FFF2-40B4-BE49-F238E27FC236}">
                <a16:creationId xmlns:a16="http://schemas.microsoft.com/office/drawing/2014/main" id="{7DC71848-F525-5240-8E4C-B6EEA351B285}"/>
              </a:ext>
            </a:extLst>
          </p:cNvPr>
          <p:cNvSpPr/>
          <p:nvPr/>
        </p:nvSpPr>
        <p:spPr>
          <a:xfrm>
            <a:off x="410439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Jobbsøknad + CV</a:t>
            </a:r>
          </a:p>
        </p:txBody>
      </p:sp>
      <p:sp>
        <p:nvSpPr>
          <p:cNvPr id="32" name="Avrundet rektangel 31">
            <a:extLst>
              <a:ext uri="{FF2B5EF4-FFF2-40B4-BE49-F238E27FC236}">
                <a16:creationId xmlns:a16="http://schemas.microsoft.com/office/drawing/2014/main" id="{9C901E05-CA26-5B4D-B0EF-06B53915D7C0}"/>
              </a:ext>
            </a:extLst>
          </p:cNvPr>
          <p:cNvSpPr/>
          <p:nvPr/>
        </p:nvSpPr>
        <p:spPr>
          <a:xfrm>
            <a:off x="1533096" y="3667247"/>
            <a:ext cx="907030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Ringe?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8D06D1B-F098-D648-B13A-F06840FF4EB5}"/>
              </a:ext>
            </a:extLst>
          </p:cNvPr>
          <p:cNvSpPr txBox="1"/>
          <p:nvPr/>
        </p:nvSpPr>
        <p:spPr>
          <a:xfrm>
            <a:off x="187167" y="4436940"/>
            <a:ext cx="163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Dos and </a:t>
            </a:r>
            <a:r>
              <a:rPr lang="nb-NO" b="1" dirty="0" err="1"/>
              <a:t>dont’s</a:t>
            </a:r>
            <a:endParaRPr lang="nb-NO" b="1" dirty="0"/>
          </a:p>
        </p:txBody>
      </p:sp>
      <p:sp>
        <p:nvSpPr>
          <p:cNvPr id="34" name="Høyre klammeparentes 33">
            <a:extLst>
              <a:ext uri="{FF2B5EF4-FFF2-40B4-BE49-F238E27FC236}">
                <a16:creationId xmlns:a16="http://schemas.microsoft.com/office/drawing/2014/main" id="{1BA83C2D-E51E-C84E-9459-6AE6166BA63C}"/>
              </a:ext>
            </a:extLst>
          </p:cNvPr>
          <p:cNvSpPr/>
          <p:nvPr/>
        </p:nvSpPr>
        <p:spPr>
          <a:xfrm rot="5400000">
            <a:off x="1001892" y="1492939"/>
            <a:ext cx="584774" cy="2291694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Høyre klammeparentes 34">
            <a:extLst>
              <a:ext uri="{FF2B5EF4-FFF2-40B4-BE49-F238E27FC236}">
                <a16:creationId xmlns:a16="http://schemas.microsoft.com/office/drawing/2014/main" id="{ABE2F3C6-9231-364A-8850-A3D8EC2961B1}"/>
              </a:ext>
            </a:extLst>
          </p:cNvPr>
          <p:cNvSpPr/>
          <p:nvPr/>
        </p:nvSpPr>
        <p:spPr>
          <a:xfrm rot="5400000">
            <a:off x="4510185" y="457234"/>
            <a:ext cx="584774" cy="4363103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Høyre klammeparentes 35">
            <a:extLst>
              <a:ext uri="{FF2B5EF4-FFF2-40B4-BE49-F238E27FC236}">
                <a16:creationId xmlns:a16="http://schemas.microsoft.com/office/drawing/2014/main" id="{913B43D1-D665-5345-B54C-19C080A7B198}"/>
              </a:ext>
            </a:extLst>
          </p:cNvPr>
          <p:cNvSpPr/>
          <p:nvPr/>
        </p:nvSpPr>
        <p:spPr>
          <a:xfrm rot="5400000">
            <a:off x="10124474" y="1117639"/>
            <a:ext cx="584774" cy="3042293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Avrundet rektangel 36">
            <a:extLst>
              <a:ext uri="{FF2B5EF4-FFF2-40B4-BE49-F238E27FC236}">
                <a16:creationId xmlns:a16="http://schemas.microsoft.com/office/drawing/2014/main" id="{AD6FEF7F-D65C-5D4E-A8EF-7F70D1601652}"/>
              </a:ext>
            </a:extLst>
          </p:cNvPr>
          <p:cNvSpPr/>
          <p:nvPr/>
        </p:nvSpPr>
        <p:spPr>
          <a:xfrm>
            <a:off x="3879705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Intervju</a:t>
            </a:r>
          </a:p>
        </p:txBody>
      </p:sp>
      <p:sp>
        <p:nvSpPr>
          <p:cNvPr id="38" name="Avrundet rektangel 37">
            <a:extLst>
              <a:ext uri="{FF2B5EF4-FFF2-40B4-BE49-F238E27FC236}">
                <a16:creationId xmlns:a16="http://schemas.microsoft.com/office/drawing/2014/main" id="{080E92D9-91B6-4944-B170-F9460DAF35C1}"/>
              </a:ext>
            </a:extLst>
          </p:cNvPr>
          <p:cNvSpPr/>
          <p:nvPr/>
        </p:nvSpPr>
        <p:spPr>
          <a:xfrm>
            <a:off x="9493994" y="3146449"/>
            <a:ext cx="1845733" cy="126789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Takke ja/nei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Be om grunngjeving</a:t>
            </a:r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02822E3D-01B2-5F46-98A1-331795BD7D81}"/>
              </a:ext>
            </a:extLst>
          </p:cNvPr>
          <p:cNvCxnSpPr/>
          <p:nvPr/>
        </p:nvCxnSpPr>
        <p:spPr>
          <a:xfrm>
            <a:off x="187167" y="4806272"/>
            <a:ext cx="1178957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39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328498-1219-1448-96EE-3903F4B1F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Korleis</a:t>
            </a:r>
            <a:r>
              <a:rPr lang="nb-NO" dirty="0"/>
              <a:t> </a:t>
            </a:r>
            <a:r>
              <a:rPr lang="nb-NO" dirty="0" err="1"/>
              <a:t>kome</a:t>
            </a:r>
            <a:r>
              <a:rPr lang="nb-NO" dirty="0"/>
              <a:t> seg «</a:t>
            </a:r>
            <a:r>
              <a:rPr lang="nb-NO" dirty="0" err="1"/>
              <a:t>innanfor</a:t>
            </a:r>
            <a:r>
              <a:rPr lang="nb-NO" dirty="0"/>
              <a:t>»?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DA3718-EEBA-334E-BDE8-4AA54E863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07436" cy="4351338"/>
          </a:xfrm>
        </p:spPr>
        <p:txBody>
          <a:bodyPr/>
          <a:lstStyle/>
          <a:p>
            <a:r>
              <a:rPr lang="nb-NO" dirty="0" err="1"/>
              <a:t>Ikkje</a:t>
            </a:r>
            <a:r>
              <a:rPr lang="nb-NO" dirty="0"/>
              <a:t> </a:t>
            </a:r>
            <a:r>
              <a:rPr lang="nb-NO" dirty="0" err="1"/>
              <a:t>ver</a:t>
            </a:r>
            <a:r>
              <a:rPr lang="nb-NO" dirty="0"/>
              <a:t> for selektiv i starten – ta </a:t>
            </a:r>
            <a:r>
              <a:rPr lang="nb-NO" dirty="0" err="1"/>
              <a:t>dei</a:t>
            </a:r>
            <a:r>
              <a:rPr lang="nb-NO" dirty="0"/>
              <a:t> </a:t>
            </a:r>
            <a:r>
              <a:rPr lang="nb-NO" dirty="0" err="1"/>
              <a:t>sjansane</a:t>
            </a:r>
            <a:r>
              <a:rPr lang="nb-NO" dirty="0"/>
              <a:t> som byr seg</a:t>
            </a:r>
          </a:p>
          <a:p>
            <a:r>
              <a:rPr lang="nb-NO" dirty="0"/>
              <a:t>Søk vikariat</a:t>
            </a:r>
          </a:p>
          <a:p>
            <a:r>
              <a:rPr lang="nb-NO" dirty="0"/>
              <a:t>Følg med gjennom heile året</a:t>
            </a:r>
          </a:p>
          <a:p>
            <a:r>
              <a:rPr lang="nb-NO" dirty="0"/>
              <a:t>Send </a:t>
            </a:r>
            <a:r>
              <a:rPr lang="nb-NO" dirty="0" err="1"/>
              <a:t>opne</a:t>
            </a:r>
            <a:r>
              <a:rPr lang="nb-NO" dirty="0"/>
              <a:t> søknader eller ring</a:t>
            </a:r>
          </a:p>
          <a:p>
            <a:r>
              <a:rPr lang="nb-NO" dirty="0"/>
              <a:t>Møt opp</a:t>
            </a:r>
          </a:p>
          <a:p>
            <a:r>
              <a:rPr lang="nb-NO" dirty="0"/>
              <a:t>Hugs at </a:t>
            </a:r>
            <a:r>
              <a:rPr lang="nb-NO" dirty="0" err="1"/>
              <a:t>ein</a:t>
            </a:r>
            <a:r>
              <a:rPr lang="nb-NO" dirty="0"/>
              <a:t> kommune/fylkeskommune er </a:t>
            </a:r>
            <a:r>
              <a:rPr lang="nb-NO" dirty="0" err="1"/>
              <a:t>éin</a:t>
            </a:r>
            <a:r>
              <a:rPr lang="nb-NO" dirty="0"/>
              <a:t> </a:t>
            </a:r>
            <a:r>
              <a:rPr lang="nb-NO" dirty="0" err="1"/>
              <a:t>skuleeigar</a:t>
            </a:r>
            <a:r>
              <a:rPr lang="nb-NO" dirty="0"/>
              <a:t> og </a:t>
            </a:r>
            <a:r>
              <a:rPr lang="nb-NO" dirty="0" err="1"/>
              <a:t>arbeidsgjevar</a:t>
            </a:r>
            <a:endParaRPr lang="nb-NO" dirty="0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6D47C720-1469-EF46-AC7D-BBB869906A3D}"/>
              </a:ext>
            </a:extLst>
          </p:cNvPr>
          <p:cNvSpPr/>
          <p:nvPr/>
        </p:nvSpPr>
        <p:spPr>
          <a:xfrm>
            <a:off x="987972" y="4917135"/>
            <a:ext cx="10216055" cy="1105293"/>
          </a:xfrm>
          <a:custGeom>
            <a:avLst/>
            <a:gdLst>
              <a:gd name="connsiteX0" fmla="*/ 0 w 5312979"/>
              <a:gd name="connsiteY0" fmla="*/ 410044 h 410044"/>
              <a:gd name="connsiteX1" fmla="*/ 1182413 w 5312979"/>
              <a:gd name="connsiteY1" fmla="*/ 220858 h 410044"/>
              <a:gd name="connsiteX2" fmla="*/ 1481958 w 5312979"/>
              <a:gd name="connsiteY2" fmla="*/ 378513 h 410044"/>
              <a:gd name="connsiteX3" fmla="*/ 1970689 w 5312979"/>
              <a:gd name="connsiteY3" fmla="*/ 283920 h 410044"/>
              <a:gd name="connsiteX4" fmla="*/ 2207172 w 5312979"/>
              <a:gd name="connsiteY4" fmla="*/ 394279 h 410044"/>
              <a:gd name="connsiteX5" fmla="*/ 3105806 w 5312979"/>
              <a:gd name="connsiteY5" fmla="*/ 141 h 410044"/>
              <a:gd name="connsiteX6" fmla="*/ 3531475 w 5312979"/>
              <a:gd name="connsiteY6" fmla="*/ 346982 h 410044"/>
              <a:gd name="connsiteX7" fmla="*/ 4020206 w 5312979"/>
              <a:gd name="connsiteY7" fmla="*/ 189327 h 410044"/>
              <a:gd name="connsiteX8" fmla="*/ 4430110 w 5312979"/>
              <a:gd name="connsiteY8" fmla="*/ 283920 h 410044"/>
              <a:gd name="connsiteX9" fmla="*/ 4871544 w 5312979"/>
              <a:gd name="connsiteY9" fmla="*/ 189327 h 410044"/>
              <a:gd name="connsiteX10" fmla="*/ 5312979 w 5312979"/>
              <a:gd name="connsiteY10" fmla="*/ 331217 h 41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12979" h="410044">
                <a:moveTo>
                  <a:pt x="0" y="410044"/>
                </a:moveTo>
                <a:cubicBezTo>
                  <a:pt x="467710" y="318078"/>
                  <a:pt x="935420" y="226113"/>
                  <a:pt x="1182413" y="220858"/>
                </a:cubicBezTo>
                <a:cubicBezTo>
                  <a:pt x="1429406" y="215603"/>
                  <a:pt x="1350579" y="368003"/>
                  <a:pt x="1481958" y="378513"/>
                </a:cubicBezTo>
                <a:cubicBezTo>
                  <a:pt x="1613337" y="389023"/>
                  <a:pt x="1849820" y="281292"/>
                  <a:pt x="1970689" y="283920"/>
                </a:cubicBezTo>
                <a:cubicBezTo>
                  <a:pt x="2091558" y="286548"/>
                  <a:pt x="2017986" y="441575"/>
                  <a:pt x="2207172" y="394279"/>
                </a:cubicBezTo>
                <a:cubicBezTo>
                  <a:pt x="2396358" y="346983"/>
                  <a:pt x="2885089" y="8024"/>
                  <a:pt x="3105806" y="141"/>
                </a:cubicBezTo>
                <a:cubicBezTo>
                  <a:pt x="3326523" y="-7742"/>
                  <a:pt x="3379075" y="315451"/>
                  <a:pt x="3531475" y="346982"/>
                </a:cubicBezTo>
                <a:cubicBezTo>
                  <a:pt x="3683875" y="378513"/>
                  <a:pt x="3870434" y="199837"/>
                  <a:pt x="4020206" y="189327"/>
                </a:cubicBezTo>
                <a:cubicBezTo>
                  <a:pt x="4169978" y="178817"/>
                  <a:pt x="4288220" y="283920"/>
                  <a:pt x="4430110" y="283920"/>
                </a:cubicBezTo>
                <a:cubicBezTo>
                  <a:pt x="4572000" y="283920"/>
                  <a:pt x="4724399" y="181444"/>
                  <a:pt x="4871544" y="189327"/>
                </a:cubicBezTo>
                <a:cubicBezTo>
                  <a:pt x="5018689" y="197210"/>
                  <a:pt x="5165834" y="264213"/>
                  <a:pt x="5312979" y="33121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0778F7D-1E0C-B84A-A463-BCDDD689C2DD}"/>
              </a:ext>
            </a:extLst>
          </p:cNvPr>
          <p:cNvSpPr txBox="1"/>
          <p:nvPr/>
        </p:nvSpPr>
        <p:spPr>
          <a:xfrm>
            <a:off x="4775631" y="602242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Januar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CB16976-07E8-074E-AAF4-99B03481A918}"/>
              </a:ext>
            </a:extLst>
          </p:cNvPr>
          <p:cNvSpPr txBox="1"/>
          <p:nvPr/>
        </p:nvSpPr>
        <p:spPr>
          <a:xfrm>
            <a:off x="6805448" y="6013185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April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37332CF-C778-1B4C-BED0-EBAB10AEEEAD}"/>
              </a:ext>
            </a:extLst>
          </p:cNvPr>
          <p:cNvSpPr txBox="1"/>
          <p:nvPr/>
        </p:nvSpPr>
        <p:spPr>
          <a:xfrm>
            <a:off x="8384661" y="6022428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Mai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5432957-79AD-A64D-84CB-6BA8B38B1908}"/>
              </a:ext>
            </a:extLst>
          </p:cNvPr>
          <p:cNvSpPr txBox="1"/>
          <p:nvPr/>
        </p:nvSpPr>
        <p:spPr>
          <a:xfrm>
            <a:off x="9927021" y="6022428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Sommar</a:t>
            </a: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58FCFA0-448B-A74B-86FB-9E8449989D49}"/>
              </a:ext>
            </a:extLst>
          </p:cNvPr>
          <p:cNvSpPr txBox="1"/>
          <p:nvPr/>
        </p:nvSpPr>
        <p:spPr>
          <a:xfrm>
            <a:off x="2306841" y="6013185"/>
            <a:ext cx="725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Haust</a:t>
            </a:r>
          </a:p>
        </p:txBody>
      </p:sp>
      <p:sp>
        <p:nvSpPr>
          <p:cNvPr id="11" name="Venstre klammeparentes 10">
            <a:extLst>
              <a:ext uri="{FF2B5EF4-FFF2-40B4-BE49-F238E27FC236}">
                <a16:creationId xmlns:a16="http://schemas.microsoft.com/office/drawing/2014/main" id="{AE11AF20-A98A-4642-98F5-BF2DE4948E79}"/>
              </a:ext>
            </a:extLst>
          </p:cNvPr>
          <p:cNvSpPr/>
          <p:nvPr/>
        </p:nvSpPr>
        <p:spPr>
          <a:xfrm rot="16200000">
            <a:off x="5990661" y="5578440"/>
            <a:ext cx="369331" cy="1995967"/>
          </a:xfrm>
          <a:prstGeom prst="lef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Venstre klammeparentes 11">
            <a:extLst>
              <a:ext uri="{FF2B5EF4-FFF2-40B4-BE49-F238E27FC236}">
                <a16:creationId xmlns:a16="http://schemas.microsoft.com/office/drawing/2014/main" id="{84AF9575-F262-EA46-9A61-1EB3DD65489E}"/>
              </a:ext>
            </a:extLst>
          </p:cNvPr>
          <p:cNvSpPr/>
          <p:nvPr/>
        </p:nvSpPr>
        <p:spPr>
          <a:xfrm rot="16200000">
            <a:off x="8598702" y="6168474"/>
            <a:ext cx="375345" cy="803427"/>
          </a:xfrm>
          <a:prstGeom prst="lef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Venstre klammeparentes 12">
            <a:extLst>
              <a:ext uri="{FF2B5EF4-FFF2-40B4-BE49-F238E27FC236}">
                <a16:creationId xmlns:a16="http://schemas.microsoft.com/office/drawing/2014/main" id="{841975CC-8E2A-584C-98FA-02FEC5C3C625}"/>
              </a:ext>
            </a:extLst>
          </p:cNvPr>
          <p:cNvSpPr/>
          <p:nvPr/>
        </p:nvSpPr>
        <p:spPr>
          <a:xfrm rot="16200000">
            <a:off x="10225218" y="6226279"/>
            <a:ext cx="375345" cy="803427"/>
          </a:xfrm>
          <a:prstGeom prst="lef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650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l høyre 27">
            <a:extLst>
              <a:ext uri="{FF2B5EF4-FFF2-40B4-BE49-F238E27FC236}">
                <a16:creationId xmlns:a16="http://schemas.microsoft.com/office/drawing/2014/main" id="{440530E0-7E4B-CA40-A117-261243DBEC1B}"/>
              </a:ext>
            </a:extLst>
          </p:cNvPr>
          <p:cNvSpPr/>
          <p:nvPr/>
        </p:nvSpPr>
        <p:spPr>
          <a:xfrm>
            <a:off x="-28090" y="2097515"/>
            <a:ext cx="12220090" cy="186267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8C5D4AD-296E-5948-87EE-67184FAF3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2" y="-11147"/>
            <a:ext cx="10515600" cy="934070"/>
          </a:xfrm>
        </p:spPr>
        <p:txBody>
          <a:bodyPr/>
          <a:lstStyle/>
          <a:p>
            <a:r>
              <a:rPr lang="nb-NO" dirty="0"/>
              <a:t>Oppsummering av jobbsøknadsprosessen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0222AEB-F3CA-C841-8340-53F5B921AA1F}"/>
              </a:ext>
            </a:extLst>
          </p:cNvPr>
          <p:cNvSpPr txBox="1"/>
          <p:nvPr/>
        </p:nvSpPr>
        <p:spPr>
          <a:xfrm>
            <a:off x="9493993" y="4828517"/>
            <a:ext cx="2444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Lite å forhandle om </a:t>
            </a:r>
            <a:r>
              <a:rPr lang="nb-NO" sz="1600" dirty="0" err="1"/>
              <a:t>løn</a:t>
            </a:r>
            <a:r>
              <a:rPr lang="nb-NO" sz="1600" dirty="0"/>
              <a:t>, men pass på at ansiennitet o.l. er rett berekna.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F6C5F5C-CD4B-0F44-A1C3-59FCB2236435}"/>
              </a:ext>
            </a:extLst>
          </p:cNvPr>
          <p:cNvSpPr txBox="1"/>
          <p:nvPr/>
        </p:nvSpPr>
        <p:spPr>
          <a:xfrm>
            <a:off x="148432" y="4824002"/>
            <a:ext cx="3031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Finn ut mest </a:t>
            </a:r>
            <a:r>
              <a:rPr lang="nb-NO" sz="1600" dirty="0" err="1"/>
              <a:t>mogleg</a:t>
            </a:r>
            <a:r>
              <a:rPr lang="nb-NO" sz="1600" dirty="0"/>
              <a:t> om </a:t>
            </a:r>
            <a:r>
              <a:rPr lang="nb-NO" sz="1600" dirty="0" err="1"/>
              <a:t>skulen</a:t>
            </a:r>
            <a:r>
              <a:rPr lang="nb-NO" sz="1600" dirty="0"/>
              <a:t>, </a:t>
            </a:r>
            <a:br>
              <a:rPr lang="nb-NO" sz="1600" dirty="0"/>
            </a:br>
            <a:r>
              <a:rPr lang="nb-NO" sz="1600" dirty="0"/>
              <a:t>men </a:t>
            </a:r>
            <a:r>
              <a:rPr lang="nb-NO" sz="1600" dirty="0" err="1"/>
              <a:t>ver</a:t>
            </a:r>
            <a:r>
              <a:rPr lang="nb-NO" sz="1600" dirty="0"/>
              <a:t> konkret – unngå pjatt.</a:t>
            </a:r>
          </a:p>
          <a:p>
            <a:endParaRPr lang="nb-NO" sz="1600" dirty="0"/>
          </a:p>
          <a:p>
            <a:r>
              <a:rPr lang="nb-NO" sz="1600" dirty="0"/>
              <a:t>Legg vekt på begge deler, i </a:t>
            </a:r>
            <a:r>
              <a:rPr lang="nb-NO" sz="1600" dirty="0" err="1"/>
              <a:t>ein</a:t>
            </a:r>
            <a:r>
              <a:rPr lang="nb-NO" sz="1600" dirty="0"/>
              <a:t> del tilfelle skjer sorteringa med utgangspunkt i </a:t>
            </a:r>
            <a:r>
              <a:rPr lang="nb-NO" sz="1600" dirty="0" err="1"/>
              <a:t>ein</a:t>
            </a:r>
            <a:r>
              <a:rPr lang="nb-NO" sz="1600" dirty="0"/>
              <a:t> av </a:t>
            </a:r>
            <a:r>
              <a:rPr lang="nb-NO" sz="1600" dirty="0" err="1"/>
              <a:t>delane</a:t>
            </a:r>
            <a:r>
              <a:rPr lang="nb-NO" sz="1600" dirty="0"/>
              <a:t>. </a:t>
            </a:r>
          </a:p>
          <a:p>
            <a:endParaRPr lang="nb-NO" sz="1600" dirty="0"/>
          </a:p>
          <a:p>
            <a:r>
              <a:rPr lang="nb-NO" sz="1600" dirty="0"/>
              <a:t>Kan </a:t>
            </a:r>
            <a:r>
              <a:rPr lang="nb-NO" sz="1600" dirty="0" err="1"/>
              <a:t>nokon</a:t>
            </a:r>
            <a:r>
              <a:rPr lang="nb-NO" sz="1600" dirty="0"/>
              <a:t> anbefale deg?</a:t>
            </a:r>
          </a:p>
        </p:txBody>
      </p:sp>
      <p:sp>
        <p:nvSpPr>
          <p:cNvPr id="21" name="Rektangel med avrundede hjørner på samme side 20">
            <a:extLst>
              <a:ext uri="{FF2B5EF4-FFF2-40B4-BE49-F238E27FC236}">
                <a16:creationId xmlns:a16="http://schemas.microsoft.com/office/drawing/2014/main" id="{E0B6A376-C7FF-134F-AF7B-2635E999D03E}"/>
              </a:ext>
            </a:extLst>
          </p:cNvPr>
          <p:cNvSpPr/>
          <p:nvPr/>
        </p:nvSpPr>
        <p:spPr>
          <a:xfrm>
            <a:off x="2621021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Intervju</a:t>
            </a:r>
          </a:p>
        </p:txBody>
      </p:sp>
      <p:sp>
        <p:nvSpPr>
          <p:cNvPr id="22" name="Rektangel med avrundede hjørner på samme side 21">
            <a:extLst>
              <a:ext uri="{FF2B5EF4-FFF2-40B4-BE49-F238E27FC236}">
                <a16:creationId xmlns:a16="http://schemas.microsoft.com/office/drawing/2014/main" id="{21D13E90-A1E7-684A-BA7F-F3B3E70380AA}"/>
              </a:ext>
            </a:extLst>
          </p:cNvPr>
          <p:cNvSpPr/>
          <p:nvPr/>
        </p:nvSpPr>
        <p:spPr>
          <a:xfrm>
            <a:off x="148432" y="1489864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Utlysing</a:t>
            </a:r>
          </a:p>
        </p:txBody>
      </p:sp>
      <p:sp>
        <p:nvSpPr>
          <p:cNvPr id="23" name="Rektangel med avrundede hjørner på samme side 22">
            <a:extLst>
              <a:ext uri="{FF2B5EF4-FFF2-40B4-BE49-F238E27FC236}">
                <a16:creationId xmlns:a16="http://schemas.microsoft.com/office/drawing/2014/main" id="{E34D35AC-0A91-944E-95D6-CE41DC5E2B90}"/>
              </a:ext>
            </a:extLst>
          </p:cNvPr>
          <p:cNvSpPr/>
          <p:nvPr/>
        </p:nvSpPr>
        <p:spPr>
          <a:xfrm>
            <a:off x="3929980" y="1493909"/>
            <a:ext cx="1561652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/>
              <a:t>Fleire</a:t>
            </a:r>
            <a:r>
              <a:rPr lang="nb-NO" sz="1600" dirty="0"/>
              <a:t> intervju?</a:t>
            </a:r>
          </a:p>
          <a:p>
            <a:pPr algn="ctr"/>
            <a:r>
              <a:rPr lang="nb-NO" sz="1600" dirty="0"/>
              <a:t>Prøvetime?</a:t>
            </a:r>
          </a:p>
        </p:txBody>
      </p:sp>
      <p:sp>
        <p:nvSpPr>
          <p:cNvPr id="24" name="Rektangel med avrundede hjørner på samme side 23">
            <a:extLst>
              <a:ext uri="{FF2B5EF4-FFF2-40B4-BE49-F238E27FC236}">
                <a16:creationId xmlns:a16="http://schemas.microsoft.com/office/drawing/2014/main" id="{0A0D86DB-BEAB-5F47-88FA-92AA32F6AEF4}"/>
              </a:ext>
            </a:extLst>
          </p:cNvPr>
          <p:cNvSpPr/>
          <p:nvPr/>
        </p:nvSpPr>
        <p:spPr>
          <a:xfrm>
            <a:off x="5672527" y="1482659"/>
            <a:ext cx="1430699" cy="737943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Referanse-innhenting</a:t>
            </a:r>
          </a:p>
        </p:txBody>
      </p:sp>
      <p:sp>
        <p:nvSpPr>
          <p:cNvPr id="25" name="Rektangel med avrundede hjørner på samme side 24">
            <a:extLst>
              <a:ext uri="{FF2B5EF4-FFF2-40B4-BE49-F238E27FC236}">
                <a16:creationId xmlns:a16="http://schemas.microsoft.com/office/drawing/2014/main" id="{9C5F4701-7C54-654B-9304-4AEE1F0E19FB}"/>
              </a:ext>
            </a:extLst>
          </p:cNvPr>
          <p:cNvSpPr/>
          <p:nvPr/>
        </p:nvSpPr>
        <p:spPr>
          <a:xfrm>
            <a:off x="7284121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Innstilling</a:t>
            </a:r>
          </a:p>
        </p:txBody>
      </p:sp>
      <p:sp>
        <p:nvSpPr>
          <p:cNvPr id="26" name="Rektangel med avrundede hjørner på samme side 25">
            <a:extLst>
              <a:ext uri="{FF2B5EF4-FFF2-40B4-BE49-F238E27FC236}">
                <a16:creationId xmlns:a16="http://schemas.microsoft.com/office/drawing/2014/main" id="{E275FC3F-0888-EB4B-BE58-50DC8128F0F5}"/>
              </a:ext>
            </a:extLst>
          </p:cNvPr>
          <p:cNvSpPr/>
          <p:nvPr/>
        </p:nvSpPr>
        <p:spPr>
          <a:xfrm>
            <a:off x="8895715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Avslag/</a:t>
            </a:r>
            <a:r>
              <a:rPr lang="nb-NO" sz="1600" dirty="0" err="1"/>
              <a:t>Tilbod</a:t>
            </a:r>
            <a:endParaRPr lang="nb-NO" sz="1600" dirty="0"/>
          </a:p>
        </p:txBody>
      </p:sp>
      <p:sp>
        <p:nvSpPr>
          <p:cNvPr id="27" name="Rektangel med avrundede hjørner på samme side 26">
            <a:extLst>
              <a:ext uri="{FF2B5EF4-FFF2-40B4-BE49-F238E27FC236}">
                <a16:creationId xmlns:a16="http://schemas.microsoft.com/office/drawing/2014/main" id="{3B4320E4-6971-5844-B332-2DC7300444FC}"/>
              </a:ext>
            </a:extLst>
          </p:cNvPr>
          <p:cNvSpPr/>
          <p:nvPr/>
        </p:nvSpPr>
        <p:spPr>
          <a:xfrm>
            <a:off x="10507309" y="1491231"/>
            <a:ext cx="1430699" cy="711472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Kontrakt</a:t>
            </a:r>
          </a:p>
        </p:txBody>
      </p:sp>
      <p:sp>
        <p:nvSpPr>
          <p:cNvPr id="29" name="Rektangel med avrundede hjørner på samme side 28">
            <a:extLst>
              <a:ext uri="{FF2B5EF4-FFF2-40B4-BE49-F238E27FC236}">
                <a16:creationId xmlns:a16="http://schemas.microsoft.com/office/drawing/2014/main" id="{D2375D14-F98E-5C4C-ACAA-7A5295563742}"/>
              </a:ext>
            </a:extLst>
          </p:cNvPr>
          <p:cNvSpPr/>
          <p:nvPr/>
        </p:nvSpPr>
        <p:spPr>
          <a:xfrm>
            <a:off x="1385159" y="1492397"/>
            <a:ext cx="1054967" cy="746035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Sortere </a:t>
            </a:r>
          </a:p>
          <a:p>
            <a:pPr algn="ctr"/>
            <a:r>
              <a:rPr lang="nb-NO" sz="1600" dirty="0"/>
              <a:t>bunken</a:t>
            </a:r>
          </a:p>
        </p:txBody>
      </p:sp>
      <p:sp>
        <p:nvSpPr>
          <p:cNvPr id="31" name="Avrundet rektangel 30">
            <a:extLst>
              <a:ext uri="{FF2B5EF4-FFF2-40B4-BE49-F238E27FC236}">
                <a16:creationId xmlns:a16="http://schemas.microsoft.com/office/drawing/2014/main" id="{7DC71848-F525-5240-8E4C-B6EEA351B285}"/>
              </a:ext>
            </a:extLst>
          </p:cNvPr>
          <p:cNvSpPr/>
          <p:nvPr/>
        </p:nvSpPr>
        <p:spPr>
          <a:xfrm>
            <a:off x="410439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Jobbsøknad + CV</a:t>
            </a:r>
          </a:p>
        </p:txBody>
      </p:sp>
      <p:sp>
        <p:nvSpPr>
          <p:cNvPr id="32" name="Avrundet rektangel 31">
            <a:extLst>
              <a:ext uri="{FF2B5EF4-FFF2-40B4-BE49-F238E27FC236}">
                <a16:creationId xmlns:a16="http://schemas.microsoft.com/office/drawing/2014/main" id="{9C901E05-CA26-5B4D-B0EF-06B53915D7C0}"/>
              </a:ext>
            </a:extLst>
          </p:cNvPr>
          <p:cNvSpPr/>
          <p:nvPr/>
        </p:nvSpPr>
        <p:spPr>
          <a:xfrm>
            <a:off x="1533096" y="3667247"/>
            <a:ext cx="907030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Ringe?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8D06D1B-F098-D648-B13A-F06840FF4EB5}"/>
              </a:ext>
            </a:extLst>
          </p:cNvPr>
          <p:cNvSpPr txBox="1"/>
          <p:nvPr/>
        </p:nvSpPr>
        <p:spPr>
          <a:xfrm>
            <a:off x="187167" y="4436940"/>
            <a:ext cx="163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Dos and </a:t>
            </a:r>
            <a:r>
              <a:rPr lang="nb-NO" b="1" dirty="0" err="1"/>
              <a:t>dont’s</a:t>
            </a:r>
            <a:endParaRPr lang="nb-NO" b="1" dirty="0"/>
          </a:p>
        </p:txBody>
      </p:sp>
      <p:sp>
        <p:nvSpPr>
          <p:cNvPr id="34" name="Høyre klammeparentes 33">
            <a:extLst>
              <a:ext uri="{FF2B5EF4-FFF2-40B4-BE49-F238E27FC236}">
                <a16:creationId xmlns:a16="http://schemas.microsoft.com/office/drawing/2014/main" id="{1BA83C2D-E51E-C84E-9459-6AE6166BA63C}"/>
              </a:ext>
            </a:extLst>
          </p:cNvPr>
          <p:cNvSpPr/>
          <p:nvPr/>
        </p:nvSpPr>
        <p:spPr>
          <a:xfrm rot="5400000">
            <a:off x="1001892" y="1492939"/>
            <a:ext cx="584774" cy="2291694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Høyre klammeparentes 34">
            <a:extLst>
              <a:ext uri="{FF2B5EF4-FFF2-40B4-BE49-F238E27FC236}">
                <a16:creationId xmlns:a16="http://schemas.microsoft.com/office/drawing/2014/main" id="{ABE2F3C6-9231-364A-8850-A3D8EC2961B1}"/>
              </a:ext>
            </a:extLst>
          </p:cNvPr>
          <p:cNvSpPr/>
          <p:nvPr/>
        </p:nvSpPr>
        <p:spPr>
          <a:xfrm rot="5400000">
            <a:off x="4510185" y="457234"/>
            <a:ext cx="584774" cy="4363103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Høyre klammeparentes 35">
            <a:extLst>
              <a:ext uri="{FF2B5EF4-FFF2-40B4-BE49-F238E27FC236}">
                <a16:creationId xmlns:a16="http://schemas.microsoft.com/office/drawing/2014/main" id="{913B43D1-D665-5345-B54C-19C080A7B198}"/>
              </a:ext>
            </a:extLst>
          </p:cNvPr>
          <p:cNvSpPr/>
          <p:nvPr/>
        </p:nvSpPr>
        <p:spPr>
          <a:xfrm rot="5400000">
            <a:off x="10124474" y="1117639"/>
            <a:ext cx="584774" cy="3042293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Avrundet rektangel 36">
            <a:extLst>
              <a:ext uri="{FF2B5EF4-FFF2-40B4-BE49-F238E27FC236}">
                <a16:creationId xmlns:a16="http://schemas.microsoft.com/office/drawing/2014/main" id="{AD6FEF7F-D65C-5D4E-A8EF-7F70D1601652}"/>
              </a:ext>
            </a:extLst>
          </p:cNvPr>
          <p:cNvSpPr/>
          <p:nvPr/>
        </p:nvSpPr>
        <p:spPr>
          <a:xfrm>
            <a:off x="3879705" y="3146450"/>
            <a:ext cx="1845733" cy="6110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Intervju</a:t>
            </a:r>
          </a:p>
        </p:txBody>
      </p:sp>
      <p:sp>
        <p:nvSpPr>
          <p:cNvPr id="38" name="Avrundet rektangel 37">
            <a:extLst>
              <a:ext uri="{FF2B5EF4-FFF2-40B4-BE49-F238E27FC236}">
                <a16:creationId xmlns:a16="http://schemas.microsoft.com/office/drawing/2014/main" id="{080E92D9-91B6-4944-B170-F9460DAF35C1}"/>
              </a:ext>
            </a:extLst>
          </p:cNvPr>
          <p:cNvSpPr/>
          <p:nvPr/>
        </p:nvSpPr>
        <p:spPr>
          <a:xfrm>
            <a:off x="9493994" y="3146449"/>
            <a:ext cx="1845733" cy="126789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Takke ja/nei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Be om grunngjeving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DFBD179A-3A6F-4947-998C-75558674D93C}"/>
              </a:ext>
            </a:extLst>
          </p:cNvPr>
          <p:cNvSpPr txBox="1"/>
          <p:nvPr/>
        </p:nvSpPr>
        <p:spPr>
          <a:xfrm>
            <a:off x="3675988" y="4845188"/>
            <a:ext cx="3031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Planlegg kva du </a:t>
            </a:r>
            <a:r>
              <a:rPr lang="nb-NO" sz="1600" dirty="0" err="1"/>
              <a:t>ønskjer</a:t>
            </a:r>
            <a:r>
              <a:rPr lang="nb-NO" sz="1600" dirty="0"/>
              <a:t> å formidle</a:t>
            </a:r>
          </a:p>
          <a:p>
            <a:endParaRPr lang="nb-NO" sz="1600" dirty="0"/>
          </a:p>
          <a:p>
            <a:r>
              <a:rPr lang="nb-NO" sz="1600" dirty="0" err="1"/>
              <a:t>Ver</a:t>
            </a:r>
            <a:r>
              <a:rPr lang="nb-NO" sz="1600" dirty="0"/>
              <a:t> førebudd på spørsmål</a:t>
            </a:r>
          </a:p>
          <a:p>
            <a:r>
              <a:rPr lang="nb-NO" sz="1600" dirty="0"/>
              <a:t>Førebu spørsmål</a:t>
            </a:r>
          </a:p>
          <a:p>
            <a:endParaRPr lang="nb-NO" sz="1600" dirty="0"/>
          </a:p>
          <a:p>
            <a:r>
              <a:rPr lang="nb-NO" sz="1600" dirty="0" err="1"/>
              <a:t>Ver</a:t>
            </a:r>
            <a:r>
              <a:rPr lang="nb-NO" sz="1600" dirty="0"/>
              <a:t> nøye på val av </a:t>
            </a:r>
            <a:r>
              <a:rPr lang="nb-NO" sz="1600" dirty="0" err="1"/>
              <a:t>referansar</a:t>
            </a:r>
            <a:endParaRPr lang="nb-NO" sz="1600" dirty="0"/>
          </a:p>
          <a:p>
            <a:endParaRPr lang="nb-NO" sz="1600" dirty="0"/>
          </a:p>
          <a:p>
            <a:r>
              <a:rPr lang="nb-NO" sz="1600" dirty="0" err="1"/>
              <a:t>Ver</a:t>
            </a:r>
            <a:r>
              <a:rPr lang="nb-NO" sz="1600" dirty="0"/>
              <a:t> deg </a:t>
            </a:r>
            <a:r>
              <a:rPr lang="nb-NO" sz="1600" dirty="0" err="1"/>
              <a:t>sjølv</a:t>
            </a:r>
            <a:r>
              <a:rPr lang="nb-NO" sz="1600" dirty="0"/>
              <a:t>!</a:t>
            </a:r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02822E3D-01B2-5F46-98A1-331795BD7D81}"/>
              </a:ext>
            </a:extLst>
          </p:cNvPr>
          <p:cNvCxnSpPr/>
          <p:nvPr/>
        </p:nvCxnSpPr>
        <p:spPr>
          <a:xfrm>
            <a:off x="187167" y="4806272"/>
            <a:ext cx="1178957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486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ge spørsmålstegn på svart bakgrunn">
            <a:extLst>
              <a:ext uri="{FF2B5EF4-FFF2-40B4-BE49-F238E27FC236}">
                <a16:creationId xmlns:a16="http://schemas.microsoft.com/office/drawing/2014/main" id="{6518552C-DB72-4D6C-BAE2-D62ACC4C52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451F431-F973-8341-B1D7-083A75378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640080"/>
            <a:ext cx="3127879" cy="3096348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900" dirty="0" err="1">
                <a:solidFill>
                  <a:srgbClr val="262626"/>
                </a:solidFill>
              </a:rPr>
              <a:t>Spørrerunde</a:t>
            </a:r>
            <a:r>
              <a:rPr lang="en-US" sz="2900" dirty="0">
                <a:solidFill>
                  <a:srgbClr val="26262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8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3B9B1DE-ADA6-3F42-A9A5-3A1DF3F85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5282462" cy="124649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Heimattmelding</a:t>
            </a:r>
            <a:endParaRPr lang="en-US" sz="6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0F5C317-DF16-304A-B73D-09EF2E34FFA9}"/>
              </a:ext>
            </a:extLst>
          </p:cNvPr>
          <p:cNvSpPr/>
          <p:nvPr/>
        </p:nvSpPr>
        <p:spPr>
          <a:xfrm>
            <a:off x="4467225" y="5489829"/>
            <a:ext cx="7724775" cy="8925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nb-NO" sz="2600" dirty="0">
                <a:solidFill>
                  <a:schemeClr val="bg1"/>
                </a:solidFill>
              </a:rPr>
              <a:t>Lag deg </a:t>
            </a:r>
            <a:r>
              <a:rPr lang="nb-NO" sz="2600" dirty="0" err="1">
                <a:solidFill>
                  <a:schemeClr val="bg1"/>
                </a:solidFill>
              </a:rPr>
              <a:t>sjølv</a:t>
            </a:r>
            <a:r>
              <a:rPr lang="nb-NO" sz="2600" dirty="0">
                <a:solidFill>
                  <a:schemeClr val="bg1"/>
                </a:solidFill>
              </a:rPr>
              <a:t> ei «heimattmelding»! </a:t>
            </a:r>
            <a:br>
              <a:rPr lang="nb-NO" sz="2600" dirty="0">
                <a:solidFill>
                  <a:schemeClr val="bg1"/>
                </a:solidFill>
              </a:rPr>
            </a:br>
            <a:r>
              <a:rPr lang="nb-NO" sz="2600" dirty="0">
                <a:solidFill>
                  <a:schemeClr val="bg1"/>
                </a:solidFill>
              </a:rPr>
              <a:t>Kva er det </a:t>
            </a:r>
            <a:r>
              <a:rPr lang="nb-NO" sz="2600" dirty="0" err="1">
                <a:solidFill>
                  <a:schemeClr val="bg1"/>
                </a:solidFill>
              </a:rPr>
              <a:t>viktigaste</a:t>
            </a:r>
            <a:r>
              <a:rPr lang="nb-NO" sz="2600" dirty="0">
                <a:solidFill>
                  <a:schemeClr val="bg1"/>
                </a:solidFill>
              </a:rPr>
              <a:t> du tar med deg etter </a:t>
            </a:r>
            <a:r>
              <a:rPr lang="nb-NO" sz="2600" dirty="0" err="1">
                <a:solidFill>
                  <a:schemeClr val="bg1"/>
                </a:solidFill>
              </a:rPr>
              <a:t>desse</a:t>
            </a:r>
            <a:r>
              <a:rPr lang="nb-NO" sz="2600" dirty="0">
                <a:solidFill>
                  <a:schemeClr val="bg1"/>
                </a:solidFill>
              </a:rPr>
              <a:t> øktene?</a:t>
            </a:r>
          </a:p>
        </p:txBody>
      </p:sp>
      <p:pic>
        <p:nvPicPr>
          <p:cNvPr id="1026" name="Picture 2" descr="prokom - Grunnskole - diverse - Meldingsbok">
            <a:extLst>
              <a:ext uri="{FF2B5EF4-FFF2-40B4-BE49-F238E27FC236}">
                <a16:creationId xmlns:a16="http://schemas.microsoft.com/office/drawing/2014/main" id="{72953884-49F5-0493-28CE-0E764A942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88950"/>
            <a:ext cx="32766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227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59E43B-FE48-B181-D701-8EE0F9BEA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Spørsmål som dukker opp når du pusser </a:t>
            </a:r>
            <a:r>
              <a:rPr lang="nb-NO" sz="3600" dirty="0" err="1"/>
              <a:t>tenna</a:t>
            </a:r>
            <a:r>
              <a:rPr lang="nb-NO" sz="3600" dirty="0"/>
              <a:t> i kveld...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0312C4-C748-9A54-7D1C-D055E7C7D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Ikkje</a:t>
            </a:r>
            <a:r>
              <a:rPr lang="nb-NO" dirty="0"/>
              <a:t> nøl med å stille </a:t>
            </a:r>
            <a:r>
              <a:rPr lang="nb-NO" dirty="0" err="1"/>
              <a:t>dei</a:t>
            </a:r>
            <a:r>
              <a:rPr lang="nb-NO" dirty="0"/>
              <a:t>!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&gt; </a:t>
            </a:r>
            <a:r>
              <a:rPr lang="nb-NO" dirty="0">
                <a:hlinkClick r:id="rId2"/>
              </a:rPr>
              <a:t>ane.aarre@osloskolen.no</a:t>
            </a:r>
            <a:r>
              <a:rPr lang="nb-NO" dirty="0"/>
              <a:t> </a:t>
            </a:r>
          </a:p>
        </p:txBody>
      </p:sp>
      <p:pic>
        <p:nvPicPr>
          <p:cNvPr id="2052" name="Picture 4" descr="The Humble Co Humble Brush Proud Version">
            <a:extLst>
              <a:ext uri="{FF2B5EF4-FFF2-40B4-BE49-F238E27FC236}">
                <a16:creationId xmlns:a16="http://schemas.microsoft.com/office/drawing/2014/main" id="{9836E571-CC29-3820-6A3B-88CFA635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63065">
            <a:off x="5858836" y="2170793"/>
            <a:ext cx="3321008" cy="332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3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11324</TotalTime>
  <Words>1530</Words>
  <Application>Microsoft Macintosh PowerPoint</Application>
  <PresentationFormat>Widescreen</PresentationFormat>
  <Paragraphs>336</Paragraphs>
  <Slides>26</Slides>
  <Notes>13</Notes>
  <HiddenSlides>3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</vt:lpstr>
      <vt:lpstr>Office-tema</vt:lpstr>
      <vt:lpstr>PROMO 10</vt:lpstr>
      <vt:lpstr>«Dette lærer du» - forhåpentlegvis ;) </vt:lpstr>
      <vt:lpstr>Plan for desse to små øktene</vt:lpstr>
      <vt:lpstr>Gangen i jobbsøknadsprosessen</vt:lpstr>
      <vt:lpstr>Døme frå ein rektor</vt:lpstr>
      <vt:lpstr>Innlegg frå Mette Karin her</vt:lpstr>
      <vt:lpstr>PowerPoint-presentasjon</vt:lpstr>
      <vt:lpstr>Pause</vt:lpstr>
      <vt:lpstr>Korleis skille seg ut i søknadsbunken?</vt:lpstr>
      <vt:lpstr>Søknaden bør...</vt:lpstr>
      <vt:lpstr>Korleis kommunisere kompetansen din etter 5 år i Lektorpogrammet og deltaking i PROMO?</vt:lpstr>
      <vt:lpstr>Døme på annonse frå Hammer</vt:lpstr>
      <vt:lpstr>Søknaden - Gruppearbeid</vt:lpstr>
      <vt:lpstr>Kva ser skulen særleg etter?</vt:lpstr>
      <vt:lpstr>Når bør ein særleg følge med?</vt:lpstr>
      <vt:lpstr>Korleis skille seg ut i søknadsbunken?</vt:lpstr>
      <vt:lpstr>CV-en</vt:lpstr>
      <vt:lpstr>Vi treng deg som er...</vt:lpstr>
      <vt:lpstr>Oppsummering av jobbsøknadsprosessen</vt:lpstr>
      <vt:lpstr>Intervjuet/-a</vt:lpstr>
      <vt:lpstr>Etter intervjuet er det berre å vente...</vt:lpstr>
      <vt:lpstr>Korleis kome seg «innanfor»?</vt:lpstr>
      <vt:lpstr>Oppsummering av jobbsøknadsprosessen</vt:lpstr>
      <vt:lpstr>Spørrerunde </vt:lpstr>
      <vt:lpstr>Heimattmelding</vt:lpstr>
      <vt:lpstr>Spørsmål som dukker opp når du pusser tenna i kveld...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MÅL</dc:title>
  <dc:creator>Ane Krogsæter Aarre</dc:creator>
  <cp:lastModifiedBy>Ane Krogsæter Aarre</cp:lastModifiedBy>
  <cp:revision>276</cp:revision>
  <dcterms:created xsi:type="dcterms:W3CDTF">2019-01-26T09:14:49Z</dcterms:created>
  <dcterms:modified xsi:type="dcterms:W3CDTF">2023-01-27T09:46:25Z</dcterms:modified>
</cp:coreProperties>
</file>